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15"/>
  </p:notesMasterIdLst>
  <p:handoutMasterIdLst>
    <p:handoutMasterId r:id="rId16"/>
  </p:handoutMasterIdLst>
  <p:sldIdLst>
    <p:sldId id="256" r:id="rId2"/>
    <p:sldId id="270" r:id="rId3"/>
    <p:sldId id="263" r:id="rId4"/>
    <p:sldId id="264" r:id="rId5"/>
    <p:sldId id="265" r:id="rId6"/>
    <p:sldId id="259" r:id="rId7"/>
    <p:sldId id="272" r:id="rId8"/>
    <p:sldId id="267" r:id="rId9"/>
    <p:sldId id="268" r:id="rId10"/>
    <p:sldId id="260" r:id="rId11"/>
    <p:sldId id="262" r:id="rId12"/>
    <p:sldId id="269" r:id="rId13"/>
    <p:sldId id="27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45E"/>
    <a:srgbClr val="FAEE94"/>
    <a:srgbClr val="F8E76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620"/>
    <p:restoredTop sz="62380" autoAdjust="0"/>
  </p:normalViewPr>
  <p:slideViewPr>
    <p:cSldViewPr>
      <p:cViewPr>
        <p:scale>
          <a:sx n="100" d="100"/>
          <a:sy n="100" d="100"/>
        </p:scale>
        <p:origin x="-288" y="-282"/>
      </p:cViewPr>
      <p:guideLst>
        <p:guide orient="horz" pos="2160"/>
        <p:guide pos="2880"/>
      </p:guideLst>
    </p:cSldViewPr>
  </p:slideViewPr>
  <p:notesTextViewPr>
    <p:cViewPr>
      <p:scale>
        <a:sx n="100" d="100"/>
        <a:sy n="100" d="100"/>
      </p:scale>
      <p:origin x="0" y="0"/>
    </p:cViewPr>
  </p:notesTextViewPr>
  <p:notesViewPr>
    <p:cSldViewPr>
      <p:cViewPr varScale="1">
        <p:scale>
          <a:sx n="34" d="100"/>
          <a:sy n="34" d="100"/>
        </p:scale>
        <p:origin x="-1776"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7E195E3-FC89-4997-BB1E-F20543EF2AFD}" type="datetimeFigureOut">
              <a:rPr lang="en-US" smtClean="0"/>
              <a:pPr/>
              <a:t>3/12/2012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046B2B5-B3FD-4CA2-B8F4-D6B9017B45AD}"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437672-60EB-4B56-A5CD-9E1A3A303887}" type="datetimeFigureOut">
              <a:rPr lang="en-US" smtClean="0"/>
              <a:pPr/>
              <a:t>3/12/2012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A21B2A-E401-4AAA-98D8-A7225000A9F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DEA21B2A-E401-4AAA-98D8-A7225000A9F0}"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pPr>
              <a:buFont typeface="Arial" pitchFamily="34" charset="0"/>
              <a:buNone/>
            </a:pPr>
            <a:endParaRPr lang="en-US" baseline="0" dirty="0" smtClean="0"/>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900" baseline="0" dirty="0" smtClean="0"/>
              <a:t>The independent practice that goes with this lesson will be introduced with this slide. As it is modified, I will not present it on the PPT or SB as that may cause confusion for the students who have the unmodified version. However, the following is how I will review the worksheet with the whole class:</a:t>
            </a:r>
          </a:p>
          <a:p>
            <a:r>
              <a:rPr lang="en-US" sz="900" dirty="0" smtClean="0"/>
              <a:t>Input:</a:t>
            </a:r>
          </a:p>
          <a:p>
            <a:r>
              <a:rPr lang="en-US" sz="900" dirty="0" smtClean="0"/>
              <a:t>Read the directions for the first section.</a:t>
            </a:r>
          </a:p>
          <a:p>
            <a:r>
              <a:rPr lang="en-US" sz="900" dirty="0" smtClean="0"/>
              <a:t>CFU: Ask if there are any questions</a:t>
            </a:r>
          </a:p>
          <a:p>
            <a:r>
              <a:rPr lang="en-US" sz="900" dirty="0" smtClean="0"/>
              <a:t>Guided Practice/Modeling: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t>Read the two words listed for the first </a:t>
            </a:r>
            <a:r>
              <a:rPr lang="en-US" sz="900" dirty="0" err="1" smtClean="0"/>
              <a:t>question.Ask</a:t>
            </a:r>
            <a:r>
              <a:rPr lang="en-US" sz="900" dirty="0" smtClean="0"/>
              <a:t> if the two words have the same meaning or different meanings. Model</a:t>
            </a:r>
            <a:r>
              <a:rPr lang="en-US" sz="900" baseline="0" dirty="0" smtClean="0"/>
              <a:t> looking up the meaning for construe – note that assume the meaning is part of the definition. Have a student say that the words have the same meaning. Have the students circle same. Tell them they will do the same for 2-8.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CFU: ask if there are questions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Input: read the directions for the second section</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Guided Practice: read the word for #9. Explain that they are to determine the meaning of port and then add the meaning of </a:t>
            </a:r>
            <a:r>
              <a:rPr lang="en-US" sz="900" baseline="0" dirty="0" err="1" smtClean="0"/>
              <a:t>er</a:t>
            </a:r>
            <a:r>
              <a:rPr lang="en-US" sz="900" baseline="0" dirty="0" smtClean="0"/>
              <a:t>. Give the example of teach + </a:t>
            </a:r>
            <a:r>
              <a:rPr lang="en-US" sz="900" baseline="0" dirty="0" err="1" smtClean="0"/>
              <a:t>er</a:t>
            </a:r>
            <a:r>
              <a:rPr lang="en-US" sz="900" baseline="0" dirty="0" smtClean="0"/>
              <a:t>…someone who teaches. Say to do the same thing for port, but that someone who ports doesn’t make sense, so they will need to look at the MEANING for port…to carry from one </a:t>
            </a:r>
            <a:r>
              <a:rPr lang="en-US" sz="900" baseline="0" dirty="0" err="1" smtClean="0"/>
              <a:t>palace</a:t>
            </a:r>
            <a:r>
              <a:rPr lang="en-US" sz="900" baseline="0" dirty="0" smtClean="0"/>
              <a:t> to another. A porter is someone who carries things from one place to another. Have students write in answer. Tell them to do the remaining two questions the same way.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CFU ask for questions.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Input: read the directions for the third question.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G.P. Do the first one together. Have three different students name one thing that is portable. Have students write in the answers.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CFU ask for questions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IP: have students complete the worksheet independently. CFU: circulate. Monitor for correct answers. If time allows when students are finished, go over the answers as class.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Closure: Remind students to review the words during the week. Remind them that if they learn the root words they will add more than just those ten words to their vocabulary. Have students turn in worksheets to appropriate areas. </a:t>
            </a:r>
            <a:endParaRPr lang="en-US" sz="900"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Input:</a:t>
            </a:r>
          </a:p>
          <a:p>
            <a:r>
              <a:rPr lang="en-US" dirty="0" smtClean="0"/>
              <a:t>Present the root words</a:t>
            </a:r>
            <a:r>
              <a:rPr lang="en-US" baseline="0" dirty="0" smtClean="0"/>
              <a:t>” Explain their meanings.</a:t>
            </a:r>
          </a:p>
          <a:p>
            <a:r>
              <a:rPr lang="en-US" b="1" baseline="0" dirty="0" smtClean="0"/>
              <a:t>CFU: </a:t>
            </a:r>
          </a:p>
          <a:p>
            <a:r>
              <a:rPr lang="en-US" baseline="0" dirty="0" smtClean="0"/>
              <a:t>Ask students to tell you another word with fore</a:t>
            </a:r>
          </a:p>
          <a:p>
            <a:r>
              <a:rPr lang="en-US" baseline="0" dirty="0" smtClean="0"/>
              <a:t>Repeat with other root words.</a:t>
            </a:r>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 </a:t>
            </a:r>
          </a:p>
          <a:p>
            <a:pPr>
              <a:buFont typeface="Arial" pitchFamily="34" charset="0"/>
              <a:buChar char="•"/>
            </a:pPr>
            <a:r>
              <a:rPr lang="en-US" dirty="0" smtClean="0"/>
              <a:t>Present</a:t>
            </a:r>
            <a:r>
              <a:rPr lang="en-US" baseline="0" dirty="0" smtClean="0"/>
              <a:t> the word</a:t>
            </a:r>
          </a:p>
          <a:p>
            <a:pPr>
              <a:buFont typeface="Arial" pitchFamily="34" charset="0"/>
              <a:buChar char="•"/>
            </a:pPr>
            <a:r>
              <a:rPr lang="en-US" baseline="0" dirty="0" smtClean="0"/>
              <a:t>State the part of speech</a:t>
            </a:r>
          </a:p>
          <a:p>
            <a:pPr>
              <a:buFont typeface="Arial" pitchFamily="34" charset="0"/>
              <a:buChar char="•"/>
            </a:pPr>
            <a:r>
              <a:rPr lang="en-US" baseline="0" dirty="0" smtClean="0"/>
              <a:t>Read the definition and sentence</a:t>
            </a:r>
          </a:p>
          <a:p>
            <a:pPr>
              <a:buFont typeface="Arial" pitchFamily="34" charset="0"/>
              <a:buChar char="•"/>
            </a:pPr>
            <a:r>
              <a:rPr lang="en-US" baseline="0" dirty="0" smtClean="0"/>
              <a:t>Point out the suffix on the word</a:t>
            </a:r>
          </a:p>
          <a:p>
            <a:pPr>
              <a:buFont typeface="Arial" pitchFamily="34" charset="0"/>
              <a:buChar char="•"/>
            </a:pPr>
            <a:r>
              <a:rPr lang="en-US" baseline="0" dirty="0" smtClean="0"/>
              <a:t>Tell students to make sure they are familiar with how the word is used in the sentence</a:t>
            </a:r>
          </a:p>
          <a:p>
            <a:r>
              <a:rPr lang="en-US" baseline="0" dirty="0" smtClean="0"/>
              <a:t>CFU: </a:t>
            </a:r>
          </a:p>
          <a:p>
            <a:pPr>
              <a:buFont typeface="Arial" pitchFamily="34" charset="0"/>
              <a:buChar char="•"/>
            </a:pPr>
            <a:r>
              <a:rPr lang="en-US" baseline="0" dirty="0" smtClean="0"/>
              <a:t>Ask a student to give a paraphrase, example, or another sentence</a:t>
            </a:r>
          </a:p>
          <a:p>
            <a:pPr>
              <a:buFont typeface="Arial" pitchFamily="34" charset="0"/>
              <a:buChar char="•"/>
            </a:pPr>
            <a:r>
              <a:rPr lang="en-US" baseline="0" dirty="0" smtClean="0"/>
              <a:t>Ask a different student to provide an example or another sentence using the word</a:t>
            </a:r>
          </a:p>
          <a:p>
            <a:r>
              <a:rPr lang="en-US" baseline="0" dirty="0" smtClean="0"/>
              <a:t>Model:</a:t>
            </a:r>
          </a:p>
          <a:p>
            <a:pPr>
              <a:buFont typeface="Arial" pitchFamily="34" charset="0"/>
              <a:buChar char="•"/>
            </a:pPr>
            <a:r>
              <a:rPr lang="en-US" baseline="0" dirty="0" smtClean="0"/>
              <a:t>If students are not able to do the CFU, provide a paraphrase and an example</a:t>
            </a:r>
          </a:p>
          <a:p>
            <a:pPr>
              <a:buFont typeface="Arial" pitchFamily="34" charset="0"/>
              <a:buChar char="•"/>
            </a:pPr>
            <a:r>
              <a:rPr lang="en-US" baseline="0" dirty="0" smtClean="0"/>
              <a:t>Do this for any word that the students cannot paraphrase or give an example for.</a:t>
            </a:r>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r>
              <a:rPr lang="en-US" dirty="0" smtClean="0"/>
              <a:t>For each of</a:t>
            </a:r>
            <a:r>
              <a:rPr lang="en-US" baseline="0" dirty="0" smtClean="0"/>
              <a:t> the following slides (with vocabulary words) have each student in turn:</a:t>
            </a:r>
            <a:endParaRPr lang="en-US" dirty="0" smtClean="0"/>
          </a:p>
          <a:p>
            <a:pPr>
              <a:buFont typeface="Arial" pitchFamily="34" charset="0"/>
              <a:buChar char="•"/>
            </a:pPr>
            <a:r>
              <a:rPr lang="en-US" dirty="0" smtClean="0"/>
              <a:t>Present</a:t>
            </a:r>
            <a:r>
              <a:rPr lang="en-US" baseline="0" dirty="0" smtClean="0"/>
              <a:t> the word</a:t>
            </a:r>
          </a:p>
          <a:p>
            <a:pPr>
              <a:buFont typeface="Arial" pitchFamily="34" charset="0"/>
              <a:buChar char="•"/>
            </a:pPr>
            <a:r>
              <a:rPr lang="en-US" baseline="0" dirty="0" smtClean="0"/>
              <a:t>State the part of speech</a:t>
            </a:r>
          </a:p>
          <a:p>
            <a:pPr>
              <a:buFont typeface="Arial" pitchFamily="34" charset="0"/>
              <a:buChar char="•"/>
            </a:pPr>
            <a:r>
              <a:rPr lang="en-US" baseline="0" dirty="0" smtClean="0"/>
              <a:t>Read the definition and sentence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one of the other students to give a paraphrase of the definition, and another to provide an example or another sentence using the word. </a:t>
            </a:r>
          </a:p>
          <a:p>
            <a:pPr>
              <a:buFont typeface="Arial" pitchFamily="34" charset="0"/>
              <a:buChar char="•"/>
            </a:pPr>
            <a:r>
              <a:rPr lang="en-US" baseline="0" dirty="0" smtClean="0"/>
              <a:t>Provide positive verbal feedback for each.</a:t>
            </a:r>
          </a:p>
          <a:p>
            <a:pPr>
              <a:buFont typeface="Arial" pitchFamily="34" charset="0"/>
              <a:buChar char="•"/>
            </a:pPr>
            <a:r>
              <a:rPr lang="en-US" baseline="0" dirty="0" smtClean="0"/>
              <a:t>Restate the example or paraphrase if unclear how it relates (informal error correction)</a:t>
            </a:r>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EA21B2A-E401-4AAA-98D8-A7225000A9F0}"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fld id="{0E347E2E-5EEE-470B-9039-14AD640FC657}" type="datetimeFigureOut">
              <a:rPr lang="en-US" smtClean="0"/>
              <a:pPr/>
              <a:t>3/12/2012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C69382AF-7B84-449F-8573-51231B6471D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347E2E-5EEE-470B-9039-14AD640FC657}" type="datetimeFigureOut">
              <a:rPr lang="en-US" smtClean="0"/>
              <a:pPr/>
              <a:t>3/12/2012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347E2E-5EEE-470B-9039-14AD640FC657}" type="datetimeFigureOut">
              <a:rPr lang="en-US" smtClean="0"/>
              <a:pPr/>
              <a:t>3/12/2012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347E2E-5EEE-470B-9039-14AD640FC657}" type="datetimeFigureOut">
              <a:rPr lang="en-US" smtClean="0"/>
              <a:pPr/>
              <a:t>3/12/2012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382AF-7B84-449F-8573-51231B6471DC}" type="slidenum">
              <a:rPr lang="en-US" smtClean="0"/>
              <a:pPr/>
              <a:t>‹#›</a:t>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E347E2E-5EEE-470B-9039-14AD640FC657}" type="datetimeFigureOut">
              <a:rPr lang="en-US" smtClean="0"/>
              <a:pPr/>
              <a:t>3/12/2012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382AF-7B84-449F-8573-51231B6471DC}"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E347E2E-5EEE-470B-9039-14AD640FC657}" type="datetimeFigureOut">
              <a:rPr lang="en-US" smtClean="0"/>
              <a:pPr/>
              <a:t>3/12/2012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9382AF-7B84-449F-8573-51231B6471DC}" type="slidenum">
              <a:rPr lang="en-US" smtClean="0"/>
              <a:pPr/>
              <a:t>‹#›</a:t>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E347E2E-5EEE-470B-9039-14AD640FC657}" type="datetimeFigureOut">
              <a:rPr lang="en-US" smtClean="0"/>
              <a:pPr/>
              <a:t>3/12/2012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9382AF-7B84-449F-8573-51231B6471D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E347E2E-5EEE-470B-9039-14AD640FC657}" type="datetimeFigureOut">
              <a:rPr lang="en-US" smtClean="0"/>
              <a:pPr/>
              <a:t>3/12/2012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9382AF-7B84-449F-8573-51231B6471DC}" type="slidenum">
              <a:rPr lang="en-US" smtClean="0"/>
              <a:pPr/>
              <a:t>‹#›</a:t>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347E2E-5EEE-470B-9039-14AD640FC657}" type="datetimeFigureOut">
              <a:rPr lang="en-US" smtClean="0"/>
              <a:pPr/>
              <a:t>3/12/2012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0E347E2E-5EEE-470B-9039-14AD640FC657}" type="datetimeFigureOut">
              <a:rPr lang="en-US" smtClean="0"/>
              <a:pPr/>
              <a:t>3/12/2012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9382AF-7B84-449F-8573-51231B6471D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lstStyle>
          <a:p>
            <a:fld id="{0E347E2E-5EEE-470B-9039-14AD640FC657}" type="datetimeFigureOut">
              <a:rPr lang="en-US" smtClean="0"/>
              <a:pPr/>
              <a:t>3/12/2012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C69382AF-7B84-449F-8573-51231B6471DC}"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fld id="{0E347E2E-5EEE-470B-9039-14AD640FC657}" type="datetimeFigureOut">
              <a:rPr lang="en-US" smtClean="0"/>
              <a:pPr/>
              <a:t>3/12/2012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C69382AF-7B84-449F-8573-51231B6471D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Instructional%20Plans/E&amp;R%20(Reading)/SB%20modified%20ws%209-21.notebook" TargetMode="External"/><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Vocabulary</a:t>
            </a:r>
            <a:endParaRPr lang="en-US" dirty="0"/>
          </a:p>
        </p:txBody>
      </p:sp>
      <p:sp>
        <p:nvSpPr>
          <p:cNvPr id="3" name="Subtitle 2"/>
          <p:cNvSpPr>
            <a:spLocks noGrp="1"/>
          </p:cNvSpPr>
          <p:nvPr>
            <p:ph type="subTitle" idx="1"/>
          </p:nvPr>
        </p:nvSpPr>
        <p:spPr/>
        <p:txBody>
          <a:bodyPr>
            <a:normAutofit/>
          </a:bodyPr>
          <a:lstStyle/>
          <a:p>
            <a:endParaRPr lang="en-US" dirty="0" smtClean="0"/>
          </a:p>
          <a:p>
            <a:r>
              <a:rPr lang="en-US" dirty="0" smtClean="0"/>
              <a:t>Red Hot Root Words</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28600" y="1447800"/>
            <a:ext cx="4267200" cy="5181600"/>
          </a:xfrm>
        </p:spPr>
        <p:txBody>
          <a:bodyPr>
            <a:normAutofit/>
          </a:bodyPr>
          <a:lstStyle/>
          <a:p>
            <a:r>
              <a:rPr lang="en-US" sz="3600" dirty="0" smtClean="0">
                <a:solidFill>
                  <a:schemeClr val="tx1">
                    <a:lumMod val="50000"/>
                    <a:lumOff val="50000"/>
                  </a:schemeClr>
                </a:solidFill>
              </a:rPr>
              <a:t>Verb</a:t>
            </a:r>
          </a:p>
          <a:p>
            <a:r>
              <a:rPr lang="en-US" sz="3600" dirty="0" smtClean="0">
                <a:solidFill>
                  <a:schemeClr val="tx1">
                    <a:lumMod val="50000"/>
                    <a:lumOff val="50000"/>
                  </a:schemeClr>
                </a:solidFill>
              </a:rPr>
              <a:t>To gather together</a:t>
            </a:r>
          </a:p>
          <a:p>
            <a:r>
              <a:rPr lang="en-US" sz="3600" dirty="0" smtClean="0">
                <a:solidFill>
                  <a:schemeClr val="tx1">
                    <a:lumMod val="50000"/>
                    <a:lumOff val="50000"/>
                  </a:schemeClr>
                </a:solidFill>
              </a:rPr>
              <a:t>All the families in the neighborhood </a:t>
            </a:r>
            <a:r>
              <a:rPr lang="en-US" sz="3600" u="sng" dirty="0" smtClean="0">
                <a:solidFill>
                  <a:schemeClr val="tx1">
                    <a:lumMod val="50000"/>
                    <a:lumOff val="50000"/>
                  </a:schemeClr>
                </a:solidFill>
              </a:rPr>
              <a:t>congregated</a:t>
            </a:r>
            <a:r>
              <a:rPr lang="en-US" sz="3600" dirty="0" smtClean="0">
                <a:solidFill>
                  <a:schemeClr val="tx1">
                    <a:lumMod val="50000"/>
                    <a:lumOff val="50000"/>
                  </a:schemeClr>
                </a:solidFill>
              </a:rPr>
              <a:t> for a potluck dinner</a:t>
            </a:r>
            <a:r>
              <a:rPr lang="en-US" sz="3600" dirty="0" smtClean="0">
                <a:solidFill>
                  <a:srgbClr val="FF0000"/>
                </a:solidFill>
              </a:rPr>
              <a:t>.</a:t>
            </a:r>
          </a:p>
        </p:txBody>
      </p:sp>
      <p:pic>
        <p:nvPicPr>
          <p:cNvPr id="6" name="Content Placeholder 5" descr="potluck.jpg"/>
          <p:cNvPicPr>
            <a:picLocks noGrp="1" noChangeAspect="1"/>
          </p:cNvPicPr>
          <p:nvPr>
            <p:ph sz="half" idx="2"/>
          </p:nvPr>
        </p:nvPicPr>
        <p:blipFill>
          <a:blip r:embed="rId3"/>
          <a:srcRect t="-7949" b="-7949"/>
          <a:stretch>
            <a:fillRect/>
          </a:stretch>
        </p:blipFill>
        <p:spPr/>
      </p:pic>
      <p:sp>
        <p:nvSpPr>
          <p:cNvPr id="2" name="Title 1"/>
          <p:cNvSpPr>
            <a:spLocks noGrp="1"/>
          </p:cNvSpPr>
          <p:nvPr>
            <p:ph type="title"/>
          </p:nvPr>
        </p:nvSpPr>
        <p:spPr/>
        <p:txBody>
          <a:bodyPr/>
          <a:lstStyle/>
          <a:p>
            <a:pPr algn="l"/>
            <a:r>
              <a:rPr lang="en-US" b="1" dirty="0" smtClean="0"/>
              <a:t>Congregate	</a:t>
            </a:r>
            <a:endParaRPr lang="en-US" b="1" u="sng"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28600" y="1295400"/>
            <a:ext cx="4267200" cy="5257800"/>
          </a:xfrm>
        </p:spPr>
        <p:txBody>
          <a:bodyPr>
            <a:normAutofit fontScale="92500"/>
          </a:bodyPr>
          <a:lstStyle/>
          <a:p>
            <a:r>
              <a:rPr lang="en-US" sz="3600" dirty="0" smtClean="0"/>
              <a:t>Noun</a:t>
            </a:r>
          </a:p>
          <a:p>
            <a:r>
              <a:rPr lang="en-US" sz="3600" dirty="0" smtClean="0"/>
              <a:t>Elements on both sides of a line that have the same shape, size, and arrangement</a:t>
            </a:r>
          </a:p>
          <a:p>
            <a:r>
              <a:rPr lang="en-US" sz="3600" dirty="0" smtClean="0"/>
              <a:t>The design on the butterfly showed perfect </a:t>
            </a:r>
            <a:r>
              <a:rPr lang="en-US" sz="3600" u="sng" dirty="0" smtClean="0"/>
              <a:t>symmetry</a:t>
            </a:r>
            <a:r>
              <a:rPr lang="en-US" sz="3600" dirty="0" smtClean="0"/>
              <a:t>.</a:t>
            </a:r>
          </a:p>
          <a:p>
            <a:endParaRPr lang="en-US" dirty="0"/>
          </a:p>
        </p:txBody>
      </p:sp>
      <p:sp>
        <p:nvSpPr>
          <p:cNvPr id="2" name="Title 1"/>
          <p:cNvSpPr>
            <a:spLocks noGrp="1"/>
          </p:cNvSpPr>
          <p:nvPr>
            <p:ph type="title"/>
          </p:nvPr>
        </p:nvSpPr>
        <p:spPr/>
        <p:txBody>
          <a:bodyPr/>
          <a:lstStyle/>
          <a:p>
            <a:pPr algn="l"/>
            <a:r>
              <a:rPr lang="en-US" b="1" u="sng" dirty="0" smtClean="0"/>
              <a:t>symmetry</a:t>
            </a:r>
            <a:endParaRPr lang="en-US" b="1" u="sng" dirty="0"/>
          </a:p>
        </p:txBody>
      </p:sp>
      <p:pic>
        <p:nvPicPr>
          <p:cNvPr id="5" name="Picture 4" descr="symmetry.jpg"/>
          <p:cNvPicPr>
            <a:picLocks noChangeAspect="1"/>
          </p:cNvPicPr>
          <p:nvPr/>
        </p:nvPicPr>
        <p:blipFill>
          <a:blip r:embed="rId3"/>
          <a:stretch>
            <a:fillRect/>
          </a:stretch>
        </p:blipFill>
        <p:spPr>
          <a:xfrm>
            <a:off x="4876800" y="1600200"/>
            <a:ext cx="2870200" cy="2921454"/>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0" y="1371600"/>
            <a:ext cx="4495800" cy="5486400"/>
          </a:xfrm>
        </p:spPr>
        <p:txBody>
          <a:bodyPr>
            <a:noAutofit/>
          </a:bodyPr>
          <a:lstStyle/>
          <a:p>
            <a:r>
              <a:rPr lang="en-US" sz="3000" dirty="0" smtClean="0"/>
              <a:t>verb</a:t>
            </a:r>
          </a:p>
          <a:p>
            <a:r>
              <a:rPr lang="en-US" sz="3000" dirty="0" smtClean="0"/>
              <a:t>To form a new thing by combining parts from other things; to unite or merge</a:t>
            </a:r>
            <a:endParaRPr lang="en-US" sz="3000" i="1" dirty="0" smtClean="0"/>
          </a:p>
          <a:p>
            <a:r>
              <a:rPr lang="en-US" sz="3000" dirty="0" smtClean="0"/>
              <a:t>The medical researcher </a:t>
            </a:r>
            <a:r>
              <a:rPr lang="en-US" sz="3000" u="sng" dirty="0" smtClean="0"/>
              <a:t>synthesized</a:t>
            </a:r>
            <a:r>
              <a:rPr lang="en-US" sz="3000" dirty="0" smtClean="0"/>
              <a:t> a new drug by blending two existing remedies.</a:t>
            </a:r>
            <a:endParaRPr lang="en-US" sz="3000" dirty="0"/>
          </a:p>
        </p:txBody>
      </p:sp>
      <p:sp>
        <p:nvSpPr>
          <p:cNvPr id="2" name="Title 1"/>
          <p:cNvSpPr>
            <a:spLocks noGrp="1"/>
          </p:cNvSpPr>
          <p:nvPr>
            <p:ph type="title"/>
          </p:nvPr>
        </p:nvSpPr>
        <p:spPr/>
        <p:txBody>
          <a:bodyPr/>
          <a:lstStyle/>
          <a:p>
            <a:pPr algn="l"/>
            <a:r>
              <a:rPr lang="en-US" b="1" u="sng" dirty="0" smtClean="0"/>
              <a:t>synthesize</a:t>
            </a:r>
            <a:endParaRPr lang="en-US" b="1" u="sng" dirty="0"/>
          </a:p>
        </p:txBody>
      </p:sp>
      <p:pic>
        <p:nvPicPr>
          <p:cNvPr id="8" name="Picture 7" descr="medicine.jpg"/>
          <p:cNvPicPr>
            <a:picLocks noChangeAspect="1"/>
          </p:cNvPicPr>
          <p:nvPr/>
        </p:nvPicPr>
        <p:blipFill>
          <a:blip r:embed="rId3"/>
          <a:stretch>
            <a:fillRect/>
          </a:stretch>
        </p:blipFill>
        <p:spPr>
          <a:xfrm>
            <a:off x="5105400" y="1752600"/>
            <a:ext cx="3022600" cy="306289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124200"/>
            <a:ext cx="8229600" cy="1143000"/>
          </a:xfrm>
        </p:spPr>
        <p:txBody>
          <a:bodyPr>
            <a:normAutofit fontScale="90000"/>
          </a:bodyPr>
          <a:lstStyle/>
          <a:p>
            <a:r>
              <a:rPr lang="en-US" dirty="0" smtClean="0">
                <a:hlinkClick r:id="rId3" action="ppaction://hlinkfile"/>
              </a:rPr>
              <a:t>Practice Using the New Words!</a:t>
            </a:r>
            <a:r>
              <a:rPr lang="en-US" dirty="0" smtClean="0"/>
              <a:t/>
            </a:r>
            <a:br>
              <a:rPr lang="en-US" dirty="0" smtClean="0"/>
            </a:br>
            <a:endParaRPr lang="en-US" dirty="0"/>
          </a:p>
        </p:txBody>
      </p:sp>
      <p:sp>
        <p:nvSpPr>
          <p:cNvPr id="3" name="Content Placeholder 2"/>
          <p:cNvSpPr>
            <a:spLocks noGrp="1"/>
          </p:cNvSpPr>
          <p:nvPr>
            <p:ph idx="4294967295"/>
          </p:nvPr>
        </p:nvSpPr>
        <p:spPr>
          <a:xfrm>
            <a:off x="0" y="1600200"/>
            <a:ext cx="8229600" cy="4525963"/>
          </a:xfrm>
        </p:spPr>
        <p:txBody>
          <a:bodyPr/>
          <a:lstStyle/>
          <a:p>
            <a:pPr algn="ctr">
              <a:buNone/>
            </a:pPr>
            <a:endParaRPr lang="en-US" dirty="0" smtClean="0"/>
          </a:p>
          <a:p>
            <a:pPr algn="ctr">
              <a:buNone/>
            </a:pPr>
            <a:endParaRPr lang="en-US" dirty="0" smtClean="0"/>
          </a:p>
          <a:p>
            <a:pPr algn="ctr">
              <a:buNone/>
            </a:pP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0" y="1447800"/>
          <a:ext cx="9144000" cy="4378166"/>
        </p:xfrm>
        <a:graphic>
          <a:graphicData uri="http://schemas.openxmlformats.org/drawingml/2006/table">
            <a:tbl>
              <a:tblPr firstRow="1" bandRow="1">
                <a:tableStyleId>{35758FB7-9AC5-4552-8A53-C91805E547FA}</a:tableStyleId>
              </a:tblPr>
              <a:tblGrid>
                <a:gridCol w="9144000"/>
              </a:tblGrid>
              <a:tr h="505303">
                <a:tc>
                  <a:txBody>
                    <a:bodyPr/>
                    <a:lstStyle/>
                    <a:p>
                      <a:pPr marL="0" marR="0" algn="l">
                        <a:spcBef>
                          <a:spcPts val="0"/>
                        </a:spcBef>
                        <a:spcAft>
                          <a:spcPts val="0"/>
                        </a:spcAft>
                      </a:pPr>
                      <a:r>
                        <a:rPr lang="en-US" sz="2800" dirty="0" smtClean="0">
                          <a:solidFill>
                            <a:srgbClr val="FFFFFF"/>
                          </a:solidFill>
                          <a:latin typeface="Calibri"/>
                          <a:ea typeface="Calibri"/>
                          <a:cs typeface="Times New Roman"/>
                        </a:rPr>
                        <a:t>Prefixes</a:t>
                      </a:r>
                      <a:r>
                        <a:rPr lang="en-US" sz="2800" baseline="0" dirty="0" smtClean="0">
                          <a:solidFill>
                            <a:srgbClr val="FFFFFF"/>
                          </a:solidFill>
                          <a:latin typeface="Calibri"/>
                          <a:ea typeface="Calibri"/>
                          <a:cs typeface="Times New Roman"/>
                        </a:rPr>
                        <a:t>     </a:t>
                      </a:r>
                      <a:r>
                        <a:rPr lang="en-US" sz="2800" dirty="0" smtClean="0">
                          <a:solidFill>
                            <a:srgbClr val="FFFFFF"/>
                          </a:solidFill>
                          <a:latin typeface="Calibri"/>
                          <a:ea typeface="Calibri"/>
                          <a:cs typeface="Times New Roman"/>
                        </a:rPr>
                        <a:t>   </a:t>
                      </a:r>
                      <a:r>
                        <a:rPr lang="en-US" sz="2800" baseline="0" dirty="0" smtClean="0">
                          <a:solidFill>
                            <a:srgbClr val="FFFFFF"/>
                          </a:solidFill>
                          <a:latin typeface="Calibri"/>
                          <a:ea typeface="Calibri"/>
                          <a:cs typeface="Times New Roman"/>
                        </a:rPr>
                        <a:t>       </a:t>
                      </a:r>
                      <a:r>
                        <a:rPr lang="en-US" sz="2800" baseline="0" dirty="0" smtClean="0">
                          <a:solidFill>
                            <a:srgbClr val="FFFFFF"/>
                          </a:solidFill>
                          <a:latin typeface="Calibri"/>
                          <a:ea typeface="Calibri"/>
                          <a:cs typeface="Times New Roman"/>
                        </a:rPr>
                        <a:t>Meaning</a:t>
                      </a:r>
                      <a:r>
                        <a:rPr lang="en-US" sz="2800" dirty="0" smtClean="0">
                          <a:solidFill>
                            <a:srgbClr val="FFFFFF"/>
                          </a:solidFill>
                          <a:latin typeface="Calibri"/>
                          <a:ea typeface="Calibri"/>
                          <a:cs typeface="Times New Roman"/>
                        </a:rPr>
                        <a:t>              Words You Already Know</a:t>
                      </a:r>
                      <a:endParaRPr lang="en-US" sz="2800" dirty="0">
                        <a:latin typeface="Calibri"/>
                        <a:ea typeface="Calibri"/>
                        <a:cs typeface="Times New Roman"/>
                      </a:endParaRPr>
                    </a:p>
                  </a:txBody>
                  <a:tcPr marL="68580" marR="68580" marT="0" marB="0"/>
                </a:tc>
              </a:tr>
              <a:tr h="1330166">
                <a:tc>
                  <a:txBody>
                    <a:bodyPr/>
                    <a:lstStyle/>
                    <a:p>
                      <a:pPr algn="l"/>
                      <a:r>
                        <a:rPr lang="en-US" sz="3200" baseline="0" dirty="0" smtClean="0">
                          <a:latin typeface="Calibri"/>
                        </a:rPr>
                        <a:t>Co, </a:t>
                      </a:r>
                      <a:r>
                        <a:rPr lang="en-US" sz="3200" baseline="0" dirty="0" err="1" smtClean="0">
                          <a:latin typeface="Calibri"/>
                        </a:rPr>
                        <a:t>col</a:t>
                      </a:r>
                      <a:r>
                        <a:rPr lang="en-US" sz="3200" baseline="0" dirty="0" smtClean="0">
                          <a:latin typeface="Calibri"/>
                        </a:rPr>
                        <a:t>             with, together         cooperate, collect</a:t>
                      </a:r>
                    </a:p>
                    <a:p>
                      <a:pPr algn="l"/>
                      <a:endParaRPr lang="en-US" sz="2800" baseline="0" dirty="0" smtClean="0">
                        <a:latin typeface="Calibri"/>
                      </a:endParaRPr>
                    </a:p>
                  </a:txBody>
                  <a:tcPr marL="68580" marR="68580" marT="0" marB="0"/>
                </a:tc>
              </a:tr>
              <a:tr h="1212531">
                <a:tc>
                  <a:txBody>
                    <a:bodyPr/>
                    <a:lstStyle/>
                    <a:p>
                      <a:pPr algn="l"/>
                      <a:r>
                        <a:rPr lang="en-US" sz="3200" dirty="0" smtClean="0">
                          <a:latin typeface="Calibri"/>
                        </a:rPr>
                        <a:t>Com, con        </a:t>
                      </a:r>
                      <a:r>
                        <a:rPr lang="en-US" sz="3200" baseline="0" dirty="0" smtClean="0">
                          <a:latin typeface="Calibri"/>
                        </a:rPr>
                        <a:t> with, together        combine, connect</a:t>
                      </a:r>
                      <a:endParaRPr lang="en-US" sz="3200" dirty="0">
                        <a:latin typeface="Calibri"/>
                      </a:endParaRPr>
                    </a:p>
                  </a:txBody>
                  <a:tcPr marL="68580" marR="68580" marT="0" marB="0"/>
                </a:tc>
              </a:tr>
              <a:tr h="1330166">
                <a:tc>
                  <a:txBody>
                    <a:bodyPr/>
                    <a:lstStyle/>
                    <a:p>
                      <a:pPr algn="l"/>
                      <a:r>
                        <a:rPr lang="en-US" sz="3200" dirty="0" err="1" smtClean="0">
                          <a:latin typeface="Calibri"/>
                        </a:rPr>
                        <a:t>Syn</a:t>
                      </a:r>
                      <a:r>
                        <a:rPr lang="en-US" sz="3200" dirty="0" smtClean="0">
                          <a:latin typeface="Calibri"/>
                        </a:rPr>
                        <a:t>,</a:t>
                      </a:r>
                      <a:r>
                        <a:rPr lang="en-US" sz="3200" baseline="0" dirty="0" smtClean="0">
                          <a:latin typeface="Calibri"/>
                        </a:rPr>
                        <a:t> sym           with, together        synonym, sympathy</a:t>
                      </a:r>
                      <a:endParaRPr lang="en-US" sz="3200" dirty="0">
                        <a:latin typeface="Calibri"/>
                      </a:endParaRPr>
                    </a:p>
                  </a:txBody>
                  <a:tcPr marL="68580" marR="68580" marT="0" marB="0"/>
                </a:tc>
              </a:tr>
            </a:tbl>
          </a:graphicData>
        </a:graphic>
      </p:graphicFrame>
      <p:sp>
        <p:nvSpPr>
          <p:cNvPr id="4" name="Title 3"/>
          <p:cNvSpPr>
            <a:spLocks noGrp="1"/>
          </p:cNvSpPr>
          <p:nvPr>
            <p:ph type="title"/>
          </p:nvPr>
        </p:nvSpPr>
        <p:spPr/>
        <p:txBody>
          <a:bodyPr/>
          <a:lstStyle/>
          <a:p>
            <a:r>
              <a:rPr lang="en-US" dirty="0" smtClean="0"/>
              <a:t>Prefixes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28600" y="1371600"/>
            <a:ext cx="4343400" cy="5257800"/>
          </a:xfrm>
        </p:spPr>
        <p:txBody>
          <a:bodyPr>
            <a:noAutofit/>
          </a:bodyPr>
          <a:lstStyle/>
          <a:p>
            <a:r>
              <a:rPr lang="en-US" sz="3100" dirty="0" smtClean="0"/>
              <a:t>Verb</a:t>
            </a:r>
          </a:p>
          <a:p>
            <a:r>
              <a:rPr lang="en-US" sz="3100" dirty="0" smtClean="0"/>
              <a:t>To exist at the same time or in the same place</a:t>
            </a:r>
          </a:p>
          <a:p>
            <a:r>
              <a:rPr lang="en-US" sz="3100" dirty="0" smtClean="0"/>
              <a:t>The two tribes </a:t>
            </a:r>
            <a:r>
              <a:rPr lang="en-US" sz="3100" u="sng" dirty="0" smtClean="0"/>
              <a:t>coexisted</a:t>
            </a:r>
            <a:r>
              <a:rPr lang="en-US" sz="3100" dirty="0" smtClean="0"/>
              <a:t> peacefully in the same area for about two hundred years.</a:t>
            </a:r>
          </a:p>
        </p:txBody>
      </p:sp>
      <p:pic>
        <p:nvPicPr>
          <p:cNvPr id="8" name="Content Placeholder 7" descr="tribes.jpg"/>
          <p:cNvPicPr>
            <a:picLocks noGrp="1" noChangeAspect="1"/>
          </p:cNvPicPr>
          <p:nvPr>
            <p:ph sz="half" idx="2"/>
          </p:nvPr>
        </p:nvPicPr>
        <p:blipFill>
          <a:blip r:embed="rId3"/>
          <a:srcRect t="-34828" b="-34828"/>
          <a:stretch>
            <a:fillRect/>
          </a:stretch>
        </p:blipFill>
        <p:spPr>
          <a:xfrm>
            <a:off x="4751071" y="1371600"/>
            <a:ext cx="3840480" cy="4572001"/>
          </a:xfrm>
        </p:spPr>
      </p:pic>
      <p:sp>
        <p:nvSpPr>
          <p:cNvPr id="2" name="Title 1"/>
          <p:cNvSpPr>
            <a:spLocks noGrp="1"/>
          </p:cNvSpPr>
          <p:nvPr>
            <p:ph type="title"/>
          </p:nvPr>
        </p:nvSpPr>
        <p:spPr>
          <a:xfrm>
            <a:off x="457200" y="274638"/>
            <a:ext cx="8229600" cy="1020762"/>
          </a:xfrm>
        </p:spPr>
        <p:txBody>
          <a:bodyPr/>
          <a:lstStyle/>
          <a:p>
            <a:pPr algn="l"/>
            <a:r>
              <a:rPr lang="en-US" b="1" dirty="0" smtClean="0"/>
              <a:t>coexist			</a:t>
            </a:r>
            <a:endParaRPr lang="en-US" b="1" u="sng"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28600" y="1219200"/>
            <a:ext cx="4648200" cy="5638800"/>
          </a:xfrm>
        </p:spPr>
        <p:txBody>
          <a:bodyPr>
            <a:noAutofit/>
          </a:bodyPr>
          <a:lstStyle/>
          <a:p>
            <a:r>
              <a:rPr lang="en-US" sz="3600" dirty="0" smtClean="0"/>
              <a:t>Adjective</a:t>
            </a:r>
          </a:p>
          <a:p>
            <a:r>
              <a:rPr lang="en-US" sz="3600" dirty="0" smtClean="0"/>
              <a:t>Sticking together; connected, related in some way</a:t>
            </a:r>
          </a:p>
          <a:p>
            <a:r>
              <a:rPr lang="en-US" sz="3600" dirty="0" smtClean="0"/>
              <a:t>Her speech was </a:t>
            </a:r>
            <a:r>
              <a:rPr lang="en-US" sz="3600" u="sng" dirty="0" smtClean="0"/>
              <a:t>coherent,</a:t>
            </a:r>
            <a:r>
              <a:rPr lang="en-US" sz="3600" dirty="0" smtClean="0"/>
              <a:t> each point following logically from the previous point.</a:t>
            </a:r>
          </a:p>
        </p:txBody>
      </p:sp>
      <p:pic>
        <p:nvPicPr>
          <p:cNvPr id="7" name="Content Placeholder 6" descr="speech.jpg"/>
          <p:cNvPicPr>
            <a:picLocks noGrp="1" noChangeAspect="1"/>
          </p:cNvPicPr>
          <p:nvPr>
            <p:ph sz="half" idx="2"/>
          </p:nvPr>
        </p:nvPicPr>
        <p:blipFill>
          <a:blip r:embed="rId3"/>
          <a:srcRect t="-10162" b="-10162"/>
          <a:stretch>
            <a:fillRect/>
          </a:stretch>
        </p:blipFill>
        <p:spPr>
          <a:xfrm>
            <a:off x="4876800" y="1295400"/>
            <a:ext cx="3840163" cy="4648200"/>
          </a:xfrm>
        </p:spPr>
      </p:pic>
      <p:sp>
        <p:nvSpPr>
          <p:cNvPr id="2" name="Title 1"/>
          <p:cNvSpPr>
            <a:spLocks noGrp="1"/>
          </p:cNvSpPr>
          <p:nvPr>
            <p:ph type="title"/>
          </p:nvPr>
        </p:nvSpPr>
        <p:spPr/>
        <p:txBody>
          <a:bodyPr/>
          <a:lstStyle/>
          <a:p>
            <a:pPr algn="l"/>
            <a:r>
              <a:rPr lang="en-US" b="1" dirty="0" smtClean="0"/>
              <a:t>coherent</a:t>
            </a:r>
            <a:endParaRPr lang="en-US"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28600" y="1219200"/>
            <a:ext cx="4267200" cy="5486400"/>
          </a:xfrm>
        </p:spPr>
        <p:txBody>
          <a:bodyPr>
            <a:normAutofit/>
          </a:bodyPr>
          <a:lstStyle/>
          <a:p>
            <a:r>
              <a:rPr lang="en-US" sz="3600" dirty="0" smtClean="0"/>
              <a:t>Verb</a:t>
            </a:r>
          </a:p>
          <a:p>
            <a:r>
              <a:rPr lang="en-US" sz="3600" dirty="0" smtClean="0"/>
              <a:t>To labor together</a:t>
            </a:r>
          </a:p>
          <a:p>
            <a:r>
              <a:rPr lang="en-US" sz="3600" dirty="0" smtClean="0"/>
              <a:t>The scientists decided to </a:t>
            </a:r>
            <a:r>
              <a:rPr lang="en-US" sz="3600" u="sng" dirty="0" smtClean="0"/>
              <a:t>collaborate</a:t>
            </a:r>
            <a:r>
              <a:rPr lang="en-US" sz="3600" dirty="0" smtClean="0"/>
              <a:t> in their research.</a:t>
            </a:r>
          </a:p>
        </p:txBody>
      </p:sp>
      <p:pic>
        <p:nvPicPr>
          <p:cNvPr id="7" name="Content Placeholder 6" descr="scientists.jpg"/>
          <p:cNvPicPr>
            <a:picLocks noGrp="1" noChangeAspect="1"/>
          </p:cNvPicPr>
          <p:nvPr>
            <p:ph sz="half" idx="2"/>
          </p:nvPr>
        </p:nvPicPr>
        <p:blipFill>
          <a:blip r:embed="rId3"/>
          <a:srcRect t="-21926" b="-21926"/>
          <a:stretch>
            <a:fillRect/>
          </a:stretch>
        </p:blipFill>
        <p:spPr>
          <a:xfrm>
            <a:off x="4751071" y="990600"/>
            <a:ext cx="3840480" cy="4953001"/>
          </a:xfrm>
        </p:spPr>
      </p:pic>
      <p:sp>
        <p:nvSpPr>
          <p:cNvPr id="2" name="Title 1"/>
          <p:cNvSpPr>
            <a:spLocks noGrp="1"/>
          </p:cNvSpPr>
          <p:nvPr>
            <p:ph type="title"/>
          </p:nvPr>
        </p:nvSpPr>
        <p:spPr>
          <a:xfrm>
            <a:off x="549275" y="0"/>
            <a:ext cx="8042276" cy="1063532"/>
          </a:xfrm>
        </p:spPr>
        <p:txBody>
          <a:bodyPr/>
          <a:lstStyle/>
          <a:p>
            <a:pPr algn="l"/>
            <a:r>
              <a:rPr lang="en-US" b="1" dirty="0" smtClean="0"/>
              <a:t>collaborate	</a:t>
            </a:r>
            <a:endParaRPr lang="en-US" b="1" u="sng"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28600" y="1676400"/>
            <a:ext cx="4343400" cy="4953000"/>
          </a:xfrm>
        </p:spPr>
        <p:txBody>
          <a:bodyPr>
            <a:normAutofit fontScale="92500" lnSpcReduction="10000"/>
          </a:bodyPr>
          <a:lstStyle/>
          <a:p>
            <a:r>
              <a:rPr lang="en-US" sz="3600" dirty="0" smtClean="0"/>
              <a:t>Verb</a:t>
            </a:r>
          </a:p>
          <a:p>
            <a:r>
              <a:rPr lang="en-US" sz="3600" dirty="0" smtClean="0"/>
              <a:t>To come together with great force; to clash</a:t>
            </a:r>
          </a:p>
          <a:p>
            <a:r>
              <a:rPr lang="en-US" sz="3600" dirty="0" smtClean="0"/>
              <a:t>The two football players </a:t>
            </a:r>
            <a:r>
              <a:rPr lang="en-US" sz="3600" u="sng" dirty="0" smtClean="0"/>
              <a:t>collided</a:t>
            </a:r>
            <a:r>
              <a:rPr lang="en-US" sz="3600" dirty="0" smtClean="0"/>
              <a:t> with such force that they both ended up on the ground.</a:t>
            </a:r>
          </a:p>
        </p:txBody>
      </p:sp>
      <p:pic>
        <p:nvPicPr>
          <p:cNvPr id="6" name="Content Placeholder 5" descr="football players.jpg"/>
          <p:cNvPicPr>
            <a:picLocks noGrp="1" noChangeAspect="1"/>
          </p:cNvPicPr>
          <p:nvPr>
            <p:ph sz="half" idx="2"/>
          </p:nvPr>
        </p:nvPicPr>
        <p:blipFill>
          <a:blip r:embed="rId3"/>
          <a:srcRect t="-31366" b="-31366"/>
          <a:stretch>
            <a:fillRect/>
          </a:stretch>
        </p:blipFill>
        <p:spPr>
          <a:xfrm>
            <a:off x="4751071" y="838200"/>
            <a:ext cx="3840480" cy="5105401"/>
          </a:xfrm>
        </p:spPr>
      </p:pic>
      <p:sp>
        <p:nvSpPr>
          <p:cNvPr id="2" name="Title 1"/>
          <p:cNvSpPr>
            <a:spLocks noGrp="1"/>
          </p:cNvSpPr>
          <p:nvPr>
            <p:ph type="title"/>
          </p:nvPr>
        </p:nvSpPr>
        <p:spPr/>
        <p:txBody>
          <a:bodyPr/>
          <a:lstStyle/>
          <a:p>
            <a:pPr algn="l"/>
            <a:r>
              <a:rPr lang="en-US" b="1" dirty="0" smtClean="0"/>
              <a:t>collide</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228600" y="1295400"/>
            <a:ext cx="4038600" cy="5562600"/>
          </a:xfrm>
        </p:spPr>
        <p:txBody>
          <a:bodyPr>
            <a:normAutofit/>
          </a:bodyPr>
          <a:lstStyle/>
          <a:p>
            <a:r>
              <a:rPr lang="en-US" sz="3500" dirty="0" smtClean="0"/>
              <a:t>Adjective	</a:t>
            </a:r>
          </a:p>
          <a:p>
            <a:r>
              <a:rPr lang="en-US" sz="3500" dirty="0" smtClean="0"/>
              <a:t>Made of separate parts or elements</a:t>
            </a:r>
          </a:p>
          <a:p>
            <a:r>
              <a:rPr lang="en-US" sz="3500" dirty="0" smtClean="0"/>
              <a:t>Granite is a </a:t>
            </a:r>
            <a:r>
              <a:rPr lang="en-US" sz="3500" u="sng" dirty="0" smtClean="0"/>
              <a:t>composite</a:t>
            </a:r>
            <a:r>
              <a:rPr lang="en-US" sz="3500" dirty="0" smtClean="0"/>
              <a:t> rock, made of basalt, quartz, and mica.</a:t>
            </a:r>
          </a:p>
        </p:txBody>
      </p:sp>
      <p:pic>
        <p:nvPicPr>
          <p:cNvPr id="8" name="Content Placeholder 7" descr="granite rock.jpg"/>
          <p:cNvPicPr>
            <a:picLocks noGrp="1" noChangeAspect="1"/>
          </p:cNvPicPr>
          <p:nvPr>
            <p:ph sz="half" idx="2"/>
          </p:nvPr>
        </p:nvPicPr>
        <p:blipFill>
          <a:blip r:embed="rId3"/>
          <a:srcRect t="-16222" b="-16222"/>
          <a:stretch>
            <a:fillRect/>
          </a:stretch>
        </p:blipFill>
        <p:spPr/>
      </p:pic>
      <p:sp>
        <p:nvSpPr>
          <p:cNvPr id="5" name="Title 4"/>
          <p:cNvSpPr>
            <a:spLocks noGrp="1"/>
          </p:cNvSpPr>
          <p:nvPr>
            <p:ph type="title"/>
          </p:nvPr>
        </p:nvSpPr>
        <p:spPr>
          <a:xfrm>
            <a:off x="457200" y="107576"/>
            <a:ext cx="8134351" cy="1035424"/>
          </a:xfrm>
        </p:spPr>
        <p:txBody>
          <a:bodyPr/>
          <a:lstStyle/>
          <a:p>
            <a:pPr algn="l"/>
            <a:r>
              <a:rPr lang="en-US" dirty="0" smtClean="0"/>
              <a:t>composite</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28600" y="1371600"/>
            <a:ext cx="4495800" cy="5486400"/>
          </a:xfrm>
        </p:spPr>
        <p:txBody>
          <a:bodyPr>
            <a:normAutofit/>
          </a:bodyPr>
          <a:lstStyle/>
          <a:p>
            <a:r>
              <a:rPr lang="en-US" sz="3500" dirty="0" smtClean="0"/>
              <a:t>Verb</a:t>
            </a:r>
          </a:p>
          <a:p>
            <a:r>
              <a:rPr lang="en-US" sz="3500" dirty="0" smtClean="0"/>
              <a:t>Bring together; (noun) a mixture</a:t>
            </a:r>
          </a:p>
          <a:p>
            <a:r>
              <a:rPr lang="en-US" sz="3500" dirty="0" smtClean="0"/>
              <a:t>Steel is a </a:t>
            </a:r>
            <a:r>
              <a:rPr lang="en-US" sz="3500" u="sng" dirty="0" smtClean="0"/>
              <a:t>compound</a:t>
            </a:r>
            <a:r>
              <a:rPr lang="en-US" sz="3500" dirty="0" smtClean="0"/>
              <a:t> made of iron and other metals.</a:t>
            </a:r>
          </a:p>
          <a:p>
            <a:endParaRPr lang="en-US" sz="3300" dirty="0" smtClean="0"/>
          </a:p>
        </p:txBody>
      </p:sp>
      <p:sp>
        <p:nvSpPr>
          <p:cNvPr id="2" name="Title 1"/>
          <p:cNvSpPr>
            <a:spLocks noGrp="1"/>
          </p:cNvSpPr>
          <p:nvPr>
            <p:ph type="title"/>
          </p:nvPr>
        </p:nvSpPr>
        <p:spPr>
          <a:xfrm>
            <a:off x="533400" y="107576"/>
            <a:ext cx="8058151" cy="1035424"/>
          </a:xfrm>
        </p:spPr>
        <p:txBody>
          <a:bodyPr/>
          <a:lstStyle/>
          <a:p>
            <a:pPr algn="l"/>
            <a:r>
              <a:rPr lang="en-US" b="1" u="sng" dirty="0" smtClean="0"/>
              <a:t>compound</a:t>
            </a:r>
            <a:endParaRPr lang="en-US" b="1" u="sng" dirty="0"/>
          </a:p>
        </p:txBody>
      </p:sp>
      <p:pic>
        <p:nvPicPr>
          <p:cNvPr id="6" name="Picture 5" descr="steel.jpg"/>
          <p:cNvPicPr>
            <a:picLocks noChangeAspect="1"/>
          </p:cNvPicPr>
          <p:nvPr/>
        </p:nvPicPr>
        <p:blipFill>
          <a:blip r:embed="rId3"/>
          <a:stretch>
            <a:fillRect/>
          </a:stretch>
        </p:blipFill>
        <p:spPr>
          <a:xfrm>
            <a:off x="5181600" y="1143000"/>
            <a:ext cx="3071628" cy="30480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343400" cy="5257800"/>
          </a:xfrm>
        </p:spPr>
        <p:txBody>
          <a:bodyPr>
            <a:normAutofit/>
          </a:bodyPr>
          <a:lstStyle/>
          <a:p>
            <a:r>
              <a:rPr lang="en-US" sz="3600" dirty="0" smtClean="0"/>
              <a:t>Noun</a:t>
            </a:r>
          </a:p>
          <a:p>
            <a:r>
              <a:rPr lang="en-US" sz="3600" dirty="0" smtClean="0"/>
              <a:t>An agreement or harmony</a:t>
            </a:r>
          </a:p>
          <a:p>
            <a:r>
              <a:rPr lang="en-US" sz="3600" dirty="0" smtClean="0"/>
              <a:t>The feuding countries reached a </a:t>
            </a:r>
            <a:r>
              <a:rPr lang="en-US" sz="3600" u="sng" dirty="0" smtClean="0"/>
              <a:t>concordance</a:t>
            </a:r>
            <a:r>
              <a:rPr lang="en-US" sz="3600" dirty="0" smtClean="0"/>
              <a:t> that ended their disputes.</a:t>
            </a:r>
          </a:p>
        </p:txBody>
      </p:sp>
      <p:sp>
        <p:nvSpPr>
          <p:cNvPr id="2" name="Title 1"/>
          <p:cNvSpPr>
            <a:spLocks noGrp="1"/>
          </p:cNvSpPr>
          <p:nvPr>
            <p:ph type="title"/>
          </p:nvPr>
        </p:nvSpPr>
        <p:spPr/>
        <p:txBody>
          <a:bodyPr/>
          <a:lstStyle/>
          <a:p>
            <a:pPr algn="l"/>
            <a:r>
              <a:rPr lang="en-US" b="1" u="sng" dirty="0" smtClean="0"/>
              <a:t>Concordance</a:t>
            </a:r>
            <a:endParaRPr lang="en-US" b="1" u="sng" dirty="0"/>
          </a:p>
        </p:txBody>
      </p:sp>
      <p:pic>
        <p:nvPicPr>
          <p:cNvPr id="6" name="Picture 5" descr="agreement.jpg"/>
          <p:cNvPicPr>
            <a:picLocks noChangeAspect="1"/>
          </p:cNvPicPr>
          <p:nvPr/>
        </p:nvPicPr>
        <p:blipFill>
          <a:blip r:embed="rId3"/>
          <a:stretch>
            <a:fillRect/>
          </a:stretch>
        </p:blipFill>
        <p:spPr>
          <a:xfrm>
            <a:off x="5181600" y="1752600"/>
            <a:ext cx="3390900" cy="3162300"/>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Concourse.thmx</Template>
  <TotalTime>1881</TotalTime>
  <Words>1300</Words>
  <Application>Microsoft Macintosh PowerPoint</Application>
  <PresentationFormat>On-screen Show (4:3)</PresentationFormat>
  <Paragraphs>161</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Concourse</vt:lpstr>
      <vt:lpstr>Vocabulary</vt:lpstr>
      <vt:lpstr>Prefixes</vt:lpstr>
      <vt:lpstr>coexist   </vt:lpstr>
      <vt:lpstr>coherent</vt:lpstr>
      <vt:lpstr>collaborate </vt:lpstr>
      <vt:lpstr>collide</vt:lpstr>
      <vt:lpstr>composite</vt:lpstr>
      <vt:lpstr>compound</vt:lpstr>
      <vt:lpstr>Concordance</vt:lpstr>
      <vt:lpstr>Congregate </vt:lpstr>
      <vt:lpstr>symmetry</vt:lpstr>
      <vt:lpstr>synthesize</vt:lpstr>
      <vt:lpstr>Practice Using the New Words!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 &amp; R: Vocabulary Lesson</dc:title>
  <dc:creator>Jane McLaughlin</dc:creator>
  <cp:lastModifiedBy>davisdeborah</cp:lastModifiedBy>
  <cp:revision>204</cp:revision>
  <dcterms:created xsi:type="dcterms:W3CDTF">2010-03-01T15:16:57Z</dcterms:created>
  <dcterms:modified xsi:type="dcterms:W3CDTF">2012-03-12T15:06:39Z</dcterms:modified>
</cp:coreProperties>
</file>