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75" d="100"/>
          <a:sy n="75" d="100"/>
        </p:scale>
        <p:origin x="-1014" y="-82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E347E2E-5EEE-470B-9039-14AD640FC657}" type="datetimeFigureOut">
              <a:rPr lang="en-US" smtClean="0"/>
              <a:pPr/>
              <a:t>1/19/2011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E347E2E-5EEE-470B-9039-14AD640FC657}" type="datetimeFigureOut">
              <a:rPr lang="en-US" smtClean="0"/>
              <a:pPr/>
              <a:t>1/19/2011</a:t>
            </a:fld>
            <a:endParaRPr lang="en-US"/>
          </a:p>
        </p:txBody>
      </p:sp>
      <p:sp>
        <p:nvSpPr>
          <p:cNvPr id="27" name="Slide Number Placeholder 26"/>
          <p:cNvSpPr>
            <a:spLocks noGrp="1"/>
          </p:cNvSpPr>
          <p:nvPr>
            <p:ph type="sldNum" sz="quarter" idx="11"/>
          </p:nvPr>
        </p:nvSpPr>
        <p:spPr/>
        <p:txBody>
          <a:bodyPr rtlCol="0"/>
          <a:lstStyle/>
          <a:p>
            <a:fld id="{C69382AF-7B84-449F-8573-51231B6471D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E347E2E-5EEE-470B-9039-14AD640FC657}" type="datetimeFigureOut">
              <a:rPr lang="en-US" smtClean="0"/>
              <a:pPr/>
              <a:t>1/19/2011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E347E2E-5EEE-470B-9039-14AD640FC657}" type="datetimeFigureOut">
              <a:rPr lang="en-US" smtClean="0"/>
              <a:pPr/>
              <a:t>1/19/2011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42276" cy="1111624"/>
          </a:xfrm>
        </p:spPr>
        <p:txBody>
          <a:bodyPr/>
          <a:lstStyle/>
          <a:p>
            <a:pPr algn="l"/>
            <a:r>
              <a:rPr lang="en-US" b="1" dirty="0" smtClean="0"/>
              <a:t>exodus</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noun</a:t>
            </a:r>
          </a:p>
          <a:p>
            <a:r>
              <a:rPr lang="en-US" sz="3600" dirty="0" smtClean="0"/>
              <a:t>A departure or journey away from a place</a:t>
            </a:r>
          </a:p>
          <a:p>
            <a:r>
              <a:rPr lang="en-US" sz="3600" dirty="0" smtClean="0"/>
              <a:t>The family’s </a:t>
            </a:r>
            <a:r>
              <a:rPr lang="en-US" sz="3600" u="sng" dirty="0" smtClean="0"/>
              <a:t>exodus </a:t>
            </a:r>
            <a:r>
              <a:rPr lang="en-US" sz="3600" dirty="0" smtClean="0"/>
              <a:t>from their homeland was dangerous and disheartening.</a:t>
            </a:r>
          </a:p>
        </p:txBody>
      </p:sp>
      <p:pic>
        <p:nvPicPr>
          <p:cNvPr id="9" name="Content Placeholder 8" descr="exodus.jpg"/>
          <p:cNvPicPr>
            <a:picLocks noGrp="1" noChangeAspect="1"/>
          </p:cNvPicPr>
          <p:nvPr>
            <p:ph sz="half" idx="2"/>
          </p:nvPr>
        </p:nvPicPr>
        <p:blipFill>
          <a:blip r:embed="rId3"/>
          <a:srcRect t="-27585" b="-27585"/>
          <a:stretch>
            <a:fillRect/>
          </a:stretch>
        </p:blipFill>
        <p:spPr>
          <a:xfrm>
            <a:off x="4572000" y="1295400"/>
            <a:ext cx="4038600" cy="51355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42276" cy="959224"/>
          </a:xfrm>
        </p:spPr>
        <p:txBody>
          <a:bodyPr/>
          <a:lstStyle/>
          <a:p>
            <a:pPr algn="l"/>
            <a:r>
              <a:rPr lang="en-US" b="1" dirty="0" smtClean="0"/>
              <a:t>expulsion</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3568" dirty="0" smtClean="0"/>
              <a:t>Noun</a:t>
            </a:r>
          </a:p>
          <a:p>
            <a:endParaRPr lang="en-US" sz="3568" dirty="0" smtClean="0"/>
          </a:p>
          <a:p>
            <a:r>
              <a:rPr lang="en-US" sz="3600" dirty="0" smtClean="0"/>
              <a:t>A forcing out</a:t>
            </a:r>
          </a:p>
          <a:p>
            <a:endParaRPr lang="en-US" sz="3600" dirty="0" smtClean="0"/>
          </a:p>
          <a:p>
            <a:r>
              <a:rPr lang="en-US" sz="3600" dirty="0" smtClean="0"/>
              <a:t>his bad behavior caused his </a:t>
            </a:r>
            <a:r>
              <a:rPr lang="en-US" sz="3600" u="sng" dirty="0" smtClean="0"/>
              <a:t>expulsion </a:t>
            </a:r>
            <a:r>
              <a:rPr lang="en-US" sz="3600" dirty="0" smtClean="0"/>
              <a:t>from the organization. </a:t>
            </a:r>
          </a:p>
        </p:txBody>
      </p:sp>
      <p:pic>
        <p:nvPicPr>
          <p:cNvPr id="7" name="Picture 6" descr="time_off_for_bad_behavior_232365.jpg"/>
          <p:cNvPicPr>
            <a:picLocks noChangeAspect="1"/>
          </p:cNvPicPr>
          <p:nvPr/>
        </p:nvPicPr>
        <p:blipFill>
          <a:blip r:embed="rId3"/>
          <a:stretch>
            <a:fillRect/>
          </a:stretch>
        </p:blipFill>
        <p:spPr>
          <a:xfrm>
            <a:off x="4800600" y="1219200"/>
            <a:ext cx="3657600" cy="49257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lstStyle/>
          <a:p>
            <a:pPr algn="l"/>
            <a:r>
              <a:rPr lang="en-US" b="1" dirty="0" smtClean="0"/>
              <a:t>extrude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Verb</a:t>
            </a:r>
          </a:p>
          <a:p>
            <a:endParaRPr lang="en-US" sz="3600" dirty="0" smtClean="0"/>
          </a:p>
          <a:p>
            <a:r>
              <a:rPr lang="en-US" sz="3600" dirty="0" smtClean="0"/>
              <a:t>Force or press out</a:t>
            </a:r>
          </a:p>
          <a:p>
            <a:endParaRPr lang="en-US" sz="3600" dirty="0" smtClean="0"/>
          </a:p>
          <a:p>
            <a:r>
              <a:rPr lang="en-US" sz="3600" dirty="0" smtClean="0"/>
              <a:t>The machine </a:t>
            </a:r>
            <a:r>
              <a:rPr lang="en-US" sz="3600" u="sng" dirty="0" smtClean="0"/>
              <a:t>extruded</a:t>
            </a:r>
            <a:r>
              <a:rPr lang="en-US" sz="3600" dirty="0" smtClean="0"/>
              <a:t> the cereal in the shape of stars and moons.</a:t>
            </a:r>
            <a:endParaRPr lang="en-US" sz="3600" dirty="0"/>
          </a:p>
        </p:txBody>
      </p:sp>
      <p:pic>
        <p:nvPicPr>
          <p:cNvPr id="7" name="Picture 6" descr="095733.jpg"/>
          <p:cNvPicPr>
            <a:picLocks noChangeAspect="1"/>
          </p:cNvPicPr>
          <p:nvPr/>
        </p:nvPicPr>
        <p:blipFill>
          <a:blip r:embed="rId3"/>
          <a:stretch>
            <a:fillRect/>
          </a:stretch>
        </p:blipFill>
        <p:spPr>
          <a:xfrm>
            <a:off x="4876800" y="1066800"/>
            <a:ext cx="3816350" cy="499958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Prefixes</a:t>
            </a:r>
            <a:endParaRPr lang="en-US" dirty="0"/>
          </a:p>
        </p:txBody>
      </p:sp>
      <p:graphicFrame>
        <p:nvGraphicFramePr>
          <p:cNvPr id="6" name="Content Placeholder 5"/>
          <p:cNvGraphicFramePr>
            <a:graphicFrameLocks noGrp="1"/>
          </p:cNvGraphicFramePr>
          <p:nvPr>
            <p:ph idx="1"/>
          </p:nvPr>
        </p:nvGraphicFramePr>
        <p:xfrm>
          <a:off x="0" y="2514600"/>
          <a:ext cx="9144000" cy="1515909"/>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Prefixes   </a:t>
                      </a:r>
                      <a:r>
                        <a:rPr lang="en-US" sz="2800" baseline="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e</a:t>
                      </a:r>
                      <a:r>
                        <a:rPr lang="en-US" sz="2800" dirty="0" smtClean="0">
                          <a:latin typeface="Calibri"/>
                          <a:ea typeface="Calibri"/>
                          <a:cs typeface="Times New Roman"/>
                        </a:rPr>
                        <a:t>,</a:t>
                      </a:r>
                      <a:r>
                        <a:rPr lang="en-US" sz="2800" baseline="0" dirty="0" smtClean="0">
                          <a:latin typeface="Calibri"/>
                          <a:ea typeface="Calibri"/>
                          <a:cs typeface="Times New Roman"/>
                        </a:rPr>
                        <a:t> </a:t>
                      </a:r>
                      <a:r>
                        <a:rPr lang="en-US" sz="2800" baseline="0" dirty="0" err="1" smtClean="0">
                          <a:latin typeface="Calibri"/>
                          <a:ea typeface="Calibri"/>
                          <a:cs typeface="Times New Roman"/>
                        </a:rPr>
                        <a:t>ec</a:t>
                      </a:r>
                      <a:r>
                        <a:rPr lang="en-US" sz="2800" baseline="0" dirty="0" smtClean="0">
                          <a:latin typeface="Calibri"/>
                          <a:ea typeface="Calibri"/>
                          <a:cs typeface="Times New Roman"/>
                        </a:rPr>
                        <a:t>, </a:t>
                      </a:r>
                      <a:r>
                        <a:rPr lang="en-US" sz="2800" baseline="0" dirty="0" err="1" smtClean="0">
                          <a:latin typeface="Calibri"/>
                          <a:ea typeface="Calibri"/>
                          <a:cs typeface="Times New Roman"/>
                        </a:rPr>
                        <a:t>ef</a:t>
                      </a:r>
                      <a:r>
                        <a:rPr lang="en-US" sz="2800" baseline="0" dirty="0" smtClean="0">
                          <a:latin typeface="Calibri"/>
                          <a:ea typeface="Calibri"/>
                          <a:cs typeface="Times New Roman"/>
                        </a:rPr>
                        <a:t>, ex        out of, outside         emit, eclipse, effort, exit</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extra, </a:t>
                      </a:r>
                      <a:r>
                        <a:rPr lang="en-US" sz="2800" dirty="0" err="1" smtClean="0">
                          <a:latin typeface="Calibri"/>
                          <a:ea typeface="Calibri"/>
                          <a:cs typeface="Times New Roman"/>
                        </a:rPr>
                        <a:t>exter</a:t>
                      </a:r>
                      <a:r>
                        <a:rPr lang="en-US" sz="2800" dirty="0" smtClean="0">
                          <a:latin typeface="Calibri"/>
                          <a:ea typeface="Calibri"/>
                          <a:cs typeface="Times New Roman"/>
                        </a:rPr>
                        <a:t>   </a:t>
                      </a:r>
                      <a:r>
                        <a:rPr lang="en-US" sz="2800" baseline="0" dirty="0" smtClean="0">
                          <a:latin typeface="Calibri"/>
                          <a:ea typeface="Calibri"/>
                          <a:cs typeface="Times New Roman"/>
                        </a:rPr>
                        <a:t> out of, outside, excessive     </a:t>
                      </a:r>
                      <a:r>
                        <a:rPr lang="en-US" sz="2300" baseline="0" dirty="0" smtClean="0">
                          <a:latin typeface="Calibri"/>
                          <a:ea typeface="Calibri"/>
                          <a:cs typeface="Times New Roman"/>
                        </a:rPr>
                        <a:t>extraterrestrial</a:t>
                      </a:r>
                      <a:r>
                        <a:rPr lang="en-US" sz="2800" baseline="0" dirty="0" smtClean="0">
                          <a:latin typeface="Calibri"/>
                          <a:ea typeface="Calibri"/>
                          <a:cs typeface="Times New Roman"/>
                        </a:rPr>
                        <a:t>, </a:t>
                      </a:r>
                      <a:r>
                        <a:rPr lang="en-US" sz="2300" baseline="0" dirty="0" smtClean="0">
                          <a:latin typeface="Calibri"/>
                          <a:ea typeface="Calibri"/>
                          <a:cs typeface="Times New Roman"/>
                        </a:rPr>
                        <a:t>exterior</a:t>
                      </a:r>
                      <a:endParaRPr lang="en-US" sz="23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eccentric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adjective</a:t>
            </a:r>
          </a:p>
          <a:p>
            <a:r>
              <a:rPr lang="en-US" sz="3500" dirty="0" smtClean="0"/>
              <a:t>Ignoring social conventions; odd</a:t>
            </a:r>
          </a:p>
          <a:p>
            <a:r>
              <a:rPr lang="en-US" sz="3500" dirty="0" smtClean="0"/>
              <a:t>The </a:t>
            </a:r>
            <a:r>
              <a:rPr lang="en-US" sz="3500" u="sng" dirty="0" smtClean="0"/>
              <a:t>eccentric</a:t>
            </a:r>
            <a:r>
              <a:rPr lang="en-US" sz="3500" dirty="0" smtClean="0"/>
              <a:t> old man lived by himself and had strange habits but didn’t hurt anyone. </a:t>
            </a:r>
          </a:p>
        </p:txBody>
      </p:sp>
      <p:pic>
        <p:nvPicPr>
          <p:cNvPr id="9" name="Content Placeholder 8" descr="fountain-eccentric-50.3.jpg"/>
          <p:cNvPicPr>
            <a:picLocks noGrp="1" noChangeAspect="1"/>
          </p:cNvPicPr>
          <p:nvPr>
            <p:ph sz="half" idx="2"/>
          </p:nvPr>
        </p:nvPicPr>
        <p:blipFill>
          <a:blip r:embed="rId3"/>
          <a:srcRect l="-16924" r="-16924"/>
          <a:stretch>
            <a:fillRect/>
          </a:stretch>
        </p:blipFill>
        <p:spPr>
          <a:xfrm>
            <a:off x="4648200" y="1676400"/>
            <a:ext cx="4038600"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ecstasy</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noun</a:t>
            </a:r>
          </a:p>
          <a:p>
            <a:r>
              <a:rPr lang="en-US" sz="3300" dirty="0" smtClean="0"/>
              <a:t>Happiness; overwhelming feelings of joy</a:t>
            </a:r>
          </a:p>
          <a:p>
            <a:r>
              <a:rPr lang="en-US" sz="3300" dirty="0" smtClean="0"/>
              <a:t>She experienced a feeling of </a:t>
            </a:r>
            <a:r>
              <a:rPr lang="en-US" sz="3300" u="sng" dirty="0" smtClean="0"/>
              <a:t>ecstasy</a:t>
            </a:r>
            <a:r>
              <a:rPr lang="en-US" sz="3300" dirty="0" smtClean="0"/>
              <a:t> when it was announced that she was the winner. </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Content Placeholder 9" descr="Results-winner.jpg"/>
          <p:cNvPicPr>
            <a:picLocks noGrp="1" noChangeAspect="1"/>
          </p:cNvPicPr>
          <p:nvPr>
            <p:ph sz="half" idx="2"/>
          </p:nvPr>
        </p:nvPicPr>
        <p:blipFill>
          <a:blip r:embed="rId3"/>
          <a:srcRect l="-36039" r="-36039"/>
          <a:stretch>
            <a:fillRect/>
          </a:stretch>
        </p:blipFill>
        <p:spPr>
          <a:xfrm>
            <a:off x="4648200" y="1524000"/>
            <a:ext cx="4038600" cy="525138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effervesce</a:t>
            </a:r>
            <a:endParaRPr lang="en-US" b="1" u="sng" dirty="0"/>
          </a:p>
        </p:txBody>
      </p:sp>
      <p:sp>
        <p:nvSpPr>
          <p:cNvPr id="3" name="Content Placeholder 2"/>
          <p:cNvSpPr>
            <a:spLocks noGrp="1"/>
          </p:cNvSpPr>
          <p:nvPr>
            <p:ph sz="half" idx="1"/>
          </p:nvPr>
        </p:nvSpPr>
        <p:spPr>
          <a:xfrm>
            <a:off x="228600" y="1219200"/>
            <a:ext cx="4267200" cy="5486400"/>
          </a:xfrm>
        </p:spPr>
        <p:txBody>
          <a:bodyPr>
            <a:normAutofit lnSpcReduction="10000"/>
          </a:bodyPr>
          <a:lstStyle/>
          <a:p>
            <a:r>
              <a:rPr lang="en-US" sz="3600" dirty="0" smtClean="0"/>
              <a:t>verb</a:t>
            </a:r>
          </a:p>
          <a:p>
            <a:r>
              <a:rPr lang="en-US" sz="3600" dirty="0" smtClean="0"/>
              <a:t>To give off bubbles; to show excitement or liveliness</a:t>
            </a:r>
          </a:p>
          <a:p>
            <a:r>
              <a:rPr lang="en-US" sz="3600" dirty="0" smtClean="0"/>
              <a:t>She seemed to </a:t>
            </a:r>
            <a:r>
              <a:rPr lang="en-US" sz="3600" u="sng" dirty="0" smtClean="0"/>
              <a:t>effervesce</a:t>
            </a:r>
            <a:r>
              <a:rPr lang="en-US" sz="3600" dirty="0" smtClean="0"/>
              <a:t> and soon everyone was just as excited as she was.</a:t>
            </a:r>
          </a:p>
        </p:txBody>
      </p:sp>
      <p:pic>
        <p:nvPicPr>
          <p:cNvPr id="9" name="Content Placeholder 8" descr="happy-business-people.jpg"/>
          <p:cNvPicPr>
            <a:picLocks noGrp="1" noChangeAspect="1"/>
          </p:cNvPicPr>
          <p:nvPr>
            <p:ph sz="half" idx="2"/>
          </p:nvPr>
        </p:nvPicPr>
        <p:blipFill>
          <a:blip r:embed="rId3"/>
          <a:srcRect t="-4913" b="-4913"/>
          <a:stretch>
            <a:fillRect/>
          </a:stretch>
        </p:blipFill>
        <p:spPr>
          <a:xfrm>
            <a:off x="4648200" y="1447800"/>
            <a:ext cx="4038600" cy="53275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pPr algn="l"/>
            <a:r>
              <a:rPr lang="en-US" dirty="0" smtClean="0"/>
              <a:t>effusive	</a:t>
            </a:r>
            <a:endParaRPr lang="en-US" dirty="0"/>
          </a:p>
        </p:txBody>
      </p:sp>
      <p:sp>
        <p:nvSpPr>
          <p:cNvPr id="3" name="Content Placeholder 2"/>
          <p:cNvSpPr>
            <a:spLocks noGrp="1"/>
          </p:cNvSpPr>
          <p:nvPr>
            <p:ph sz="half" idx="1"/>
          </p:nvPr>
        </p:nvSpPr>
        <p:spPr>
          <a:xfrm>
            <a:off x="228600" y="1676400"/>
            <a:ext cx="4343400" cy="4953000"/>
          </a:xfrm>
        </p:spPr>
        <p:txBody>
          <a:bodyPr>
            <a:normAutofit fontScale="92500" lnSpcReduction="10000"/>
          </a:bodyPr>
          <a:lstStyle/>
          <a:p>
            <a:r>
              <a:rPr lang="en-US" sz="3600" dirty="0" smtClean="0"/>
              <a:t>Adjective</a:t>
            </a:r>
          </a:p>
          <a:p>
            <a:r>
              <a:rPr lang="en-US" sz="3600" dirty="0" smtClean="0"/>
              <a:t>Demonstrative; unreserved; overflowing; pouring out</a:t>
            </a:r>
          </a:p>
          <a:p>
            <a:r>
              <a:rPr lang="en-US" sz="3600" dirty="0" smtClean="0"/>
              <a:t>Her </a:t>
            </a:r>
            <a:r>
              <a:rPr lang="en-US" sz="3600" u="sng" dirty="0" smtClean="0"/>
              <a:t>effusive</a:t>
            </a:r>
            <a:r>
              <a:rPr lang="en-US" sz="3600" dirty="0" smtClean="0"/>
              <a:t> personality made people doubt the sincerity of her compliments.</a:t>
            </a:r>
          </a:p>
        </p:txBody>
      </p:sp>
      <p:pic>
        <p:nvPicPr>
          <p:cNvPr id="9" name="Content Placeholder 8" descr="droopy.jpg"/>
          <p:cNvPicPr>
            <a:picLocks noGrp="1" noChangeAspect="1"/>
          </p:cNvPicPr>
          <p:nvPr>
            <p:ph sz="half" idx="2"/>
          </p:nvPr>
        </p:nvPicPr>
        <p:blipFill>
          <a:blip r:embed="rId3"/>
          <a:srcRect t="-24601" b="-24601"/>
          <a:stretch>
            <a:fillRect/>
          </a:stretch>
        </p:blipFill>
        <p:spPr>
          <a:xfrm>
            <a:off x="4648200" y="914400"/>
            <a:ext cx="4038600" cy="586098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eject	</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smtClean="0"/>
              <a:t>verb		</a:t>
            </a:r>
          </a:p>
          <a:p>
            <a:r>
              <a:rPr lang="en-US" sz="3500" dirty="0" smtClean="0"/>
              <a:t>To throw out</a:t>
            </a:r>
          </a:p>
          <a:p>
            <a:r>
              <a:rPr lang="en-US" sz="3500" dirty="0" smtClean="0"/>
              <a:t>Because he was not wearing a seat belt, he was </a:t>
            </a:r>
            <a:r>
              <a:rPr lang="en-US" sz="3500" u="sng" dirty="0" smtClean="0"/>
              <a:t>ejected</a:t>
            </a:r>
            <a:r>
              <a:rPr lang="en-US" sz="3500" dirty="0" smtClean="0"/>
              <a:t> from the car during the accident. </a:t>
            </a:r>
          </a:p>
        </p:txBody>
      </p:sp>
      <p:pic>
        <p:nvPicPr>
          <p:cNvPr id="11" name="Content Placeholder 10" descr="large_ROLLOVER-M6.jpg"/>
          <p:cNvPicPr>
            <a:picLocks noGrp="1" noChangeAspect="1"/>
          </p:cNvPicPr>
          <p:nvPr>
            <p:ph sz="half" idx="2"/>
          </p:nvPr>
        </p:nvPicPr>
        <p:blipFill>
          <a:blip r:embed="rId3"/>
          <a:srcRect t="-61330" b="-61330"/>
          <a:stretch>
            <a:fillRect/>
          </a:stretch>
        </p:blipFill>
        <p:spPr>
          <a:xfrm>
            <a:off x="4648200" y="762000"/>
            <a:ext cx="4038600" cy="601338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emit	</a:t>
            </a:r>
            <a:endParaRPr lang="en-US" b="1"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Verb</a:t>
            </a:r>
            <a:br>
              <a:rPr lang="en-US" sz="3500" dirty="0" smtClean="0"/>
            </a:br>
            <a:endParaRPr lang="en-US" sz="3500" dirty="0" smtClean="0"/>
          </a:p>
          <a:p>
            <a:r>
              <a:rPr lang="en-US" sz="3500" dirty="0" smtClean="0"/>
              <a:t>to send out; discharge</a:t>
            </a:r>
            <a:br>
              <a:rPr lang="en-US" sz="3500" dirty="0" smtClean="0"/>
            </a:br>
            <a:endParaRPr lang="en-US" sz="3500" dirty="0" smtClean="0"/>
          </a:p>
          <a:p>
            <a:r>
              <a:rPr lang="en-US" sz="3500" dirty="0" smtClean="0"/>
              <a:t>The beacon </a:t>
            </a:r>
            <a:r>
              <a:rPr lang="en-US" sz="3500" u="sng" dirty="0" smtClean="0"/>
              <a:t>emitted</a:t>
            </a:r>
            <a:r>
              <a:rPr lang="en-US" sz="3500" dirty="0" smtClean="0"/>
              <a:t> a strong beam of light every 30 seconds.</a:t>
            </a:r>
          </a:p>
        </p:txBody>
      </p:sp>
      <p:pic>
        <p:nvPicPr>
          <p:cNvPr id="7" name="Picture 6" descr="beacon800.jpg"/>
          <p:cNvPicPr>
            <a:picLocks noChangeAspect="1"/>
          </p:cNvPicPr>
          <p:nvPr/>
        </p:nvPicPr>
        <p:blipFill>
          <a:blip r:embed="rId3"/>
          <a:stretch>
            <a:fillRect/>
          </a:stretch>
        </p:blipFill>
        <p:spPr>
          <a:xfrm>
            <a:off x="4953000" y="1371600"/>
            <a:ext cx="3429000" cy="4267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pPr algn="l"/>
            <a:r>
              <a:rPr lang="en-US" b="1" dirty="0" smtClean="0"/>
              <a:t>excerpt</a:t>
            </a:r>
            <a:endParaRPr lang="en-US" b="1" dirty="0"/>
          </a:p>
        </p:txBody>
      </p:sp>
      <p:sp>
        <p:nvSpPr>
          <p:cNvPr id="3" name="Content Placeholder 2"/>
          <p:cNvSpPr>
            <a:spLocks noGrp="1"/>
          </p:cNvSpPr>
          <p:nvPr>
            <p:ph sz="half" idx="1"/>
          </p:nvPr>
        </p:nvSpPr>
        <p:spPr>
          <a:xfrm>
            <a:off x="457200" y="1600200"/>
            <a:ext cx="4343400" cy="5257800"/>
          </a:xfrm>
        </p:spPr>
        <p:txBody>
          <a:bodyPr>
            <a:normAutofit lnSpcReduction="10000"/>
          </a:bodyPr>
          <a:lstStyle/>
          <a:p>
            <a:r>
              <a:rPr lang="en-US" sz="4100" dirty="0" smtClean="0"/>
              <a:t>noun</a:t>
            </a:r>
          </a:p>
          <a:p>
            <a:r>
              <a:rPr lang="en-US" sz="4100" dirty="0" smtClean="0"/>
              <a:t>A selected passage from a book or article</a:t>
            </a:r>
          </a:p>
          <a:p>
            <a:r>
              <a:rPr lang="en-US" sz="4100" dirty="0" smtClean="0"/>
              <a:t>I enjoyed the </a:t>
            </a:r>
            <a:r>
              <a:rPr lang="en-US" sz="4100" u="sng" dirty="0" smtClean="0"/>
              <a:t>excerpt</a:t>
            </a:r>
            <a:r>
              <a:rPr lang="en-US" sz="4100" dirty="0" smtClean="0"/>
              <a:t> so much that I now want to read the entire book.</a:t>
            </a:r>
          </a:p>
        </p:txBody>
      </p:sp>
      <p:pic>
        <p:nvPicPr>
          <p:cNvPr id="7" name="Picture 6" descr="397_ways_to_save_money_book_excerpt.png"/>
          <p:cNvPicPr>
            <a:picLocks noChangeAspect="1"/>
          </p:cNvPicPr>
          <p:nvPr/>
        </p:nvPicPr>
        <p:blipFill>
          <a:blip r:embed="rId3"/>
          <a:stretch>
            <a:fillRect/>
          </a:stretch>
        </p:blipFill>
        <p:spPr>
          <a:xfrm>
            <a:off x="4876800" y="1371600"/>
            <a:ext cx="3581400" cy="43243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2080</TotalTime>
  <Words>1273</Words>
  <Application>Microsoft Macintosh PowerPoint</Application>
  <PresentationFormat>On-screen Show (4:3)</PresentationFormat>
  <Paragraphs>164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Vocabulary</vt:lpstr>
      <vt:lpstr>Prefixes</vt:lpstr>
      <vt:lpstr>eccentric     </vt:lpstr>
      <vt:lpstr>ecstasy</vt:lpstr>
      <vt:lpstr>effervesce</vt:lpstr>
      <vt:lpstr>effusive </vt:lpstr>
      <vt:lpstr>eject </vt:lpstr>
      <vt:lpstr>emit </vt:lpstr>
      <vt:lpstr>excerpt</vt:lpstr>
      <vt:lpstr>exodus</vt:lpstr>
      <vt:lpstr>expulsion</vt:lpstr>
      <vt:lpstr>extrude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210</cp:revision>
  <dcterms:created xsi:type="dcterms:W3CDTF">2010-01-18T16:02:22Z</dcterms:created>
  <dcterms:modified xsi:type="dcterms:W3CDTF">2011-01-19T16:20:25Z</dcterms:modified>
</cp:coreProperties>
</file>