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75" d="100"/>
          <a:sy n="75" d="100"/>
        </p:scale>
        <p:origin x="-1014" y="-82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347E2E-5EEE-470B-9039-14AD640FC657}" type="datetimeFigureOut">
              <a:rPr lang="en-US" smtClean="0"/>
              <a:pPr/>
              <a:t>1/19/2011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1/19/2011</a:t>
            </a:fld>
            <a:endParaRPr lang="en-US"/>
          </a:p>
        </p:txBody>
      </p:sp>
      <p:sp>
        <p:nvSpPr>
          <p:cNvPr id="8" name="Slide Number Placeholder 7"/>
          <p:cNvSpPr>
            <a:spLocks noGrp="1"/>
          </p:cNvSpPr>
          <p:nvPr>
            <p:ph type="sldNum" sz="quarter" idx="11"/>
          </p:nvPr>
        </p:nvSpPr>
        <p:spPr/>
        <p:txBody>
          <a:bodyPr/>
          <a:lstStyle/>
          <a:p>
            <a:fld id="{C69382AF-7B84-449F-8573-51231B6471D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347E2E-5EEE-470B-9039-14AD640FC657}" type="datetimeFigureOut">
              <a:rPr lang="en-US" smtClean="0"/>
              <a:pPr/>
              <a:t>1/19/2011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69382AF-7B84-449F-8573-51231B6471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perforate</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verb</a:t>
            </a:r>
          </a:p>
          <a:p>
            <a:r>
              <a:rPr lang="en-US" sz="3600" dirty="0" smtClean="0"/>
              <a:t>To make holes in something</a:t>
            </a:r>
          </a:p>
          <a:p>
            <a:r>
              <a:rPr lang="en-US" sz="3600" dirty="0" smtClean="0"/>
              <a:t>If you </a:t>
            </a:r>
            <a:r>
              <a:rPr lang="en-US" sz="3600" u="sng" dirty="0" smtClean="0"/>
              <a:t>perforate</a:t>
            </a:r>
            <a:r>
              <a:rPr lang="en-US" sz="3600" dirty="0" smtClean="0"/>
              <a:t> the convertible’s roof, you’re likely to have rain inside the car.</a:t>
            </a:r>
          </a:p>
        </p:txBody>
      </p:sp>
      <p:pic>
        <p:nvPicPr>
          <p:cNvPr id="6" name="Content Placeholder 5" descr="50_Pontiac_Top_Hole.jpg"/>
          <p:cNvPicPr>
            <a:picLocks noGrp="1" noChangeAspect="1"/>
          </p:cNvPicPr>
          <p:nvPr>
            <p:ph sz="half" idx="2"/>
          </p:nvPr>
        </p:nvPicPr>
        <p:blipFill>
          <a:blip r:embed="rId3"/>
          <a:srcRect t="-48581" b="-48581"/>
          <a:stretch>
            <a:fillRect/>
          </a:stretch>
        </p:blipFill>
        <p:spPr>
          <a:xfrm>
            <a:off x="4267200" y="1295400"/>
            <a:ext cx="3657600" cy="48307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persistence</a:t>
            </a:r>
            <a:endParaRPr lang="en-US" b="1" dirty="0"/>
          </a:p>
        </p:txBody>
      </p:sp>
      <p:sp>
        <p:nvSpPr>
          <p:cNvPr id="3" name="Content Placeholder 2"/>
          <p:cNvSpPr>
            <a:spLocks noGrp="1"/>
          </p:cNvSpPr>
          <p:nvPr>
            <p:ph sz="half" idx="1"/>
          </p:nvPr>
        </p:nvSpPr>
        <p:spPr>
          <a:xfrm>
            <a:off x="228600" y="1295400"/>
            <a:ext cx="4267200" cy="5257800"/>
          </a:xfrm>
        </p:spPr>
        <p:txBody>
          <a:bodyPr>
            <a:normAutofit lnSpcReduction="10000"/>
          </a:bodyPr>
          <a:lstStyle/>
          <a:p>
            <a:r>
              <a:rPr lang="en-US" sz="3568" dirty="0" smtClean="0"/>
              <a:t>Noun</a:t>
            </a:r>
          </a:p>
          <a:p>
            <a:r>
              <a:rPr lang="en-US" sz="3600" dirty="0" smtClean="0"/>
              <a:t>Continuing stubbornly without giving up; determination</a:t>
            </a:r>
          </a:p>
          <a:p>
            <a:r>
              <a:rPr lang="en-US" sz="3600" dirty="0" smtClean="0"/>
              <a:t>His </a:t>
            </a:r>
            <a:r>
              <a:rPr lang="en-US" sz="3600" u="sng" dirty="0" smtClean="0"/>
              <a:t>persistence</a:t>
            </a:r>
            <a:r>
              <a:rPr lang="en-US" sz="3600" dirty="0" smtClean="0"/>
              <a:t> finally paid off when he earned his black belt in karate.</a:t>
            </a:r>
          </a:p>
        </p:txBody>
      </p:sp>
      <p:pic>
        <p:nvPicPr>
          <p:cNvPr id="6" name="Picture 5" descr="ITF-Tae-Kwon-Do-Uniform-Black-Belt.jpg"/>
          <p:cNvPicPr>
            <a:picLocks noChangeAspect="1"/>
          </p:cNvPicPr>
          <p:nvPr/>
        </p:nvPicPr>
        <p:blipFill>
          <a:blip r:embed="rId3"/>
          <a:stretch>
            <a:fillRect/>
          </a:stretch>
        </p:blipFill>
        <p:spPr>
          <a:xfrm>
            <a:off x="4648200" y="838200"/>
            <a:ext cx="3810000" cy="49403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pervasive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Adjective</a:t>
            </a:r>
          </a:p>
          <a:p>
            <a:r>
              <a:rPr lang="en-US" sz="3600" dirty="0" smtClean="0"/>
              <a:t>Having the power to be spread or to pass through</a:t>
            </a:r>
          </a:p>
          <a:p>
            <a:r>
              <a:rPr lang="en-US" sz="3600" dirty="0" smtClean="0"/>
              <a:t>The feeling of joy was </a:t>
            </a:r>
            <a:r>
              <a:rPr lang="en-US" sz="3600" u="sng" dirty="0" smtClean="0"/>
              <a:t>pervasive</a:t>
            </a:r>
            <a:r>
              <a:rPr lang="en-US" sz="3600" dirty="0" smtClean="0"/>
              <a:t>, spreading throughout the celebrating group.</a:t>
            </a:r>
            <a:endParaRPr lang="en-US" sz="3600" dirty="0"/>
          </a:p>
        </p:txBody>
      </p:sp>
      <p:pic>
        <p:nvPicPr>
          <p:cNvPr id="6" name="Picture 5" descr="es_21.jpg"/>
          <p:cNvPicPr>
            <a:picLocks noChangeAspect="1"/>
          </p:cNvPicPr>
          <p:nvPr/>
        </p:nvPicPr>
        <p:blipFill>
          <a:blip r:embed="rId3"/>
          <a:stretch>
            <a:fillRect/>
          </a:stretch>
        </p:blipFill>
        <p:spPr>
          <a:xfrm>
            <a:off x="4648200" y="1447800"/>
            <a:ext cx="3886200" cy="4648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Prefixes</a:t>
            </a:r>
            <a:endParaRPr lang="en-US" dirty="0"/>
          </a:p>
        </p:txBody>
      </p:sp>
      <p:graphicFrame>
        <p:nvGraphicFramePr>
          <p:cNvPr id="6" name="Content Placeholder 5"/>
          <p:cNvGraphicFramePr>
            <a:graphicFrameLocks noGrp="1"/>
          </p:cNvGraphicFramePr>
          <p:nvPr>
            <p:ph idx="1"/>
          </p:nvPr>
        </p:nvGraphicFramePr>
        <p:xfrm>
          <a:off x="0" y="2514600"/>
          <a:ext cx="9144000" cy="1515909"/>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smtClean="0">
                          <a:solidFill>
                            <a:srgbClr val="FFFFFF"/>
                          </a:solidFill>
                          <a:latin typeface="Calibri"/>
                          <a:ea typeface="Calibri"/>
                          <a:cs typeface="Times New Roman"/>
                        </a:rPr>
                        <a:t>Prefixes    </a:t>
                      </a:r>
                      <a:r>
                        <a:rPr lang="en-US" sz="2800" baseline="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dia</a:t>
                      </a:r>
                      <a:r>
                        <a:rPr lang="en-US" sz="2800" dirty="0" smtClean="0">
                          <a:latin typeface="Calibri"/>
                          <a:ea typeface="Calibri"/>
                          <a:cs typeface="Times New Roman"/>
                        </a:rPr>
                        <a:t>                       through, across             diameter,</a:t>
                      </a:r>
                      <a:r>
                        <a:rPr lang="en-US" sz="2800" baseline="0" dirty="0" smtClean="0">
                          <a:latin typeface="Calibri"/>
                          <a:ea typeface="Calibri"/>
                          <a:cs typeface="Times New Roman"/>
                        </a:rPr>
                        <a:t> dialogue</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per                      </a:t>
                      </a:r>
                      <a:r>
                        <a:rPr lang="en-US" sz="2800" baseline="0" dirty="0" smtClean="0">
                          <a:latin typeface="Calibri"/>
                          <a:ea typeface="Calibri"/>
                          <a:cs typeface="Times New Roman"/>
                        </a:rPr>
                        <a:t> through, across                  perceive</a:t>
                      </a:r>
                      <a:endParaRPr lang="en-US" sz="2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diagram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Noun</a:t>
            </a:r>
          </a:p>
          <a:p>
            <a:r>
              <a:rPr lang="en-US" sz="3500" dirty="0" smtClean="0"/>
              <a:t>A picture drawn to explain an idea</a:t>
            </a:r>
          </a:p>
          <a:p>
            <a:r>
              <a:rPr lang="en-US" sz="3500" dirty="0" smtClean="0"/>
              <a:t>On the test we had to draw a </a:t>
            </a:r>
            <a:r>
              <a:rPr lang="en-US" sz="3500" u="sng" dirty="0" smtClean="0"/>
              <a:t>diagram</a:t>
            </a:r>
            <a:r>
              <a:rPr lang="en-US" sz="3500" dirty="0" smtClean="0"/>
              <a:t> to show how a circuit worked.</a:t>
            </a:r>
          </a:p>
        </p:txBody>
      </p:sp>
      <p:pic>
        <p:nvPicPr>
          <p:cNvPr id="6" name="Content Placeholder 5" descr="circuit.gif"/>
          <p:cNvPicPr>
            <a:picLocks noGrp="1" noChangeAspect="1"/>
          </p:cNvPicPr>
          <p:nvPr>
            <p:ph sz="half" idx="2"/>
          </p:nvPr>
        </p:nvPicPr>
        <p:blipFill>
          <a:blip r:embed="rId3"/>
          <a:srcRect t="-23880" b="-23880"/>
          <a:stretch>
            <a:fillRect/>
          </a:stretch>
        </p:blipFill>
        <p:spPr>
          <a:xfrm>
            <a:off x="4754880" y="304800"/>
            <a:ext cx="3931920" cy="53435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diagnose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verb</a:t>
            </a:r>
          </a:p>
          <a:p>
            <a:r>
              <a:rPr lang="en-US" sz="3300" dirty="0" smtClean="0"/>
              <a:t>To identify a disease through symptoms</a:t>
            </a:r>
          </a:p>
          <a:p>
            <a:r>
              <a:rPr lang="en-US" sz="3300" dirty="0" smtClean="0"/>
              <a:t>The doctor was quickly able to </a:t>
            </a:r>
            <a:r>
              <a:rPr lang="en-US" sz="3300" u="sng" dirty="0" smtClean="0"/>
              <a:t>diagnose</a:t>
            </a:r>
            <a:r>
              <a:rPr lang="en-US" sz="3300" dirty="0" smtClean="0"/>
              <a:t> the child’s disease as measles. </a:t>
            </a:r>
          </a:p>
        </p:txBody>
      </p:sp>
      <p:pic>
        <p:nvPicPr>
          <p:cNvPr id="7" name="Content Placeholder 6" descr="doctor_bigger.jpg"/>
          <p:cNvPicPr>
            <a:picLocks noGrp="1" noChangeAspect="1"/>
          </p:cNvPicPr>
          <p:nvPr>
            <p:ph sz="half" idx="2"/>
          </p:nvPr>
        </p:nvPicPr>
        <p:blipFill>
          <a:blip r:embed="rId3"/>
          <a:srcRect l="-686" r="-686"/>
          <a:stretch>
            <a:fillRect/>
          </a:stretch>
        </p:blipFill>
        <p:spPr>
          <a:xfrm>
            <a:off x="4754880" y="1219200"/>
            <a:ext cx="3931920" cy="4429125"/>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diagonal</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noun</a:t>
            </a:r>
          </a:p>
          <a:p>
            <a:r>
              <a:rPr lang="en-US" sz="3600" dirty="0" smtClean="0"/>
              <a:t>A straight line through a figure from one corner to another corner</a:t>
            </a:r>
          </a:p>
          <a:p>
            <a:r>
              <a:rPr lang="en-US" sz="3600" dirty="0" smtClean="0"/>
              <a:t>The </a:t>
            </a:r>
            <a:r>
              <a:rPr lang="en-US" sz="3600" u="sng" dirty="0" smtClean="0"/>
              <a:t>diagonal</a:t>
            </a:r>
            <a:r>
              <a:rPr lang="en-US" sz="3600" dirty="0" smtClean="0"/>
              <a:t> divided the square into two triangles. </a:t>
            </a:r>
          </a:p>
        </p:txBody>
      </p:sp>
      <p:pic>
        <p:nvPicPr>
          <p:cNvPr id="7" name="Content Placeholder 6" descr="DiagonalBorder.png"/>
          <p:cNvPicPr>
            <a:picLocks noGrp="1" noChangeAspect="1"/>
          </p:cNvPicPr>
          <p:nvPr>
            <p:ph sz="half" idx="2"/>
          </p:nvPr>
        </p:nvPicPr>
        <p:blipFill>
          <a:blip r:embed="rId3"/>
          <a:srcRect t="-24169" b="-24169"/>
          <a:stretch>
            <a:fillRect/>
          </a:stretch>
        </p:blipFill>
        <p:spPr>
          <a:xfrm>
            <a:off x="4754880" y="838200"/>
            <a:ext cx="3931920" cy="48101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diaphanous	</a:t>
            </a:r>
            <a:endParaRPr lang="en-US" dirty="0"/>
          </a:p>
        </p:txBody>
      </p:sp>
      <p:sp>
        <p:nvSpPr>
          <p:cNvPr id="3" name="Content Placeholder 2"/>
          <p:cNvSpPr>
            <a:spLocks noGrp="1"/>
          </p:cNvSpPr>
          <p:nvPr>
            <p:ph sz="half" idx="1"/>
          </p:nvPr>
        </p:nvSpPr>
        <p:spPr>
          <a:xfrm>
            <a:off x="228600" y="1676400"/>
            <a:ext cx="4343400" cy="4953000"/>
          </a:xfrm>
        </p:spPr>
        <p:txBody>
          <a:bodyPr>
            <a:normAutofit fontScale="92500"/>
          </a:bodyPr>
          <a:lstStyle/>
          <a:p>
            <a:r>
              <a:rPr lang="en-US" sz="3600" dirty="0" smtClean="0"/>
              <a:t>Adjective</a:t>
            </a:r>
          </a:p>
          <a:p>
            <a:r>
              <a:rPr lang="en-US" sz="3600" dirty="0" smtClean="0"/>
              <a:t>Transparent, capable of being seen through</a:t>
            </a:r>
          </a:p>
          <a:p>
            <a:r>
              <a:rPr lang="en-US" sz="3600" dirty="0" smtClean="0"/>
              <a:t>The </a:t>
            </a:r>
            <a:r>
              <a:rPr lang="en-US" sz="3600" u="sng" dirty="0" smtClean="0"/>
              <a:t>diaphanous</a:t>
            </a:r>
            <a:r>
              <a:rPr lang="en-US" sz="3600" dirty="0" smtClean="0"/>
              <a:t> top layer of material revealed a layer of darker material underneath. </a:t>
            </a:r>
          </a:p>
        </p:txBody>
      </p:sp>
      <p:pic>
        <p:nvPicPr>
          <p:cNvPr id="6" name="Content Placeholder 5" descr="Tail gauze.jpg"/>
          <p:cNvPicPr>
            <a:picLocks noGrp="1" noChangeAspect="1"/>
          </p:cNvPicPr>
          <p:nvPr>
            <p:ph sz="half" idx="2"/>
          </p:nvPr>
        </p:nvPicPr>
        <p:blipFill>
          <a:blip r:embed="rId3"/>
          <a:srcRect t="-7632" b="-7632"/>
          <a:stretch>
            <a:fillRect/>
          </a:stretch>
        </p:blipFill>
        <p:spPr>
          <a:xfrm>
            <a:off x="4754880" y="762000"/>
            <a:ext cx="3931920" cy="48863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Diaphragm	</a:t>
            </a:r>
            <a:endParaRPr lang="en-US" dirty="0"/>
          </a:p>
        </p:txBody>
      </p:sp>
      <p:sp>
        <p:nvSpPr>
          <p:cNvPr id="6" name="Content Placeholder 5"/>
          <p:cNvSpPr>
            <a:spLocks noGrp="1"/>
          </p:cNvSpPr>
          <p:nvPr>
            <p:ph sz="half" idx="1"/>
          </p:nvPr>
        </p:nvSpPr>
        <p:spPr>
          <a:xfrm>
            <a:off x="228600" y="1295400"/>
            <a:ext cx="4038600" cy="5562600"/>
          </a:xfrm>
        </p:spPr>
        <p:txBody>
          <a:bodyPr>
            <a:normAutofit fontScale="85000" lnSpcReduction="20000"/>
          </a:bodyPr>
          <a:lstStyle/>
          <a:p>
            <a:r>
              <a:rPr lang="en-US" sz="3500" dirty="0" smtClean="0"/>
              <a:t>Noun		</a:t>
            </a:r>
          </a:p>
          <a:p>
            <a:r>
              <a:rPr lang="en-US" sz="3500" dirty="0" smtClean="0"/>
              <a:t>A membrane that separates one thing from another, such as the chest cavity and the abdominal cavity</a:t>
            </a:r>
          </a:p>
          <a:p>
            <a:r>
              <a:rPr lang="en-US" sz="3500" dirty="0" smtClean="0"/>
              <a:t>When you breath, your </a:t>
            </a:r>
            <a:r>
              <a:rPr lang="en-US" sz="3500" u="sng" dirty="0" smtClean="0"/>
              <a:t>diaphragm</a:t>
            </a:r>
            <a:r>
              <a:rPr lang="en-US" sz="3500" dirty="0" smtClean="0"/>
              <a:t> moves up and down causing air to flow into and out of the lungs. </a:t>
            </a:r>
          </a:p>
        </p:txBody>
      </p:sp>
      <p:pic>
        <p:nvPicPr>
          <p:cNvPr id="8" name="Content Placeholder 7" descr="19380.jpg"/>
          <p:cNvPicPr>
            <a:picLocks noGrp="1" noChangeAspect="1"/>
          </p:cNvPicPr>
          <p:nvPr>
            <p:ph sz="half" idx="2"/>
          </p:nvPr>
        </p:nvPicPr>
        <p:blipFill>
          <a:blip r:embed="rId3"/>
          <a:srcRect t="-11566" b="-11566"/>
          <a:stretch>
            <a:fillRect/>
          </a:stretch>
        </p:blipFill>
        <p:spPr>
          <a:xfrm>
            <a:off x="4754880" y="685800"/>
            <a:ext cx="3931920" cy="49625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perambulate	</a:t>
            </a:r>
            <a:endParaRPr lang="en-US" b="1"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verb</a:t>
            </a:r>
          </a:p>
          <a:p>
            <a:r>
              <a:rPr lang="en-US" sz="3500" dirty="0" smtClean="0"/>
              <a:t>To walk through, over or around</a:t>
            </a:r>
          </a:p>
          <a:p>
            <a:r>
              <a:rPr lang="en-US" sz="3500" dirty="0" smtClean="0"/>
              <a:t>The herd </a:t>
            </a:r>
            <a:r>
              <a:rPr lang="en-US" sz="3500" u="sng" dirty="0" smtClean="0"/>
              <a:t>perambulated</a:t>
            </a:r>
            <a:r>
              <a:rPr lang="en-US" sz="3500" dirty="0" smtClean="0"/>
              <a:t> the area, crossing it several times in search of food.</a:t>
            </a:r>
          </a:p>
        </p:txBody>
      </p:sp>
      <p:pic>
        <p:nvPicPr>
          <p:cNvPr id="6" name="Picture 5" descr="batch 1 065.jpg"/>
          <p:cNvPicPr>
            <a:picLocks noChangeAspect="1"/>
          </p:cNvPicPr>
          <p:nvPr/>
        </p:nvPicPr>
        <p:blipFill>
          <a:blip r:embed="rId3"/>
          <a:stretch>
            <a:fillRect/>
          </a:stretch>
        </p:blipFill>
        <p:spPr>
          <a:xfrm>
            <a:off x="4724400" y="1295400"/>
            <a:ext cx="4064000" cy="3657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percolate</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85000" lnSpcReduction="10000"/>
          </a:bodyPr>
          <a:lstStyle/>
          <a:p>
            <a:r>
              <a:rPr lang="en-US" sz="4100" dirty="0" smtClean="0"/>
              <a:t>verb</a:t>
            </a:r>
          </a:p>
          <a:p>
            <a:r>
              <a:rPr lang="en-US" sz="4100" dirty="0" smtClean="0"/>
              <a:t>To drip through a small opening or to filter a liquid</a:t>
            </a:r>
          </a:p>
          <a:p>
            <a:r>
              <a:rPr lang="en-US" sz="4100" dirty="0" smtClean="0"/>
              <a:t>Gradually the rain water </a:t>
            </a:r>
            <a:r>
              <a:rPr lang="en-US" sz="4100" u="sng" dirty="0" smtClean="0"/>
              <a:t>percolated</a:t>
            </a:r>
            <a:r>
              <a:rPr lang="en-US" sz="4100" dirty="0" smtClean="0"/>
              <a:t> through the soil and into the underground cave.</a:t>
            </a:r>
            <a:endParaRPr lang="en-US" sz="4100" dirty="0"/>
          </a:p>
        </p:txBody>
      </p:sp>
      <p:pic>
        <p:nvPicPr>
          <p:cNvPr id="6" name="Picture 5" descr="2482394340103830173S600x600Q85.jpg"/>
          <p:cNvPicPr>
            <a:picLocks noChangeAspect="1"/>
          </p:cNvPicPr>
          <p:nvPr/>
        </p:nvPicPr>
        <p:blipFill>
          <a:blip r:embed="rId3"/>
          <a:stretch>
            <a:fillRect/>
          </a:stretch>
        </p:blipFill>
        <p:spPr>
          <a:xfrm>
            <a:off x="5181600" y="1752600"/>
            <a:ext cx="3276600" cy="3733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2054</TotalTime>
  <Words>1290</Words>
  <Application>Microsoft Macintosh PowerPoint</Application>
  <PresentationFormat>On-screen Show (4:3)</PresentationFormat>
  <Paragraphs>160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Vocabulary</vt:lpstr>
      <vt:lpstr>Prefixes</vt:lpstr>
      <vt:lpstr>diagram     </vt:lpstr>
      <vt:lpstr>diagnose</vt:lpstr>
      <vt:lpstr>diagonal</vt:lpstr>
      <vt:lpstr>diaphanous </vt:lpstr>
      <vt:lpstr>Diaphragm </vt:lpstr>
      <vt:lpstr>perambulate </vt:lpstr>
      <vt:lpstr>percolate</vt:lpstr>
      <vt:lpstr>perforate</vt:lpstr>
      <vt:lpstr>persistence</vt:lpstr>
      <vt:lpstr>pervasive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209</cp:revision>
  <dcterms:created xsi:type="dcterms:W3CDTF">2010-01-18T16:02:22Z</dcterms:created>
  <dcterms:modified xsi:type="dcterms:W3CDTF">2011-01-19T16:23:14Z</dcterms:modified>
</cp:coreProperties>
</file>