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2380" autoAdjust="0"/>
  </p:normalViewPr>
  <p:slideViewPr>
    <p:cSldViewPr>
      <p:cViewPr>
        <p:scale>
          <a:sx n="40" d="100"/>
          <a:sy n="40" d="100"/>
        </p:scale>
        <p:origin x="-1386" y="-846"/>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11/30/2009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11/30/2009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C94032-CD4C-4C25-B0C2-CEC720522D92}" type="slidenum">
              <a:rPr kumimoji="0" lang="en-US" smtClean="0"/>
              <a:pPr/>
              <a:t>‹#›</a:t>
            </a:fld>
            <a:endParaRPr kumimoji="0" lang="en-US" dirty="0">
              <a:solidFill>
                <a:schemeClr val="tx2"/>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69382AF-7B84-449F-8573-51231B6471D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69382AF-7B84-449F-8573-51231B6471D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69382AF-7B84-449F-8573-51231B6471D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E347E2E-5EEE-470B-9039-14AD640FC657}" type="datetimeFigureOut">
              <a:rPr lang="en-US" smtClean="0"/>
              <a:pPr/>
              <a:t>11/30/2009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69382AF-7B84-449F-8573-51231B6471D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69382AF-7B84-449F-8573-51231B6471D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11/30/2009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69382AF-7B84-449F-8573-51231B6471D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E347E2E-5EEE-470B-9039-14AD640FC657}" type="datetimeFigureOut">
              <a:rPr lang="en-US" smtClean="0"/>
              <a:pPr/>
              <a:t>11/30/2009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E347E2E-5EEE-470B-9039-14AD640FC657}" type="datetimeFigureOut">
              <a:rPr lang="en-US" smtClean="0"/>
              <a:pPr/>
              <a:t>11/30/2009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69382AF-7B84-449F-8573-51231B6471D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endParaRPr lang="en-US" sz="3600" dirty="0" smtClean="0"/>
          </a:p>
          <a:p>
            <a:r>
              <a:rPr lang="en-US" sz="3600" dirty="0" smtClean="0"/>
              <a:t>Red Hot Root Words</a:t>
            </a:r>
          </a:p>
          <a:p>
            <a:r>
              <a:rPr lang="en-US" sz="3600" dirty="0" smtClean="0"/>
              <a:t>11-30-09</a:t>
            </a:r>
            <a:endParaRPr lang="en-US" sz="3600" dirty="0"/>
          </a:p>
        </p:txBody>
      </p:sp>
      <p:sp>
        <p:nvSpPr>
          <p:cNvPr id="2" name="Title 1"/>
          <p:cNvSpPr>
            <a:spLocks noGrp="1"/>
          </p:cNvSpPr>
          <p:nvPr>
            <p:ph type="ctrTitle"/>
          </p:nvPr>
        </p:nvSpPr>
        <p:spPr/>
        <p:txBody>
          <a:bodyPr>
            <a:normAutofit/>
          </a:bodyPr>
          <a:lstStyle/>
          <a:p>
            <a:r>
              <a:rPr lang="en-US" sz="5400" dirty="0" smtClean="0"/>
              <a:t>Vocabulary</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sz="4800" b="1" dirty="0" smtClean="0"/>
              <a:t>Seclude	(verb)</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To withdraw or set apart from social contact</a:t>
            </a:r>
          </a:p>
          <a:p>
            <a:r>
              <a:rPr lang="en-US" sz="3600" dirty="0" smtClean="0"/>
              <a:t>The teacher </a:t>
            </a:r>
            <a:r>
              <a:rPr lang="en-US" sz="3600" u="sng" dirty="0" smtClean="0"/>
              <a:t>secluded </a:t>
            </a:r>
            <a:r>
              <a:rPr lang="en-US" sz="3600" dirty="0" smtClean="0"/>
              <a:t>the talkative child by putting him in the corner by himself.</a:t>
            </a:r>
          </a:p>
        </p:txBody>
      </p:sp>
      <p:pic>
        <p:nvPicPr>
          <p:cNvPr id="9" name="Content Placeholder 8" descr="sat.jpg"/>
          <p:cNvPicPr>
            <a:picLocks noGrp="1" noChangeAspect="1"/>
          </p:cNvPicPr>
          <p:nvPr>
            <p:ph sz="half" idx="2"/>
          </p:nvPr>
        </p:nvPicPr>
        <p:blipFill>
          <a:blip r:embed="rId3"/>
          <a:stretch>
            <a:fillRect/>
          </a:stretch>
        </p:blipFill>
        <p:spPr>
          <a:xfrm>
            <a:off x="5181600" y="1905000"/>
            <a:ext cx="3217623" cy="3810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normAutofit/>
          </a:bodyPr>
          <a:lstStyle/>
          <a:p>
            <a:pPr algn="l"/>
            <a:r>
              <a:rPr lang="en-US" sz="5400" b="1" dirty="0" smtClean="0"/>
              <a:t>Segregate	(verb)</a:t>
            </a:r>
            <a:endParaRPr lang="en-US" b="1" dirty="0"/>
          </a:p>
        </p:txBody>
      </p:sp>
      <p:sp>
        <p:nvSpPr>
          <p:cNvPr id="3" name="Content Placeholder 2"/>
          <p:cNvSpPr>
            <a:spLocks noGrp="1"/>
          </p:cNvSpPr>
          <p:nvPr>
            <p:ph sz="half" idx="1"/>
          </p:nvPr>
        </p:nvSpPr>
        <p:spPr>
          <a:xfrm>
            <a:off x="228600" y="1295400"/>
            <a:ext cx="4267200" cy="5257800"/>
          </a:xfrm>
        </p:spPr>
        <p:txBody>
          <a:bodyPr>
            <a:normAutofit/>
          </a:bodyPr>
          <a:lstStyle/>
          <a:p>
            <a:r>
              <a:rPr lang="en-US" sz="4000" dirty="0" smtClean="0"/>
              <a:t>To separate from the rest of the group</a:t>
            </a:r>
          </a:p>
          <a:p>
            <a:r>
              <a:rPr lang="en-US" sz="4000" u="sng" dirty="0" smtClean="0"/>
              <a:t>Segregate</a:t>
            </a:r>
            <a:r>
              <a:rPr lang="en-US" sz="4000" dirty="0" smtClean="0"/>
              <a:t> the geese from the  ducks and put the ducks in a pen.</a:t>
            </a:r>
            <a:endParaRPr lang="en-US" sz="4000" u="sng" dirty="0" smtClean="0"/>
          </a:p>
          <a:p>
            <a:endParaRPr lang="en-US" dirty="0"/>
          </a:p>
        </p:txBody>
      </p:sp>
      <p:pic>
        <p:nvPicPr>
          <p:cNvPr id="6" name="Picture 5" descr="duck.jpg"/>
          <p:cNvPicPr>
            <a:picLocks noChangeAspect="1"/>
          </p:cNvPicPr>
          <p:nvPr/>
        </p:nvPicPr>
        <p:blipFill>
          <a:blip r:embed="rId3"/>
          <a:stretch>
            <a:fillRect/>
          </a:stretch>
        </p:blipFill>
        <p:spPr>
          <a:xfrm>
            <a:off x="4800600" y="1905000"/>
            <a:ext cx="3886200" cy="3886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1143000"/>
          </a:xfrm>
        </p:spPr>
        <p:txBody>
          <a:bodyPr/>
          <a:lstStyle/>
          <a:p>
            <a:pPr algn="l"/>
            <a:r>
              <a:rPr lang="en-US" sz="4800" b="1" dirty="0" smtClean="0"/>
              <a:t>Sequester	(verb)</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To separate or withdraw; to choose solitude or retirement</a:t>
            </a:r>
          </a:p>
          <a:p>
            <a:r>
              <a:rPr lang="en-US" sz="3600" dirty="0" smtClean="0"/>
              <a:t>After being around people all day, she just wanted to </a:t>
            </a:r>
            <a:r>
              <a:rPr lang="en-US" sz="3600" u="sng" dirty="0" smtClean="0"/>
              <a:t>sequester</a:t>
            </a:r>
            <a:r>
              <a:rPr lang="en-US" sz="3600" dirty="0" smtClean="0"/>
              <a:t> herself in her bedroom.</a:t>
            </a:r>
          </a:p>
          <a:p>
            <a:endParaRPr lang="en-US" sz="3600" dirty="0"/>
          </a:p>
        </p:txBody>
      </p:sp>
      <p:pic>
        <p:nvPicPr>
          <p:cNvPr id="6" name="Picture 5" descr="room.jpg"/>
          <p:cNvPicPr>
            <a:picLocks noChangeAspect="1"/>
          </p:cNvPicPr>
          <p:nvPr/>
        </p:nvPicPr>
        <p:blipFill>
          <a:blip r:embed="rId3"/>
          <a:stretch>
            <a:fillRect/>
          </a:stretch>
        </p:blipFill>
        <p:spPr>
          <a:xfrm>
            <a:off x="4724400" y="1676400"/>
            <a:ext cx="4086225" cy="423862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3200"/>
            <a:ext cx="7772400" cy="1143000"/>
          </a:xfrm>
        </p:spPr>
        <p:txBody>
          <a:bodyPr>
            <a:normAutofit fontScale="90000"/>
          </a:bodyPr>
          <a:lstStyle/>
          <a:p>
            <a:pPr algn="ctr"/>
            <a:r>
              <a:rPr lang="en-US" sz="4800" dirty="0" smtClean="0">
                <a:solidFill>
                  <a:srgbClr val="7030A0"/>
                </a:solidFill>
              </a:rPr>
              <a:t>Practice using the new words!</a:t>
            </a:r>
            <a:endParaRPr lang="en-US" sz="4800" dirty="0">
              <a:solidFill>
                <a:srgbClr val="7030A0"/>
              </a:solidFill>
            </a:endParaRPr>
          </a:p>
        </p:txBody>
      </p:sp>
      <p:sp>
        <p:nvSpPr>
          <p:cNvPr id="3" name="Content Placeholder 2"/>
          <p:cNvSpPr>
            <a:spLocks noGrp="1"/>
          </p:cNvSpPr>
          <p:nvPr>
            <p:ph idx="4294967295"/>
          </p:nvPr>
        </p:nvSpPr>
        <p:spPr>
          <a:xfrm>
            <a:off x="0" y="1295400"/>
            <a:ext cx="8229600" cy="4830763"/>
          </a:xfrm>
        </p:spPr>
        <p:txBody>
          <a:bodyPr/>
          <a:lstStyle/>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Prefixes</a:t>
            </a:r>
            <a:endParaRPr lang="en-US" dirty="0"/>
          </a:p>
        </p:txBody>
      </p:sp>
      <p:graphicFrame>
        <p:nvGraphicFramePr>
          <p:cNvPr id="6" name="Content Placeholder 5"/>
          <p:cNvGraphicFramePr>
            <a:graphicFrameLocks noGrp="1"/>
          </p:cNvGraphicFramePr>
          <p:nvPr>
            <p:ph sz="quarter" idx="1"/>
          </p:nvPr>
        </p:nvGraphicFramePr>
        <p:xfrm>
          <a:off x="0" y="1447800"/>
          <a:ext cx="9144000" cy="4495801"/>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30166">
                <a:tc>
                  <a:txBody>
                    <a:bodyPr/>
                    <a:lstStyle/>
                    <a:p>
                      <a:pPr algn="l"/>
                      <a:r>
                        <a:rPr lang="en-US" sz="3200" dirty="0" smtClean="0">
                          <a:latin typeface="Calibri"/>
                        </a:rPr>
                        <a:t>ad                        to,</a:t>
                      </a:r>
                      <a:r>
                        <a:rPr lang="en-US" sz="3200" baseline="0" dirty="0" smtClean="0">
                          <a:latin typeface="Calibri"/>
                        </a:rPr>
                        <a:t> toward                   </a:t>
                      </a:r>
                      <a:r>
                        <a:rPr lang="en-US" sz="3200" b="1" baseline="0" dirty="0" smtClean="0">
                          <a:latin typeface="Calibri"/>
                        </a:rPr>
                        <a:t>ad</a:t>
                      </a:r>
                      <a:r>
                        <a:rPr lang="en-US" sz="3200" b="0" baseline="0" dirty="0" smtClean="0">
                          <a:latin typeface="Calibri"/>
                        </a:rPr>
                        <a:t>vance</a:t>
                      </a:r>
                      <a:endParaRPr lang="en-US" sz="3200" dirty="0">
                        <a:latin typeface="Calibri"/>
                      </a:endParaRPr>
                    </a:p>
                  </a:txBody>
                  <a:tcPr marL="68580" marR="68580" marT="0" marB="0"/>
                </a:tc>
              </a:tr>
              <a:tr h="1330166">
                <a:tc>
                  <a:txBody>
                    <a:bodyPr/>
                    <a:lstStyle/>
                    <a:p>
                      <a:pPr algn="l"/>
                      <a:r>
                        <a:rPr lang="en-US" sz="3200" dirty="0" smtClean="0">
                          <a:latin typeface="Calibri"/>
                        </a:rPr>
                        <a:t>re                         back, again                  </a:t>
                      </a:r>
                      <a:r>
                        <a:rPr lang="en-US" sz="3200" b="1" dirty="0" smtClean="0">
                          <a:latin typeface="Calibri"/>
                        </a:rPr>
                        <a:t>re</a:t>
                      </a:r>
                      <a:r>
                        <a:rPr lang="en-US" sz="3200" b="0" dirty="0" smtClean="0">
                          <a:latin typeface="Calibri"/>
                        </a:rPr>
                        <a:t>peat</a:t>
                      </a:r>
                      <a:endParaRPr lang="en-US" sz="3200" dirty="0">
                        <a:latin typeface="Calibri"/>
                      </a:endParaRPr>
                    </a:p>
                  </a:txBody>
                  <a:tcPr marL="68580" marR="68580" marT="0" marB="0"/>
                </a:tc>
              </a:tr>
              <a:tr h="1330166">
                <a:tc>
                  <a:txBody>
                    <a:bodyPr/>
                    <a:lstStyle/>
                    <a:p>
                      <a:pPr algn="l"/>
                      <a:r>
                        <a:rPr lang="en-US" sz="3200" dirty="0" smtClean="0">
                          <a:latin typeface="Calibri"/>
                        </a:rPr>
                        <a:t>se                         apart, away                 </a:t>
                      </a:r>
                      <a:r>
                        <a:rPr lang="en-US" sz="3200" b="1" dirty="0" smtClean="0">
                          <a:latin typeface="Calibri"/>
                        </a:rPr>
                        <a:t>se</a:t>
                      </a:r>
                      <a:r>
                        <a:rPr lang="en-US" sz="3200" b="0" dirty="0" smtClean="0">
                          <a:latin typeface="Calibri"/>
                        </a:rPr>
                        <a:t>parate</a:t>
                      </a:r>
                      <a:endParaRPr lang="en-US" sz="32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020762"/>
          </a:xfrm>
        </p:spPr>
        <p:txBody>
          <a:bodyPr>
            <a:normAutofit fontScale="90000"/>
          </a:bodyPr>
          <a:lstStyle/>
          <a:p>
            <a:pPr algn="ctr"/>
            <a:r>
              <a:rPr lang="en-US" sz="4800" b="1" dirty="0" smtClean="0"/>
              <a:t>Adapt	(verb)</a:t>
            </a:r>
            <a:r>
              <a:rPr lang="en-US" b="1" dirty="0" smtClean="0"/>
              <a:t>				</a:t>
            </a:r>
            <a:endParaRPr lang="en-US" b="1" u="sng" dirty="0"/>
          </a:p>
        </p:txBody>
      </p:sp>
      <p:sp>
        <p:nvSpPr>
          <p:cNvPr id="3" name="Content Placeholder 2"/>
          <p:cNvSpPr>
            <a:spLocks noGrp="1"/>
          </p:cNvSpPr>
          <p:nvPr>
            <p:ph sz="half" idx="1"/>
          </p:nvPr>
        </p:nvSpPr>
        <p:spPr>
          <a:xfrm>
            <a:off x="0" y="1600200"/>
            <a:ext cx="4343400" cy="5257800"/>
          </a:xfrm>
        </p:spPr>
        <p:txBody>
          <a:bodyPr>
            <a:noAutofit/>
          </a:bodyPr>
          <a:lstStyle/>
          <a:p>
            <a:r>
              <a:rPr lang="en-US" sz="4000" dirty="0" smtClean="0">
                <a:latin typeface="Bell MT" pitchFamily="18" charset="0"/>
              </a:rPr>
              <a:t> to change to be suitable or fit</a:t>
            </a:r>
          </a:p>
          <a:p>
            <a:r>
              <a:rPr lang="en-US" sz="4000" dirty="0" smtClean="0">
                <a:latin typeface="Bell MT" pitchFamily="18" charset="0"/>
              </a:rPr>
              <a:t>If this type of frog can </a:t>
            </a:r>
            <a:r>
              <a:rPr lang="en-US" sz="4000" u="sng" dirty="0" smtClean="0">
                <a:latin typeface="Bell MT" pitchFamily="18" charset="0"/>
              </a:rPr>
              <a:t>adapt</a:t>
            </a:r>
            <a:r>
              <a:rPr lang="en-US" sz="4000" dirty="0" smtClean="0">
                <a:latin typeface="Bell MT" pitchFamily="18" charset="0"/>
              </a:rPr>
              <a:t> to the pollution in the water, it may survive.</a:t>
            </a:r>
          </a:p>
        </p:txBody>
      </p:sp>
      <p:pic>
        <p:nvPicPr>
          <p:cNvPr id="11" name="Content Placeholder 10" descr="fr.jpg"/>
          <p:cNvPicPr>
            <a:picLocks noGrp="1" noChangeAspect="1"/>
          </p:cNvPicPr>
          <p:nvPr>
            <p:ph sz="half" idx="2"/>
          </p:nvPr>
        </p:nvPicPr>
        <p:blipFill>
          <a:blip r:embed="rId3"/>
          <a:stretch>
            <a:fillRect/>
          </a:stretch>
        </p:blipFill>
        <p:spPr>
          <a:xfrm>
            <a:off x="5105400" y="1371600"/>
            <a:ext cx="3357563" cy="502951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Adhere	(verb)</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4000" dirty="0" smtClean="0"/>
              <a:t>To stick to something; conform to; obey</a:t>
            </a:r>
          </a:p>
          <a:p>
            <a:r>
              <a:rPr lang="en-US" sz="4000" dirty="0" smtClean="0"/>
              <a:t>To make a bandage </a:t>
            </a:r>
            <a:r>
              <a:rPr lang="en-US" sz="4000" u="sng" dirty="0" smtClean="0"/>
              <a:t>adhere,</a:t>
            </a:r>
            <a:r>
              <a:rPr lang="en-US" sz="4000" dirty="0" smtClean="0"/>
              <a:t> make sure your skin is dry when you put it on.</a:t>
            </a:r>
          </a:p>
        </p:txBody>
      </p:sp>
      <p:pic>
        <p:nvPicPr>
          <p:cNvPr id="7" name="Content Placeholder 6" descr="band.jpg"/>
          <p:cNvPicPr>
            <a:picLocks noGrp="1" noChangeAspect="1"/>
          </p:cNvPicPr>
          <p:nvPr>
            <p:ph sz="half" idx="2"/>
          </p:nvPr>
        </p:nvPicPr>
        <p:blipFill>
          <a:blip r:embed="rId3"/>
          <a:stretch>
            <a:fillRect/>
          </a:stretch>
        </p:blipFill>
        <p:spPr>
          <a:xfrm>
            <a:off x="5181600" y="1676400"/>
            <a:ext cx="3262313" cy="3777456"/>
          </a:xfrm>
        </p:spPr>
      </p:pic>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sz="4800" b="1" dirty="0" smtClean="0"/>
              <a:t>Adjacent	(adjective)	</a:t>
            </a:r>
            <a:endParaRPr lang="en-US" b="1" u="sng" dirty="0"/>
          </a:p>
        </p:txBody>
      </p:sp>
      <p:sp>
        <p:nvSpPr>
          <p:cNvPr id="3" name="Content Placeholder 2"/>
          <p:cNvSpPr>
            <a:spLocks noGrp="1"/>
          </p:cNvSpPr>
          <p:nvPr>
            <p:ph sz="half" idx="1"/>
          </p:nvPr>
        </p:nvSpPr>
        <p:spPr>
          <a:xfrm>
            <a:off x="228600" y="1219200"/>
            <a:ext cx="4267200" cy="5486400"/>
          </a:xfrm>
        </p:spPr>
        <p:txBody>
          <a:bodyPr>
            <a:normAutofit/>
          </a:bodyPr>
          <a:lstStyle/>
          <a:p>
            <a:r>
              <a:rPr lang="en-US" sz="4400" dirty="0" smtClean="0"/>
              <a:t>Close to, bordering on</a:t>
            </a:r>
          </a:p>
          <a:p>
            <a:r>
              <a:rPr lang="en-US" sz="4400" dirty="0" smtClean="0"/>
              <a:t>The black car was parked </a:t>
            </a:r>
            <a:r>
              <a:rPr lang="en-US" sz="4400" u="sng" dirty="0" smtClean="0"/>
              <a:t>adjacent</a:t>
            </a:r>
            <a:r>
              <a:rPr lang="en-US" sz="4400" dirty="0" smtClean="0"/>
              <a:t> to the red truck.</a:t>
            </a:r>
            <a:endParaRPr lang="en-US" sz="3600" dirty="0" smtClean="0"/>
          </a:p>
        </p:txBody>
      </p:sp>
      <p:pic>
        <p:nvPicPr>
          <p:cNvPr id="7" name="Content Placeholder 6" descr="car.jpg"/>
          <p:cNvPicPr>
            <a:picLocks noGrp="1" noChangeAspect="1"/>
          </p:cNvPicPr>
          <p:nvPr>
            <p:ph sz="half" idx="2"/>
          </p:nvPr>
        </p:nvPicPr>
        <p:blipFill>
          <a:blip r:embed="rId3"/>
          <a:stretch>
            <a:fillRect/>
          </a:stretch>
        </p:blipFill>
        <p:spPr>
          <a:xfrm>
            <a:off x="4800600" y="1752600"/>
            <a:ext cx="3811245" cy="3810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165848" cy="929640"/>
          </a:xfrm>
        </p:spPr>
        <p:txBody>
          <a:bodyPr>
            <a:normAutofit fontScale="90000"/>
          </a:bodyPr>
          <a:lstStyle/>
          <a:p>
            <a:r>
              <a:rPr lang="en-US" sz="4800" b="1" dirty="0" smtClean="0"/>
              <a:t>Recurrent	(adjective)</a:t>
            </a:r>
            <a:endParaRPr lang="en-US" sz="4800" dirty="0"/>
          </a:p>
        </p:txBody>
      </p:sp>
      <p:sp>
        <p:nvSpPr>
          <p:cNvPr id="3" name="Content Placeholder 2"/>
          <p:cNvSpPr>
            <a:spLocks noGrp="1"/>
          </p:cNvSpPr>
          <p:nvPr>
            <p:ph sz="half" idx="1"/>
          </p:nvPr>
        </p:nvSpPr>
        <p:spPr>
          <a:xfrm>
            <a:off x="228600" y="1676400"/>
            <a:ext cx="4343400" cy="4953000"/>
          </a:xfrm>
        </p:spPr>
        <p:txBody>
          <a:bodyPr>
            <a:normAutofit fontScale="92500" lnSpcReduction="20000"/>
          </a:bodyPr>
          <a:lstStyle/>
          <a:p>
            <a:r>
              <a:rPr lang="en-US" sz="4400" dirty="0" smtClean="0"/>
              <a:t>Happening again and again, returning periodically</a:t>
            </a:r>
          </a:p>
          <a:p>
            <a:r>
              <a:rPr lang="en-US" sz="4400" dirty="0" smtClean="0"/>
              <a:t>A </a:t>
            </a:r>
            <a:r>
              <a:rPr lang="en-US" sz="4400" u="sng" dirty="0" smtClean="0"/>
              <a:t>recurrent </a:t>
            </a:r>
            <a:r>
              <a:rPr lang="en-US" sz="4400" dirty="0" smtClean="0"/>
              <a:t>theme of his books is that bravery brings great rewards.</a:t>
            </a:r>
          </a:p>
        </p:txBody>
      </p:sp>
      <p:pic>
        <p:nvPicPr>
          <p:cNvPr id="7" name="Content Placeholder 6" descr="brave.jpg"/>
          <p:cNvPicPr>
            <a:picLocks noGrp="1" noChangeAspect="1"/>
          </p:cNvPicPr>
          <p:nvPr>
            <p:ph sz="half" idx="2"/>
          </p:nvPr>
        </p:nvPicPr>
        <p:blipFill>
          <a:blip r:embed="rId3"/>
          <a:stretch>
            <a:fillRect/>
          </a:stretch>
        </p:blipFill>
        <p:spPr>
          <a:xfrm>
            <a:off x="5715000" y="1600200"/>
            <a:ext cx="1957388" cy="423219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sz="5400" dirty="0" smtClean="0"/>
              <a:t>Reimburse	(verb)	</a:t>
            </a:r>
            <a:endParaRPr lang="en-US" dirty="0"/>
          </a:p>
        </p:txBody>
      </p:sp>
      <p:sp>
        <p:nvSpPr>
          <p:cNvPr id="6" name="Content Placeholder 5"/>
          <p:cNvSpPr>
            <a:spLocks noGrp="1"/>
          </p:cNvSpPr>
          <p:nvPr>
            <p:ph sz="half" idx="1"/>
          </p:nvPr>
        </p:nvSpPr>
        <p:spPr>
          <a:xfrm>
            <a:off x="228600" y="1295400"/>
            <a:ext cx="4038600" cy="5562600"/>
          </a:xfrm>
        </p:spPr>
        <p:txBody>
          <a:bodyPr>
            <a:noAutofit/>
          </a:bodyPr>
          <a:lstStyle/>
          <a:p>
            <a:r>
              <a:rPr lang="en-US" sz="4000" dirty="0" smtClean="0"/>
              <a:t>Pay back, refund</a:t>
            </a:r>
          </a:p>
          <a:p>
            <a:r>
              <a:rPr lang="en-US" sz="4000" dirty="0" smtClean="0"/>
              <a:t>I’ll pay for your ticket to the theater if you </a:t>
            </a:r>
            <a:r>
              <a:rPr lang="en-US" sz="4000" u="sng" dirty="0" smtClean="0"/>
              <a:t>reimburse</a:t>
            </a:r>
            <a:r>
              <a:rPr lang="en-US" sz="4000" dirty="0" smtClean="0"/>
              <a:t> me later.</a:t>
            </a:r>
          </a:p>
        </p:txBody>
      </p:sp>
      <p:pic>
        <p:nvPicPr>
          <p:cNvPr id="8" name="Content Placeholder 7" descr="reim.jpg"/>
          <p:cNvPicPr>
            <a:picLocks noGrp="1" noChangeAspect="1"/>
          </p:cNvPicPr>
          <p:nvPr>
            <p:ph sz="half" idx="2"/>
          </p:nvPr>
        </p:nvPicPr>
        <p:blipFill>
          <a:blip r:embed="rId3"/>
          <a:stretch>
            <a:fillRect/>
          </a:stretch>
        </p:blipFill>
        <p:spPr>
          <a:xfrm>
            <a:off x="5257800" y="2133600"/>
            <a:ext cx="2778440" cy="33528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58151" cy="1035424"/>
          </a:xfrm>
        </p:spPr>
        <p:txBody>
          <a:bodyPr>
            <a:normAutofit/>
          </a:bodyPr>
          <a:lstStyle/>
          <a:p>
            <a:pPr algn="l"/>
            <a:r>
              <a:rPr lang="en-US" sz="4400" b="1" dirty="0" smtClean="0"/>
              <a:t>Reiterate	(verb)</a:t>
            </a:r>
            <a:endParaRPr lang="en-US" sz="4400" b="1" dirty="0"/>
          </a:p>
        </p:txBody>
      </p:sp>
      <p:sp>
        <p:nvSpPr>
          <p:cNvPr id="3" name="Content Placeholder 2"/>
          <p:cNvSpPr>
            <a:spLocks noGrp="1"/>
          </p:cNvSpPr>
          <p:nvPr>
            <p:ph sz="half" idx="1"/>
          </p:nvPr>
        </p:nvSpPr>
        <p:spPr>
          <a:xfrm>
            <a:off x="0" y="1371600"/>
            <a:ext cx="4495800" cy="5486400"/>
          </a:xfrm>
        </p:spPr>
        <p:txBody>
          <a:bodyPr>
            <a:noAutofit/>
          </a:bodyPr>
          <a:lstStyle/>
          <a:p>
            <a:r>
              <a:rPr lang="en-US" sz="4400" dirty="0" smtClean="0"/>
              <a:t>Repeat many times</a:t>
            </a:r>
          </a:p>
          <a:p>
            <a:r>
              <a:rPr lang="en-US" sz="4400" dirty="0" smtClean="0"/>
              <a:t>Let me </a:t>
            </a:r>
            <a:r>
              <a:rPr lang="en-US" sz="4400" u="sng" dirty="0" smtClean="0"/>
              <a:t>reiterate</a:t>
            </a:r>
            <a:r>
              <a:rPr lang="en-US" sz="4400" dirty="0" smtClean="0"/>
              <a:t> what I said so you won’t forget.</a:t>
            </a:r>
          </a:p>
        </p:txBody>
      </p:sp>
      <p:pic>
        <p:nvPicPr>
          <p:cNvPr id="6" name="Picture 5" descr="re.jpg"/>
          <p:cNvPicPr>
            <a:picLocks noChangeAspect="1"/>
          </p:cNvPicPr>
          <p:nvPr/>
        </p:nvPicPr>
        <p:blipFill>
          <a:blip r:embed="rId3"/>
          <a:stretch>
            <a:fillRect/>
          </a:stretch>
        </p:blipFill>
        <p:spPr>
          <a:xfrm>
            <a:off x="4953000" y="1828800"/>
            <a:ext cx="3657600" cy="3657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Secession	(noun)</a:t>
            </a:r>
            <a:endParaRPr lang="en-US" b="1" dirty="0"/>
          </a:p>
        </p:txBody>
      </p:sp>
      <p:sp>
        <p:nvSpPr>
          <p:cNvPr id="3" name="Content Placeholder 2"/>
          <p:cNvSpPr>
            <a:spLocks noGrp="1"/>
          </p:cNvSpPr>
          <p:nvPr>
            <p:ph sz="half" idx="1"/>
          </p:nvPr>
        </p:nvSpPr>
        <p:spPr>
          <a:xfrm>
            <a:off x="457200" y="1600200"/>
            <a:ext cx="4343400" cy="5257800"/>
          </a:xfrm>
        </p:spPr>
        <p:txBody>
          <a:bodyPr>
            <a:normAutofit fontScale="85000" lnSpcReduction="10000"/>
          </a:bodyPr>
          <a:lstStyle/>
          <a:p>
            <a:r>
              <a:rPr lang="en-US" sz="4100" dirty="0" smtClean="0"/>
              <a:t>The act of withdrawing from an alliance or association</a:t>
            </a:r>
          </a:p>
          <a:p>
            <a:r>
              <a:rPr lang="en-US" sz="4100" dirty="0" smtClean="0"/>
              <a:t>The northern states threatened </a:t>
            </a:r>
            <a:r>
              <a:rPr lang="en-US" sz="4100" u="sng" dirty="0" smtClean="0"/>
              <a:t>secession</a:t>
            </a:r>
            <a:r>
              <a:rPr lang="en-US" sz="4100" dirty="0" smtClean="0"/>
              <a:t> from the union if they didn’t get more power in the government.</a:t>
            </a:r>
            <a:endParaRPr lang="en-US" sz="4100" dirty="0"/>
          </a:p>
        </p:txBody>
      </p:sp>
      <p:pic>
        <p:nvPicPr>
          <p:cNvPr id="11" name="Picture 10" descr="states.jpg"/>
          <p:cNvPicPr>
            <a:picLocks noChangeAspect="1"/>
          </p:cNvPicPr>
          <p:nvPr/>
        </p:nvPicPr>
        <p:blipFill>
          <a:blip r:embed="rId3"/>
          <a:stretch>
            <a:fillRect/>
          </a:stretch>
        </p:blipFill>
        <p:spPr>
          <a:xfrm>
            <a:off x="5029200" y="2133600"/>
            <a:ext cx="3200400" cy="3429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2034</TotalTime>
  <Words>1309</Words>
  <Application>Microsoft Macintosh PowerPoint</Application>
  <PresentationFormat>On-screen Show (4:3)</PresentationFormat>
  <Paragraphs>151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Vocabulary</vt:lpstr>
      <vt:lpstr>Prefixes</vt:lpstr>
      <vt:lpstr>Adapt (verb)    </vt:lpstr>
      <vt:lpstr>Adhere (verb)</vt:lpstr>
      <vt:lpstr>Adjacent (adjective) </vt:lpstr>
      <vt:lpstr>Recurrent (adjective)</vt:lpstr>
      <vt:lpstr>Reimburse (verb) </vt:lpstr>
      <vt:lpstr>Reiterate (verb)</vt:lpstr>
      <vt:lpstr>Secession (noun)</vt:lpstr>
      <vt:lpstr>Seclude (verb)</vt:lpstr>
      <vt:lpstr>Segregate (verb)</vt:lpstr>
      <vt:lpstr>Sequester (verb)</vt:lpstr>
      <vt:lpstr>Practice using the new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senecac</cp:lastModifiedBy>
  <cp:revision>233</cp:revision>
  <dcterms:created xsi:type="dcterms:W3CDTF">2009-11-12T01:17:29Z</dcterms:created>
  <dcterms:modified xsi:type="dcterms:W3CDTF">2009-11-30T16:27:23Z</dcterms:modified>
</cp:coreProperties>
</file>