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1" r:id="rId1"/>
  </p:sldMasterIdLst>
  <p:notesMasterIdLst>
    <p:notesMasterId r:id="rId15"/>
  </p:notesMasterIdLst>
  <p:handoutMasterIdLst>
    <p:handoutMasterId r:id="rId16"/>
  </p:handoutMasterIdLst>
  <p:sldIdLst>
    <p:sldId id="256" r:id="rId2"/>
    <p:sldId id="270" r:id="rId3"/>
    <p:sldId id="263" r:id="rId4"/>
    <p:sldId id="264" r:id="rId5"/>
    <p:sldId id="265" r:id="rId6"/>
    <p:sldId id="259" r:id="rId7"/>
    <p:sldId id="272" r:id="rId8"/>
    <p:sldId id="267" r:id="rId9"/>
    <p:sldId id="268" r:id="rId10"/>
    <p:sldId id="260" r:id="rId11"/>
    <p:sldId id="262" r:id="rId12"/>
    <p:sldId id="269" r:id="rId13"/>
    <p:sldId id="271"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45E"/>
    <a:srgbClr val="FAEE94"/>
    <a:srgbClr val="F8E76C"/>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620"/>
    <p:restoredTop sz="62380" autoAdjust="0"/>
  </p:normalViewPr>
  <p:slideViewPr>
    <p:cSldViewPr>
      <p:cViewPr>
        <p:scale>
          <a:sx n="40" d="100"/>
          <a:sy n="40" d="100"/>
        </p:scale>
        <p:origin x="-1386" y="-846"/>
      </p:cViewPr>
      <p:guideLst>
        <p:guide orient="horz" pos="2160"/>
        <p:guide pos="2880"/>
      </p:guideLst>
    </p:cSldViewPr>
  </p:slideViewPr>
  <p:notesTextViewPr>
    <p:cViewPr>
      <p:scale>
        <a:sx n="100" d="100"/>
        <a:sy n="100" d="100"/>
      </p:scale>
      <p:origin x="0" y="0"/>
    </p:cViewPr>
  </p:notesTextViewPr>
  <p:notesViewPr>
    <p:cSldViewPr>
      <p:cViewPr varScale="1">
        <p:scale>
          <a:sx n="34" d="100"/>
          <a:sy n="34" d="100"/>
        </p:scale>
        <p:origin x="-1776"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7E195E3-FC89-4997-BB1E-F20543EF2AFD}" type="datetimeFigureOut">
              <a:rPr lang="en-US" smtClean="0"/>
              <a:pPr/>
              <a:t>11/20/2009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046B2B5-B3FD-4CA2-B8F4-D6B9017B45AD}"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437672-60EB-4B56-A5CD-9E1A3A303887}" type="datetimeFigureOut">
              <a:rPr lang="en-US" smtClean="0"/>
              <a:pPr/>
              <a:t>11/20/2009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EA21B2A-E401-4AAA-98D8-A7225000A9F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DEA21B2A-E401-4AAA-98D8-A7225000A9F0}"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pPr>
              <a:buFont typeface="Arial" pitchFamily="34" charset="0"/>
              <a:buNone/>
            </a:pPr>
            <a:endParaRPr lang="en-US" baseline="0" dirty="0" smtClean="0"/>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900" baseline="0" dirty="0" smtClean="0"/>
              <a:t>The independent practice that goes with this lesson will be introduced with this slide. As it is modified, I will not present it on the PPT or SB as that may cause confusion for the students who have the unmodified version. However, the following is how I will review the worksheet with the whole class:</a:t>
            </a:r>
          </a:p>
          <a:p>
            <a:r>
              <a:rPr lang="en-US" sz="900" dirty="0" smtClean="0"/>
              <a:t>Input:</a:t>
            </a:r>
          </a:p>
          <a:p>
            <a:r>
              <a:rPr lang="en-US" sz="900" dirty="0" smtClean="0"/>
              <a:t>Read the directions for the first section.</a:t>
            </a:r>
          </a:p>
          <a:p>
            <a:r>
              <a:rPr lang="en-US" sz="900" dirty="0" smtClean="0"/>
              <a:t>CFU: Ask if there are any questions</a:t>
            </a:r>
          </a:p>
          <a:p>
            <a:r>
              <a:rPr lang="en-US" sz="900" dirty="0" smtClean="0"/>
              <a:t>Guided Practice/Modeling: </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dirty="0" smtClean="0"/>
              <a:t>Read the two words listed for the first </a:t>
            </a:r>
            <a:r>
              <a:rPr lang="en-US" sz="900" dirty="0" err="1" smtClean="0"/>
              <a:t>question.Ask</a:t>
            </a:r>
            <a:r>
              <a:rPr lang="en-US" sz="900" dirty="0" smtClean="0"/>
              <a:t> if the two words have the same meaning or different meanings. Model</a:t>
            </a:r>
            <a:r>
              <a:rPr lang="en-US" sz="900" baseline="0" dirty="0" smtClean="0"/>
              <a:t> looking up the meaning for construe – note that assume the meaning is part of the definition. Have a student say that the words have the same meaning. Have the students circle same. Tell them they will do the same for 2-8. </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CFU: ask if there are questions</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Input: read the directions for the second section</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Guided Practice: read the word for #9. Explain that they are to determine the meaning of port and then add the meaning of </a:t>
            </a:r>
            <a:r>
              <a:rPr lang="en-US" sz="900" baseline="0" dirty="0" err="1" smtClean="0"/>
              <a:t>er</a:t>
            </a:r>
            <a:r>
              <a:rPr lang="en-US" sz="900" baseline="0" dirty="0" smtClean="0"/>
              <a:t>. Give the example of teach + </a:t>
            </a:r>
            <a:r>
              <a:rPr lang="en-US" sz="900" baseline="0" dirty="0" err="1" smtClean="0"/>
              <a:t>er</a:t>
            </a:r>
            <a:r>
              <a:rPr lang="en-US" sz="900" baseline="0" dirty="0" smtClean="0"/>
              <a:t>…someone who teaches. Say to do the same thing for port, but that someone who ports doesn’t make sense, so they will need to look at the MEANING for port…to carry from one </a:t>
            </a:r>
            <a:r>
              <a:rPr lang="en-US" sz="900" baseline="0" dirty="0" err="1" smtClean="0"/>
              <a:t>palace</a:t>
            </a:r>
            <a:r>
              <a:rPr lang="en-US" sz="900" baseline="0" dirty="0" smtClean="0"/>
              <a:t> to another. A porter is someone who carries things from one place to another. Have students write in answer. Tell them to do the remaining two questions the same way. </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CFU ask for questions.</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Input: read the directions for the third question. </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G.P. Do the first one together. Have three different students name one thing that is portable. Have students write in the answers.</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CFU ask for questions</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IP: have students complete the worksheet independently. CFU: circulate. Monitor for correct answers. If time allows when students are finished, go over the answers as class.</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Closure: Remind students to review the words during the week. Remind them that if they learn the root words they will add more than just those ten words to their vocabulary. Have students turn in worksheets to appropriate areas. </a:t>
            </a:r>
            <a:endParaRPr lang="en-US" sz="900"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13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Input:</a:t>
            </a:r>
          </a:p>
          <a:p>
            <a:r>
              <a:rPr lang="en-US" dirty="0" smtClean="0"/>
              <a:t>Present the root words</a:t>
            </a:r>
            <a:r>
              <a:rPr lang="en-US" baseline="0" dirty="0" smtClean="0"/>
              <a:t>” Explain their meanings.</a:t>
            </a:r>
          </a:p>
          <a:p>
            <a:r>
              <a:rPr lang="en-US" b="1" baseline="0" dirty="0" smtClean="0"/>
              <a:t>CFU: </a:t>
            </a:r>
          </a:p>
          <a:p>
            <a:r>
              <a:rPr lang="en-US" baseline="0" dirty="0" smtClean="0"/>
              <a:t>Ask students to tell you another word with fore</a:t>
            </a:r>
          </a:p>
          <a:p>
            <a:r>
              <a:rPr lang="en-US" baseline="0" dirty="0" smtClean="0"/>
              <a:t>Repeat with other root words.</a:t>
            </a:r>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 </a:t>
            </a:r>
          </a:p>
          <a:p>
            <a:pPr>
              <a:buFont typeface="Arial" pitchFamily="34" charset="0"/>
              <a:buChar char="•"/>
            </a:pPr>
            <a:r>
              <a:rPr lang="en-US" dirty="0" smtClean="0"/>
              <a:t>Present</a:t>
            </a:r>
            <a:r>
              <a:rPr lang="en-US" baseline="0" dirty="0" smtClean="0"/>
              <a:t> the word</a:t>
            </a:r>
          </a:p>
          <a:p>
            <a:pPr>
              <a:buFont typeface="Arial" pitchFamily="34" charset="0"/>
              <a:buChar char="•"/>
            </a:pPr>
            <a:r>
              <a:rPr lang="en-US" baseline="0" dirty="0" smtClean="0"/>
              <a:t>State the part of speech</a:t>
            </a:r>
          </a:p>
          <a:p>
            <a:pPr>
              <a:buFont typeface="Arial" pitchFamily="34" charset="0"/>
              <a:buChar char="•"/>
            </a:pPr>
            <a:r>
              <a:rPr lang="en-US" baseline="0" dirty="0" smtClean="0"/>
              <a:t>Read the definition and sentence</a:t>
            </a:r>
          </a:p>
          <a:p>
            <a:pPr>
              <a:buFont typeface="Arial" pitchFamily="34" charset="0"/>
              <a:buChar char="•"/>
            </a:pPr>
            <a:r>
              <a:rPr lang="en-US" baseline="0" dirty="0" smtClean="0"/>
              <a:t>Point out the suffix on the word</a:t>
            </a:r>
          </a:p>
          <a:p>
            <a:pPr>
              <a:buFont typeface="Arial" pitchFamily="34" charset="0"/>
              <a:buChar char="•"/>
            </a:pPr>
            <a:r>
              <a:rPr lang="en-US" baseline="0" dirty="0" smtClean="0"/>
              <a:t>Tell students to make sure they are familiar with how the word is used in the sentence</a:t>
            </a:r>
          </a:p>
          <a:p>
            <a:r>
              <a:rPr lang="en-US" baseline="0" dirty="0" smtClean="0"/>
              <a:t>CFU: </a:t>
            </a:r>
          </a:p>
          <a:p>
            <a:pPr>
              <a:buFont typeface="Arial" pitchFamily="34" charset="0"/>
              <a:buChar char="•"/>
            </a:pPr>
            <a:r>
              <a:rPr lang="en-US" baseline="0" dirty="0" smtClean="0"/>
              <a:t>Ask a student to give a paraphrase, example, or another sentence</a:t>
            </a:r>
          </a:p>
          <a:p>
            <a:pPr>
              <a:buFont typeface="Arial" pitchFamily="34" charset="0"/>
              <a:buChar char="•"/>
            </a:pPr>
            <a:r>
              <a:rPr lang="en-US" baseline="0" dirty="0" smtClean="0"/>
              <a:t>Ask a different student to provide an example or another sentence using the word</a:t>
            </a:r>
          </a:p>
          <a:p>
            <a:r>
              <a:rPr lang="en-US" baseline="0" dirty="0" smtClean="0"/>
              <a:t>Model:</a:t>
            </a:r>
          </a:p>
          <a:p>
            <a:pPr>
              <a:buFont typeface="Arial" pitchFamily="34" charset="0"/>
              <a:buChar char="•"/>
            </a:pPr>
            <a:r>
              <a:rPr lang="en-US" baseline="0" dirty="0" smtClean="0"/>
              <a:t>If students are not able to do the CFU, provide a paraphrase and an example</a:t>
            </a:r>
          </a:p>
          <a:p>
            <a:pPr>
              <a:buFont typeface="Arial" pitchFamily="34" charset="0"/>
              <a:buChar char="•"/>
            </a:pPr>
            <a:r>
              <a:rPr lang="en-US" baseline="0" dirty="0" smtClean="0"/>
              <a:t>Do this for any word that the students cannot paraphrase or give an example for.</a:t>
            </a:r>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r>
              <a:rPr lang="en-US" dirty="0" smtClean="0"/>
              <a:t>For each of</a:t>
            </a:r>
            <a:r>
              <a:rPr lang="en-US" baseline="0" dirty="0" smtClean="0"/>
              <a:t> the following slides (with vocabulary words) have each student in turn:</a:t>
            </a:r>
            <a:endParaRPr lang="en-US" dirty="0" smtClean="0"/>
          </a:p>
          <a:p>
            <a:pPr>
              <a:buFont typeface="Arial" pitchFamily="34" charset="0"/>
              <a:buChar char="•"/>
            </a:pPr>
            <a:r>
              <a:rPr lang="en-US" dirty="0" smtClean="0"/>
              <a:t>Present</a:t>
            </a:r>
            <a:r>
              <a:rPr lang="en-US" baseline="0" dirty="0" smtClean="0"/>
              <a:t> the word</a:t>
            </a:r>
          </a:p>
          <a:p>
            <a:pPr>
              <a:buFont typeface="Arial" pitchFamily="34" charset="0"/>
              <a:buChar char="•"/>
            </a:pPr>
            <a:r>
              <a:rPr lang="en-US" baseline="0" dirty="0" smtClean="0"/>
              <a:t>State the part of speech</a:t>
            </a:r>
          </a:p>
          <a:p>
            <a:pPr>
              <a:buFont typeface="Arial" pitchFamily="34" charset="0"/>
              <a:buChar char="•"/>
            </a:pPr>
            <a:r>
              <a:rPr lang="en-US" baseline="0" dirty="0" smtClean="0"/>
              <a:t>Read the definition and sentence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one of the other students to give a paraphrase of the definition, and another to provide an example or another sentence using the word. </a:t>
            </a:r>
          </a:p>
          <a:p>
            <a:pPr>
              <a:buFont typeface="Arial" pitchFamily="34" charset="0"/>
              <a:buChar char="•"/>
            </a:pPr>
            <a:r>
              <a:rPr lang="en-US" baseline="0" dirty="0" smtClean="0"/>
              <a:t>Provide positive verbal feedback for each.</a:t>
            </a:r>
          </a:p>
          <a:p>
            <a:pPr>
              <a:buFont typeface="Arial" pitchFamily="34" charset="0"/>
              <a:buChar char="•"/>
            </a:pPr>
            <a:r>
              <a:rPr lang="en-US" baseline="0" dirty="0" smtClean="0"/>
              <a:t>Restate the example or paraphrase if unclear how it relates (informal error correction)</a:t>
            </a:r>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EA21B2A-E401-4AAA-98D8-A7225000A9F0}"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0E347E2E-5EEE-470B-9039-14AD640FC657}" type="datetimeFigureOut">
              <a:rPr lang="en-US" smtClean="0"/>
              <a:pPr/>
              <a:t>11/20/2009</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F0C94032-CD4C-4C25-B0C2-CEC720522D92}" type="slidenum">
              <a:rPr kumimoji="0" lang="en-US" smtClean="0"/>
              <a:pPr/>
              <a:t>‹#›</a:t>
            </a:fld>
            <a:endParaRPr kumimoji="0" lang="en-US" dirty="0">
              <a:solidFill>
                <a:schemeClr val="tx2"/>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E347E2E-5EEE-470B-9039-14AD640FC657}" type="datetimeFigureOut">
              <a:rPr lang="en-US" smtClean="0"/>
              <a:pPr/>
              <a:t>11/20/2009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69382AF-7B84-449F-8573-51231B6471D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0E347E2E-5EEE-470B-9039-14AD640FC657}" type="datetimeFigureOut">
              <a:rPr lang="en-US" smtClean="0"/>
              <a:pPr/>
              <a:t>11/20/2009</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C69382AF-7B84-449F-8573-51231B6471D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E347E2E-5EEE-470B-9039-14AD640FC657}" type="datetimeFigureOut">
              <a:rPr lang="en-US" smtClean="0"/>
              <a:pPr/>
              <a:t>11/20/2009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69382AF-7B84-449F-8573-51231B6471D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0E347E2E-5EEE-470B-9039-14AD640FC657}" type="datetimeFigureOut">
              <a:rPr lang="en-US" smtClean="0"/>
              <a:pPr/>
              <a:t>11/20/2009</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C69382AF-7B84-449F-8573-51231B6471D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E347E2E-5EEE-470B-9039-14AD640FC657}" type="datetimeFigureOut">
              <a:rPr lang="en-US" smtClean="0"/>
              <a:pPr/>
              <a:t>11/20/2009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69382AF-7B84-449F-8573-51231B6471D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E347E2E-5EEE-470B-9039-14AD640FC657}" type="datetimeFigureOut">
              <a:rPr lang="en-US" smtClean="0"/>
              <a:pPr/>
              <a:t>11/20/2009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C69382AF-7B84-449F-8573-51231B6471D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0E347E2E-5EEE-470B-9039-14AD640FC657}" type="datetimeFigureOut">
              <a:rPr lang="en-US" smtClean="0"/>
              <a:pPr/>
              <a:t>11/20/2009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C69382AF-7B84-449F-8573-51231B6471D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0E347E2E-5EEE-470B-9039-14AD640FC657}" type="datetimeFigureOut">
              <a:rPr lang="en-US" smtClean="0"/>
              <a:pPr/>
              <a:t>11/20/2009</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C69382AF-7B84-449F-8573-51231B6471D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E347E2E-5EEE-470B-9039-14AD640FC657}" type="datetimeFigureOut">
              <a:rPr lang="en-US" smtClean="0"/>
              <a:pPr/>
              <a:t>11/20/2009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69382AF-7B84-449F-8573-51231B6471D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0E347E2E-5EEE-470B-9039-14AD640FC657}" type="datetimeFigureOut">
              <a:rPr lang="en-US" smtClean="0"/>
              <a:pPr/>
              <a:t>11/20/2009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69382AF-7B84-449F-8573-51231B6471DC}"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0E347E2E-5EEE-470B-9039-14AD640FC657}" type="datetimeFigureOut">
              <a:rPr lang="en-US" smtClean="0"/>
              <a:pPr/>
              <a:t>11/20/2009</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C69382AF-7B84-449F-8573-51231B6471D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82" r:id="rId1"/>
    <p:sldLayoutId id="2147483783" r:id="rId2"/>
    <p:sldLayoutId id="2147483784" r:id="rId3"/>
    <p:sldLayoutId id="2147483785" r:id="rId4"/>
    <p:sldLayoutId id="2147483786" r:id="rId5"/>
    <p:sldLayoutId id="2147483787" r:id="rId6"/>
    <p:sldLayoutId id="2147483788" r:id="rId7"/>
    <p:sldLayoutId id="2147483789" r:id="rId8"/>
    <p:sldLayoutId id="2147483790" r:id="rId9"/>
    <p:sldLayoutId id="2147483791" r:id="rId10"/>
    <p:sldLayoutId id="2147483792"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dirty="0" smtClean="0"/>
              <a:t>Vocabulary</a:t>
            </a:r>
            <a:endParaRPr lang="en-US" sz="5400" dirty="0"/>
          </a:p>
        </p:txBody>
      </p:sp>
      <p:sp>
        <p:nvSpPr>
          <p:cNvPr id="3" name="Subtitle 2"/>
          <p:cNvSpPr>
            <a:spLocks noGrp="1"/>
          </p:cNvSpPr>
          <p:nvPr>
            <p:ph type="subTitle" idx="1"/>
          </p:nvPr>
        </p:nvSpPr>
        <p:spPr/>
        <p:txBody>
          <a:bodyPr>
            <a:noAutofit/>
          </a:bodyPr>
          <a:lstStyle/>
          <a:p>
            <a:endParaRPr lang="en-US" sz="3600" dirty="0" smtClean="0"/>
          </a:p>
          <a:p>
            <a:r>
              <a:rPr lang="en-US" sz="3600" dirty="0" smtClean="0"/>
              <a:t>Red Hot Root Words</a:t>
            </a:r>
          </a:p>
          <a:p>
            <a:r>
              <a:rPr lang="en-US" sz="3600" dirty="0" smtClean="0"/>
              <a:t>11-23-09</a:t>
            </a:r>
            <a:endParaRPr lang="en-US" sz="3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111624"/>
          </a:xfrm>
        </p:spPr>
        <p:txBody>
          <a:bodyPr/>
          <a:lstStyle/>
          <a:p>
            <a:pPr algn="l"/>
            <a:r>
              <a:rPr lang="en-US" sz="4800" b="1" dirty="0" smtClean="0"/>
              <a:t>Perigee   (Noun)</a:t>
            </a:r>
            <a:endParaRPr lang="en-US" b="1" u="sng" dirty="0"/>
          </a:p>
        </p:txBody>
      </p:sp>
      <p:sp>
        <p:nvSpPr>
          <p:cNvPr id="3" name="Content Placeholder 2"/>
          <p:cNvSpPr>
            <a:spLocks noGrp="1"/>
          </p:cNvSpPr>
          <p:nvPr>
            <p:ph sz="half" idx="1"/>
          </p:nvPr>
        </p:nvSpPr>
        <p:spPr>
          <a:xfrm>
            <a:off x="228600" y="1447800"/>
            <a:ext cx="4267200" cy="5181600"/>
          </a:xfrm>
        </p:spPr>
        <p:txBody>
          <a:bodyPr>
            <a:normAutofit lnSpcReduction="10000"/>
          </a:bodyPr>
          <a:lstStyle/>
          <a:p>
            <a:r>
              <a:rPr lang="en-US" sz="3600" dirty="0" smtClean="0"/>
              <a:t>The point in the moon’s or a satellite’s orbit that is closest to the earth or body it is orbiting</a:t>
            </a:r>
          </a:p>
          <a:p>
            <a:r>
              <a:rPr lang="en-US" sz="3600" dirty="0" smtClean="0"/>
              <a:t>When the moon is at its </a:t>
            </a:r>
            <a:r>
              <a:rPr lang="en-US" sz="3600" u="sng" dirty="0" smtClean="0">
                <a:solidFill>
                  <a:srgbClr val="7030A0"/>
                </a:solidFill>
              </a:rPr>
              <a:t>perigee</a:t>
            </a:r>
            <a:r>
              <a:rPr lang="en-US" sz="3600" u="sng" dirty="0" smtClean="0"/>
              <a:t>,</a:t>
            </a:r>
            <a:r>
              <a:rPr lang="en-US" sz="3600" dirty="0" smtClean="0"/>
              <a:t> does it appear larger than usual?</a:t>
            </a:r>
          </a:p>
        </p:txBody>
      </p:sp>
      <p:pic>
        <p:nvPicPr>
          <p:cNvPr id="7" name="Content Placeholder 6" descr="perigee.jpg"/>
          <p:cNvPicPr>
            <a:picLocks noGrp="1" noChangeAspect="1"/>
          </p:cNvPicPr>
          <p:nvPr>
            <p:ph sz="half" idx="2"/>
          </p:nvPr>
        </p:nvPicPr>
        <p:blipFill>
          <a:blip r:embed="rId3"/>
          <a:stretch>
            <a:fillRect/>
          </a:stretch>
        </p:blipFill>
        <p:spPr>
          <a:xfrm>
            <a:off x="4522787" y="1447800"/>
            <a:ext cx="3810000" cy="3810000"/>
          </a:xfr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959224"/>
          </a:xfrm>
        </p:spPr>
        <p:txBody>
          <a:bodyPr>
            <a:normAutofit/>
          </a:bodyPr>
          <a:lstStyle/>
          <a:p>
            <a:pPr algn="l"/>
            <a:r>
              <a:rPr lang="en-US" sz="5400" b="1" dirty="0" smtClean="0"/>
              <a:t>Periphery (noun)</a:t>
            </a:r>
            <a:endParaRPr lang="en-US" b="1" dirty="0"/>
          </a:p>
        </p:txBody>
      </p:sp>
      <p:sp>
        <p:nvSpPr>
          <p:cNvPr id="3" name="Content Placeholder 2"/>
          <p:cNvSpPr>
            <a:spLocks noGrp="1"/>
          </p:cNvSpPr>
          <p:nvPr>
            <p:ph sz="half" idx="1"/>
          </p:nvPr>
        </p:nvSpPr>
        <p:spPr>
          <a:xfrm>
            <a:off x="228600" y="1295400"/>
            <a:ext cx="4267200" cy="5257800"/>
          </a:xfrm>
        </p:spPr>
        <p:txBody>
          <a:bodyPr>
            <a:normAutofit/>
          </a:bodyPr>
          <a:lstStyle/>
          <a:p>
            <a:r>
              <a:rPr lang="en-US" sz="4400" dirty="0" smtClean="0"/>
              <a:t>The outer boundary of something</a:t>
            </a:r>
          </a:p>
          <a:p>
            <a:r>
              <a:rPr lang="en-US" sz="4000" dirty="0" smtClean="0"/>
              <a:t>The </a:t>
            </a:r>
            <a:r>
              <a:rPr lang="en-US" sz="4000" u="sng" dirty="0" smtClean="0">
                <a:solidFill>
                  <a:srgbClr val="7030A0"/>
                </a:solidFill>
              </a:rPr>
              <a:t>periphery</a:t>
            </a:r>
            <a:r>
              <a:rPr lang="en-US" sz="4000" dirty="0" smtClean="0"/>
              <a:t> of the garden is surrounded by a small fence.</a:t>
            </a:r>
          </a:p>
          <a:p>
            <a:endParaRPr lang="en-US" dirty="0"/>
          </a:p>
        </p:txBody>
      </p:sp>
      <p:pic>
        <p:nvPicPr>
          <p:cNvPr id="5" name="Picture 4" descr="fence.jpg"/>
          <p:cNvPicPr>
            <a:picLocks noChangeAspect="1"/>
          </p:cNvPicPr>
          <p:nvPr/>
        </p:nvPicPr>
        <p:blipFill>
          <a:blip r:embed="rId3"/>
          <a:stretch>
            <a:fillRect/>
          </a:stretch>
        </p:blipFill>
        <p:spPr>
          <a:xfrm>
            <a:off x="4953000" y="838200"/>
            <a:ext cx="3352800" cy="4937342"/>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7772400" cy="1143000"/>
          </a:xfrm>
        </p:spPr>
        <p:txBody>
          <a:bodyPr/>
          <a:lstStyle/>
          <a:p>
            <a:pPr algn="l"/>
            <a:r>
              <a:rPr lang="en-US" sz="4800" b="1" dirty="0" smtClean="0"/>
              <a:t>Periscope    (noun)</a:t>
            </a:r>
            <a:endParaRPr lang="en-US" b="1" dirty="0"/>
          </a:p>
        </p:txBody>
      </p:sp>
      <p:sp>
        <p:nvSpPr>
          <p:cNvPr id="3" name="Content Placeholder 2"/>
          <p:cNvSpPr>
            <a:spLocks noGrp="1"/>
          </p:cNvSpPr>
          <p:nvPr>
            <p:ph sz="half" idx="1"/>
          </p:nvPr>
        </p:nvSpPr>
        <p:spPr>
          <a:xfrm>
            <a:off x="0" y="1371600"/>
            <a:ext cx="4495800" cy="5486400"/>
          </a:xfrm>
        </p:spPr>
        <p:txBody>
          <a:bodyPr>
            <a:noAutofit/>
          </a:bodyPr>
          <a:lstStyle/>
          <a:p>
            <a:r>
              <a:rPr lang="en-US" sz="3600" dirty="0" smtClean="0"/>
              <a:t>An instrument for seeing around things</a:t>
            </a:r>
          </a:p>
          <a:p>
            <a:r>
              <a:rPr lang="en-US" sz="3600" dirty="0" smtClean="0"/>
              <a:t>Using a </a:t>
            </a:r>
            <a:r>
              <a:rPr lang="en-US" sz="3600" u="sng" dirty="0" smtClean="0">
                <a:solidFill>
                  <a:srgbClr val="7030A0"/>
                </a:solidFill>
              </a:rPr>
              <a:t>periscope</a:t>
            </a:r>
            <a:r>
              <a:rPr lang="en-US" sz="3600" u="sng" dirty="0" smtClean="0"/>
              <a:t>,</a:t>
            </a:r>
            <a:r>
              <a:rPr lang="en-US" sz="3600" dirty="0" smtClean="0"/>
              <a:t> he was able to spy on the animals on the other side of the fence.</a:t>
            </a:r>
          </a:p>
          <a:p>
            <a:endParaRPr lang="en-US" sz="3600" dirty="0"/>
          </a:p>
        </p:txBody>
      </p:sp>
      <p:pic>
        <p:nvPicPr>
          <p:cNvPr id="5" name="Picture 4" descr="periscope.jpg"/>
          <p:cNvPicPr>
            <a:picLocks noChangeAspect="1"/>
          </p:cNvPicPr>
          <p:nvPr/>
        </p:nvPicPr>
        <p:blipFill>
          <a:blip r:embed="rId3"/>
          <a:stretch>
            <a:fillRect/>
          </a:stretch>
        </p:blipFill>
        <p:spPr>
          <a:xfrm>
            <a:off x="4572000" y="1143000"/>
            <a:ext cx="3810000" cy="4953000"/>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38200" y="2743200"/>
            <a:ext cx="7772400" cy="1143000"/>
          </a:xfrm>
        </p:spPr>
        <p:txBody>
          <a:bodyPr>
            <a:normAutofit fontScale="90000"/>
          </a:bodyPr>
          <a:lstStyle/>
          <a:p>
            <a:pPr algn="ctr"/>
            <a:r>
              <a:rPr lang="en-US" sz="4800" dirty="0" smtClean="0">
                <a:solidFill>
                  <a:srgbClr val="7030A0"/>
                </a:solidFill>
              </a:rPr>
              <a:t>Practice using the new words!</a:t>
            </a:r>
            <a:endParaRPr lang="en-US" sz="4800" dirty="0">
              <a:solidFill>
                <a:srgbClr val="7030A0"/>
              </a:solidFill>
            </a:endParaRPr>
          </a:p>
        </p:txBody>
      </p:sp>
      <p:sp>
        <p:nvSpPr>
          <p:cNvPr id="3" name="Content Placeholder 2"/>
          <p:cNvSpPr>
            <a:spLocks noGrp="1"/>
          </p:cNvSpPr>
          <p:nvPr>
            <p:ph idx="4294967295"/>
          </p:nvPr>
        </p:nvSpPr>
        <p:spPr>
          <a:xfrm>
            <a:off x="0" y="1295400"/>
            <a:ext cx="8229600" cy="4830763"/>
          </a:xfrm>
        </p:spPr>
        <p:txBody>
          <a:bodyPr/>
          <a:lstStyle/>
          <a:p>
            <a:pPr algn="ctr">
              <a:buNone/>
            </a:pPr>
            <a:endParaRPr lang="en-US" dirty="0" smtClean="0"/>
          </a:p>
          <a:p>
            <a:pPr algn="ctr">
              <a:buNone/>
            </a:pP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Prefixes</a:t>
            </a:r>
            <a:endParaRPr lang="en-US" dirty="0"/>
          </a:p>
        </p:txBody>
      </p:sp>
      <p:graphicFrame>
        <p:nvGraphicFramePr>
          <p:cNvPr id="6" name="Content Placeholder 5"/>
          <p:cNvGraphicFramePr>
            <a:graphicFrameLocks noGrp="1"/>
          </p:cNvGraphicFramePr>
          <p:nvPr>
            <p:ph idx="1"/>
          </p:nvPr>
        </p:nvGraphicFramePr>
        <p:xfrm>
          <a:off x="0" y="1447800"/>
          <a:ext cx="9144000" cy="4378166"/>
        </p:xfrm>
        <a:graphic>
          <a:graphicData uri="http://schemas.openxmlformats.org/drawingml/2006/table">
            <a:tbl>
              <a:tblPr firstRow="1" bandRow="1">
                <a:tableStyleId>{35758FB7-9AC5-4552-8A53-C91805E547FA}</a:tableStyleId>
              </a:tblPr>
              <a:tblGrid>
                <a:gridCol w="9144000"/>
              </a:tblGrid>
              <a:tr h="505303">
                <a:tc>
                  <a:txBody>
                    <a:bodyPr/>
                    <a:lstStyle/>
                    <a:p>
                      <a:pPr marL="0" marR="0" algn="l">
                        <a:spcBef>
                          <a:spcPts val="0"/>
                        </a:spcBef>
                        <a:spcAft>
                          <a:spcPts val="0"/>
                        </a:spcAft>
                      </a:pPr>
                      <a:r>
                        <a:rPr lang="en-US" sz="2800" dirty="0">
                          <a:solidFill>
                            <a:srgbClr val="FFFFFF"/>
                          </a:solidFill>
                          <a:latin typeface="Calibri"/>
                          <a:ea typeface="Calibri"/>
                          <a:cs typeface="Times New Roman"/>
                        </a:rPr>
                        <a:t>Root Words   </a:t>
                      </a:r>
                      <a:r>
                        <a:rPr lang="en-US" sz="2800" baseline="0" dirty="0" smtClean="0">
                          <a:solidFill>
                            <a:srgbClr val="FFFFFF"/>
                          </a:solidFill>
                          <a:latin typeface="Calibri"/>
                          <a:ea typeface="Calibri"/>
                          <a:cs typeface="Times New Roman"/>
                        </a:rPr>
                        <a:t>          Meaning</a:t>
                      </a:r>
                      <a:r>
                        <a:rPr lang="en-US" sz="2800" dirty="0" smtClean="0">
                          <a:solidFill>
                            <a:srgbClr val="FFFFFF"/>
                          </a:solidFill>
                          <a:latin typeface="Calibri"/>
                          <a:ea typeface="Calibri"/>
                          <a:cs typeface="Times New Roman"/>
                        </a:rPr>
                        <a:t>              Words You Already Know</a:t>
                      </a:r>
                      <a:endParaRPr lang="en-US" sz="2800" dirty="0">
                        <a:latin typeface="Calibri"/>
                        <a:ea typeface="Calibri"/>
                        <a:cs typeface="Times New Roman"/>
                      </a:endParaRPr>
                    </a:p>
                  </a:txBody>
                  <a:tcPr marL="68580" marR="68580" marT="0" marB="0"/>
                </a:tc>
              </a:tr>
              <a:tr h="1330166">
                <a:tc>
                  <a:txBody>
                    <a:bodyPr/>
                    <a:lstStyle/>
                    <a:p>
                      <a:pPr algn="l"/>
                      <a:r>
                        <a:rPr lang="en-US" sz="3200" dirty="0" smtClean="0">
                          <a:latin typeface="Calibri"/>
                        </a:rPr>
                        <a:t>Cir, circum             around                     circumference</a:t>
                      </a:r>
                      <a:endParaRPr lang="en-US" sz="2800" baseline="0" dirty="0" smtClean="0">
                        <a:latin typeface="Calibri"/>
                      </a:endParaRPr>
                    </a:p>
                  </a:txBody>
                  <a:tcPr marL="68580" marR="68580" marT="0" marB="0"/>
                </a:tc>
              </a:tr>
              <a:tr h="1212531">
                <a:tc>
                  <a:txBody>
                    <a:bodyPr/>
                    <a:lstStyle/>
                    <a:p>
                      <a:pPr algn="l"/>
                      <a:r>
                        <a:rPr lang="en-US" sz="3200" dirty="0" err="1" smtClean="0">
                          <a:latin typeface="Calibri"/>
                        </a:rPr>
                        <a:t>Peri</a:t>
                      </a:r>
                      <a:r>
                        <a:rPr lang="en-US" sz="3200" dirty="0" smtClean="0">
                          <a:latin typeface="Calibri"/>
                        </a:rPr>
                        <a:t>             around,</a:t>
                      </a:r>
                      <a:r>
                        <a:rPr lang="en-US" sz="3200" baseline="0" dirty="0" smtClean="0">
                          <a:latin typeface="Calibri"/>
                        </a:rPr>
                        <a:t> surrounding, near         perimeter</a:t>
                      </a:r>
                      <a:endParaRPr lang="en-US" sz="3200" dirty="0">
                        <a:latin typeface="Calibri"/>
                      </a:endParaRPr>
                    </a:p>
                  </a:txBody>
                  <a:tcPr marL="68580" marR="68580" marT="0" marB="0"/>
                </a:tc>
              </a:tr>
              <a:tr h="1330166">
                <a:tc>
                  <a:txBody>
                    <a:bodyPr/>
                    <a:lstStyle/>
                    <a:p>
                      <a:pPr algn="l"/>
                      <a:endParaRPr lang="en-US" sz="3200" dirty="0">
                        <a:latin typeface="Calibri"/>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20762"/>
          </a:xfrm>
        </p:spPr>
        <p:txBody>
          <a:bodyPr/>
          <a:lstStyle/>
          <a:p>
            <a:pPr algn="ctr"/>
            <a:r>
              <a:rPr lang="en-US" sz="4800" b="1" dirty="0" smtClean="0"/>
              <a:t>Circuit </a:t>
            </a:r>
            <a:r>
              <a:rPr lang="en-US" b="1" dirty="0" smtClean="0"/>
              <a:t>(noun)				</a:t>
            </a:r>
            <a:endParaRPr lang="en-US" b="1" u="sng" dirty="0"/>
          </a:p>
        </p:txBody>
      </p:sp>
      <p:sp>
        <p:nvSpPr>
          <p:cNvPr id="3" name="Content Placeholder 2"/>
          <p:cNvSpPr>
            <a:spLocks noGrp="1"/>
          </p:cNvSpPr>
          <p:nvPr>
            <p:ph sz="half" idx="1"/>
          </p:nvPr>
        </p:nvSpPr>
        <p:spPr>
          <a:xfrm>
            <a:off x="0" y="990600"/>
            <a:ext cx="4343400" cy="5257800"/>
          </a:xfrm>
        </p:spPr>
        <p:txBody>
          <a:bodyPr>
            <a:noAutofit/>
          </a:bodyPr>
          <a:lstStyle/>
          <a:p>
            <a:r>
              <a:rPr lang="en-US" sz="4000" dirty="0" smtClean="0">
                <a:latin typeface="Bell MT" pitchFamily="18" charset="0"/>
              </a:rPr>
              <a:t>A revolving; a journey around; a route</a:t>
            </a:r>
          </a:p>
          <a:p>
            <a:endParaRPr lang="en-US" sz="4000" dirty="0" smtClean="0">
              <a:latin typeface="Bell MT" pitchFamily="18" charset="0"/>
            </a:endParaRPr>
          </a:p>
          <a:p>
            <a:r>
              <a:rPr lang="en-US" sz="4000" dirty="0" smtClean="0">
                <a:latin typeface="Bell MT" pitchFamily="18" charset="0"/>
              </a:rPr>
              <a:t>The delivery man’s </a:t>
            </a:r>
            <a:r>
              <a:rPr lang="en-US" sz="4000" u="sng" dirty="0" smtClean="0">
                <a:solidFill>
                  <a:srgbClr val="7030A0"/>
                </a:solidFill>
                <a:latin typeface="Bell MT" pitchFamily="18" charset="0"/>
              </a:rPr>
              <a:t>circuit</a:t>
            </a:r>
            <a:r>
              <a:rPr lang="en-US" sz="4000" dirty="0" smtClean="0">
                <a:latin typeface="Bell MT" pitchFamily="18" charset="0"/>
              </a:rPr>
              <a:t> took him to all parts of the city.</a:t>
            </a:r>
          </a:p>
        </p:txBody>
      </p:sp>
      <p:pic>
        <p:nvPicPr>
          <p:cNvPr id="6" name="Content Placeholder 5" descr="map.jpg"/>
          <p:cNvPicPr>
            <a:picLocks noGrp="1" noChangeAspect="1"/>
          </p:cNvPicPr>
          <p:nvPr>
            <p:ph sz="half" idx="2"/>
          </p:nvPr>
        </p:nvPicPr>
        <p:blipFill>
          <a:blip r:embed="rId3"/>
          <a:stretch>
            <a:fillRect/>
          </a:stretch>
        </p:blipFill>
        <p:spPr>
          <a:xfrm>
            <a:off x="4648200" y="1752600"/>
            <a:ext cx="3401217" cy="3886200"/>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035424"/>
          </a:xfrm>
        </p:spPr>
        <p:txBody>
          <a:bodyPr/>
          <a:lstStyle/>
          <a:p>
            <a:pPr algn="l"/>
            <a:r>
              <a:rPr lang="en-US" sz="4800" b="1" dirty="0" smtClean="0"/>
              <a:t>Circulatory (adjective)</a:t>
            </a:r>
            <a:endParaRPr lang="en-US" b="1" dirty="0"/>
          </a:p>
        </p:txBody>
      </p:sp>
      <p:sp>
        <p:nvSpPr>
          <p:cNvPr id="3" name="Content Placeholder 2"/>
          <p:cNvSpPr>
            <a:spLocks noGrp="1"/>
          </p:cNvSpPr>
          <p:nvPr>
            <p:ph sz="half" idx="1"/>
          </p:nvPr>
        </p:nvSpPr>
        <p:spPr>
          <a:xfrm>
            <a:off x="228600" y="1219200"/>
            <a:ext cx="4648200" cy="5638800"/>
          </a:xfrm>
        </p:spPr>
        <p:txBody>
          <a:bodyPr>
            <a:noAutofit/>
          </a:bodyPr>
          <a:lstStyle/>
          <a:p>
            <a:r>
              <a:rPr lang="en-US" sz="4400" dirty="0" smtClean="0"/>
              <a:t>Going in a circuit; circular</a:t>
            </a:r>
          </a:p>
          <a:p>
            <a:r>
              <a:rPr lang="en-US" sz="4400" dirty="0" smtClean="0"/>
              <a:t>The </a:t>
            </a:r>
            <a:r>
              <a:rPr lang="en-US" sz="4400" u="sng" dirty="0" smtClean="0">
                <a:solidFill>
                  <a:srgbClr val="7030A0"/>
                </a:solidFill>
              </a:rPr>
              <a:t>circulatory</a:t>
            </a:r>
            <a:r>
              <a:rPr lang="en-US" sz="4400" u="sng" dirty="0" smtClean="0"/>
              <a:t> </a:t>
            </a:r>
            <a:r>
              <a:rPr lang="en-US" sz="4400" dirty="0" smtClean="0"/>
              <a:t> system includes the heart, veins, arteries, and capillaries</a:t>
            </a:r>
            <a:r>
              <a:rPr lang="en-US" sz="5400" dirty="0" smtClean="0"/>
              <a:t>.</a:t>
            </a:r>
          </a:p>
        </p:txBody>
      </p:sp>
      <p:pic>
        <p:nvPicPr>
          <p:cNvPr id="8" name="Content Placeholder 7" descr="cirulatory.jpg"/>
          <p:cNvPicPr>
            <a:picLocks noGrp="1" noChangeAspect="1"/>
          </p:cNvPicPr>
          <p:nvPr>
            <p:ph sz="half" idx="2"/>
          </p:nvPr>
        </p:nvPicPr>
        <p:blipFill>
          <a:blip r:embed="rId3"/>
          <a:stretch>
            <a:fillRect/>
          </a:stretch>
        </p:blipFill>
        <p:spPr>
          <a:xfrm>
            <a:off x="5181600" y="1295400"/>
            <a:ext cx="3014027" cy="4582731"/>
          </a:xfrm>
        </p:spPr>
      </p:pic>
      <p:cxnSp>
        <p:nvCxnSpPr>
          <p:cNvPr id="12" name="Straight Arrow Connector 11"/>
          <p:cNvCxnSpPr/>
          <p:nvPr/>
        </p:nvCxnSpPr>
        <p:spPr>
          <a:xfrm rot="5400000">
            <a:off x="6249194" y="3352006"/>
            <a:ext cx="1066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035424"/>
          </a:xfrm>
        </p:spPr>
        <p:txBody>
          <a:bodyPr/>
          <a:lstStyle/>
          <a:p>
            <a:pPr algn="l"/>
            <a:r>
              <a:rPr lang="en-US" sz="4800" b="1" dirty="0" smtClean="0"/>
              <a:t>Circumnavigate (verb)</a:t>
            </a:r>
            <a:endParaRPr lang="en-US" b="1" u="sng" dirty="0"/>
          </a:p>
        </p:txBody>
      </p:sp>
      <p:sp>
        <p:nvSpPr>
          <p:cNvPr id="3" name="Content Placeholder 2"/>
          <p:cNvSpPr>
            <a:spLocks noGrp="1"/>
          </p:cNvSpPr>
          <p:nvPr>
            <p:ph sz="half" idx="1"/>
          </p:nvPr>
        </p:nvSpPr>
        <p:spPr>
          <a:xfrm>
            <a:off x="228600" y="1219200"/>
            <a:ext cx="4267200" cy="5486400"/>
          </a:xfrm>
        </p:spPr>
        <p:txBody>
          <a:bodyPr>
            <a:normAutofit/>
          </a:bodyPr>
          <a:lstStyle/>
          <a:p>
            <a:r>
              <a:rPr lang="en-US" sz="4000" dirty="0" smtClean="0"/>
              <a:t>To sail around</a:t>
            </a:r>
            <a:br>
              <a:rPr lang="en-US" sz="4000" dirty="0" smtClean="0"/>
            </a:br>
            <a:endParaRPr lang="en-US" sz="4000" dirty="0" smtClean="0"/>
          </a:p>
          <a:p>
            <a:r>
              <a:rPr lang="en-US" sz="4000" dirty="0" smtClean="0"/>
              <a:t>His attempt to </a:t>
            </a:r>
            <a:r>
              <a:rPr lang="en-US" sz="4000" u="sng" dirty="0" smtClean="0">
                <a:solidFill>
                  <a:srgbClr val="7030A0"/>
                </a:solidFill>
              </a:rPr>
              <a:t>circumnavigate</a:t>
            </a:r>
            <a:r>
              <a:rPr lang="en-US" sz="4000" dirty="0" smtClean="0"/>
              <a:t> the world in his small boat was ended by the large storm.</a:t>
            </a:r>
            <a:endParaRPr lang="en-US" sz="3200" dirty="0" smtClean="0"/>
          </a:p>
        </p:txBody>
      </p:sp>
      <p:pic>
        <p:nvPicPr>
          <p:cNvPr id="6" name="Content Placeholder 5" descr="circumnavigate.jpg"/>
          <p:cNvPicPr>
            <a:picLocks noGrp="1" noChangeAspect="1"/>
          </p:cNvPicPr>
          <p:nvPr>
            <p:ph sz="half" idx="2"/>
          </p:nvPr>
        </p:nvPicPr>
        <p:blipFill>
          <a:blip r:embed="rId3"/>
          <a:stretch>
            <a:fillRect/>
          </a:stretch>
        </p:blipFill>
        <p:spPr>
          <a:xfrm>
            <a:off x="4572000" y="1828800"/>
            <a:ext cx="3476625" cy="3962400"/>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Circumstance (noun)</a:t>
            </a:r>
            <a:endParaRPr lang="en-US" sz="4800" dirty="0"/>
          </a:p>
        </p:txBody>
      </p:sp>
      <p:sp>
        <p:nvSpPr>
          <p:cNvPr id="3" name="Content Placeholder 2"/>
          <p:cNvSpPr>
            <a:spLocks noGrp="1"/>
          </p:cNvSpPr>
          <p:nvPr>
            <p:ph sz="half" idx="1"/>
          </p:nvPr>
        </p:nvSpPr>
        <p:spPr>
          <a:xfrm>
            <a:off x="228600" y="1676400"/>
            <a:ext cx="4343400" cy="4953000"/>
          </a:xfrm>
        </p:spPr>
        <p:txBody>
          <a:bodyPr>
            <a:normAutofit fontScale="85000" lnSpcReduction="10000"/>
          </a:bodyPr>
          <a:lstStyle/>
          <a:p>
            <a:r>
              <a:rPr lang="en-US" sz="4400" dirty="0" smtClean="0"/>
              <a:t>The condition surrounding or related to an event</a:t>
            </a:r>
          </a:p>
          <a:p>
            <a:r>
              <a:rPr lang="en-US" sz="4400" dirty="0" smtClean="0"/>
              <a:t>He asked for a careful explanation of the </a:t>
            </a:r>
            <a:r>
              <a:rPr lang="en-US" sz="4400" u="sng" dirty="0" smtClean="0">
                <a:solidFill>
                  <a:srgbClr val="7030A0"/>
                </a:solidFill>
              </a:rPr>
              <a:t>circumstances</a:t>
            </a:r>
            <a:r>
              <a:rPr lang="en-US" sz="4400" u="sng" dirty="0" smtClean="0"/>
              <a:t> </a:t>
            </a:r>
            <a:r>
              <a:rPr lang="en-US" sz="4400" dirty="0" smtClean="0"/>
              <a:t>to the accident.</a:t>
            </a:r>
          </a:p>
        </p:txBody>
      </p:sp>
      <p:pic>
        <p:nvPicPr>
          <p:cNvPr id="6" name="Content Placeholder 5" descr="accidnet.jpg"/>
          <p:cNvPicPr>
            <a:picLocks noGrp="1" noChangeAspect="1"/>
          </p:cNvPicPr>
          <p:nvPr>
            <p:ph sz="half" idx="2"/>
          </p:nvPr>
        </p:nvPicPr>
        <p:blipFill>
          <a:blip r:embed="rId3"/>
          <a:stretch>
            <a:fillRect/>
          </a:stretch>
        </p:blipFill>
        <p:spPr>
          <a:xfrm>
            <a:off x="4724400" y="1676400"/>
            <a:ext cx="3455987" cy="4191000"/>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07576"/>
            <a:ext cx="8134351" cy="1035424"/>
          </a:xfrm>
        </p:spPr>
        <p:txBody>
          <a:bodyPr/>
          <a:lstStyle/>
          <a:p>
            <a:pPr algn="l"/>
            <a:r>
              <a:rPr lang="en-US" sz="5400" dirty="0" smtClean="0"/>
              <a:t>Circumvent  (verb)</a:t>
            </a:r>
            <a:endParaRPr lang="en-US" dirty="0"/>
          </a:p>
        </p:txBody>
      </p:sp>
      <p:sp>
        <p:nvSpPr>
          <p:cNvPr id="6" name="Content Placeholder 5"/>
          <p:cNvSpPr>
            <a:spLocks noGrp="1"/>
          </p:cNvSpPr>
          <p:nvPr>
            <p:ph sz="half" idx="1"/>
          </p:nvPr>
        </p:nvSpPr>
        <p:spPr>
          <a:xfrm>
            <a:off x="228600" y="1295400"/>
            <a:ext cx="4038600" cy="5562600"/>
          </a:xfrm>
        </p:spPr>
        <p:txBody>
          <a:bodyPr>
            <a:noAutofit/>
          </a:bodyPr>
          <a:lstStyle/>
          <a:p>
            <a:r>
              <a:rPr lang="en-US" sz="3600" dirty="0" smtClean="0"/>
              <a:t>To go around or bypass</a:t>
            </a:r>
          </a:p>
          <a:p>
            <a:r>
              <a:rPr lang="en-US" sz="3600" dirty="0" smtClean="0"/>
              <a:t>It is better to face your problem straight on than try to </a:t>
            </a:r>
            <a:r>
              <a:rPr lang="en-US" sz="3600" u="sng" dirty="0" smtClean="0">
                <a:solidFill>
                  <a:srgbClr val="7030A0"/>
                </a:solidFill>
              </a:rPr>
              <a:t>circumvent</a:t>
            </a:r>
            <a:r>
              <a:rPr lang="en-US" sz="3600" i="1" u="sng" dirty="0" smtClean="0"/>
              <a:t> </a:t>
            </a:r>
            <a:r>
              <a:rPr lang="en-US" sz="3600" dirty="0" smtClean="0"/>
              <a:t>it by blaming other people.</a:t>
            </a:r>
          </a:p>
        </p:txBody>
      </p:sp>
      <p:pic>
        <p:nvPicPr>
          <p:cNvPr id="9" name="Content Placeholder 8" descr="blame.jpg"/>
          <p:cNvPicPr>
            <a:picLocks noGrp="1" noChangeAspect="1"/>
          </p:cNvPicPr>
          <p:nvPr>
            <p:ph sz="half" idx="2"/>
          </p:nvPr>
        </p:nvPicPr>
        <p:blipFill>
          <a:blip r:embed="rId3"/>
          <a:stretch>
            <a:fillRect/>
          </a:stretch>
        </p:blipFill>
        <p:spPr>
          <a:xfrm>
            <a:off x="4419600" y="1828800"/>
            <a:ext cx="3962400" cy="2867025"/>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058151" cy="1035424"/>
          </a:xfrm>
        </p:spPr>
        <p:txBody>
          <a:bodyPr/>
          <a:lstStyle/>
          <a:p>
            <a:pPr algn="l"/>
            <a:r>
              <a:rPr lang="en-US" b="1" dirty="0" smtClean="0"/>
              <a:t>Period        (noun)</a:t>
            </a:r>
            <a:endParaRPr lang="en-US" b="1" dirty="0"/>
          </a:p>
        </p:txBody>
      </p:sp>
      <p:sp>
        <p:nvSpPr>
          <p:cNvPr id="3" name="Content Placeholder 2"/>
          <p:cNvSpPr>
            <a:spLocks noGrp="1"/>
          </p:cNvSpPr>
          <p:nvPr>
            <p:ph sz="half" idx="1"/>
          </p:nvPr>
        </p:nvSpPr>
        <p:spPr>
          <a:xfrm>
            <a:off x="0" y="1066800"/>
            <a:ext cx="4495800" cy="5486400"/>
          </a:xfrm>
        </p:spPr>
        <p:txBody>
          <a:bodyPr>
            <a:noAutofit/>
          </a:bodyPr>
          <a:lstStyle/>
          <a:p>
            <a:r>
              <a:rPr lang="en-US" sz="4400" dirty="0" smtClean="0"/>
              <a:t>The interval between certain happenings</a:t>
            </a:r>
          </a:p>
          <a:p>
            <a:r>
              <a:rPr lang="en-US" sz="4400" dirty="0" smtClean="0"/>
              <a:t>The </a:t>
            </a:r>
            <a:r>
              <a:rPr lang="en-US" sz="4400" u="sng" dirty="0" smtClean="0">
                <a:solidFill>
                  <a:srgbClr val="7030A0"/>
                </a:solidFill>
              </a:rPr>
              <a:t>period</a:t>
            </a:r>
            <a:r>
              <a:rPr lang="en-US" sz="4400" dirty="0" smtClean="0"/>
              <a:t> between lunch and recess is two hours.</a:t>
            </a:r>
          </a:p>
        </p:txBody>
      </p:sp>
      <p:pic>
        <p:nvPicPr>
          <p:cNvPr id="5" name="Picture 4" descr="clock.jpg"/>
          <p:cNvPicPr>
            <a:picLocks noChangeAspect="1"/>
          </p:cNvPicPr>
          <p:nvPr/>
        </p:nvPicPr>
        <p:blipFill>
          <a:blip r:embed="rId3"/>
          <a:stretch>
            <a:fillRect/>
          </a:stretch>
        </p:blipFill>
        <p:spPr>
          <a:xfrm>
            <a:off x="5008418" y="1600200"/>
            <a:ext cx="3483429" cy="335280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4800" b="1" dirty="0" smtClean="0"/>
              <a:t>Periodic (adjective)</a:t>
            </a:r>
            <a:endParaRPr lang="en-US" b="1" u="sng" dirty="0"/>
          </a:p>
        </p:txBody>
      </p:sp>
      <p:sp>
        <p:nvSpPr>
          <p:cNvPr id="3" name="Content Placeholder 2"/>
          <p:cNvSpPr>
            <a:spLocks noGrp="1"/>
          </p:cNvSpPr>
          <p:nvPr>
            <p:ph sz="half" idx="1"/>
          </p:nvPr>
        </p:nvSpPr>
        <p:spPr>
          <a:xfrm>
            <a:off x="457200" y="1600200"/>
            <a:ext cx="4343400" cy="5257800"/>
          </a:xfrm>
        </p:spPr>
        <p:txBody>
          <a:bodyPr>
            <a:normAutofit fontScale="92500" lnSpcReduction="10000"/>
          </a:bodyPr>
          <a:lstStyle/>
          <a:p>
            <a:r>
              <a:rPr lang="en-US" sz="4100" dirty="0" smtClean="0"/>
              <a:t>Happening at regular intervals; happening from time to time</a:t>
            </a:r>
          </a:p>
          <a:p>
            <a:r>
              <a:rPr lang="en-US" sz="4100" dirty="0" smtClean="0"/>
              <a:t>Her </a:t>
            </a:r>
            <a:r>
              <a:rPr lang="en-US" sz="4100" u="sng" dirty="0" smtClean="0">
                <a:solidFill>
                  <a:srgbClr val="7030A0"/>
                </a:solidFill>
              </a:rPr>
              <a:t>periodic</a:t>
            </a:r>
            <a:r>
              <a:rPr lang="en-US" sz="4100" dirty="0" smtClean="0"/>
              <a:t> trips to the dentist kept her teeth healthy and clean.</a:t>
            </a:r>
            <a:endParaRPr lang="en-US" sz="4100" dirty="0"/>
          </a:p>
        </p:txBody>
      </p:sp>
      <p:pic>
        <p:nvPicPr>
          <p:cNvPr id="7" name="Picture 6" descr="cal.jpg"/>
          <p:cNvPicPr>
            <a:picLocks noChangeAspect="1"/>
          </p:cNvPicPr>
          <p:nvPr/>
        </p:nvPicPr>
        <p:blipFill>
          <a:blip r:embed="rId3"/>
          <a:stretch>
            <a:fillRect/>
          </a:stretch>
        </p:blipFill>
        <p:spPr>
          <a:xfrm>
            <a:off x="4495800" y="1524000"/>
            <a:ext cx="4648200" cy="4876800"/>
          </a:xfrm>
          <a:prstGeom prst="rect">
            <a:avLst/>
          </a:prstGeom>
        </p:spPr>
      </p:pic>
      <p:sp>
        <p:nvSpPr>
          <p:cNvPr id="8" name="Oval 7"/>
          <p:cNvSpPr/>
          <p:nvPr/>
        </p:nvSpPr>
        <p:spPr>
          <a:xfrm>
            <a:off x="5943600" y="2971800"/>
            <a:ext cx="533400" cy="762000"/>
          </a:xfrm>
          <a:prstGeom prst="ellipse">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5791200" y="4343400"/>
            <a:ext cx="762000" cy="685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Arrow Connector 11"/>
          <p:cNvCxnSpPr/>
          <p:nvPr/>
        </p:nvCxnSpPr>
        <p:spPr>
          <a:xfrm rot="5400000">
            <a:off x="6134100" y="1638300"/>
            <a:ext cx="1447800"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rot="5400000" flipH="1" flipV="1">
            <a:off x="5143500" y="5524500"/>
            <a:ext cx="9906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6553200" y="609600"/>
            <a:ext cx="2133600" cy="584775"/>
          </a:xfrm>
          <a:prstGeom prst="rect">
            <a:avLst/>
          </a:prstGeom>
          <a:noFill/>
        </p:spPr>
        <p:txBody>
          <a:bodyPr wrap="square" rtlCol="0">
            <a:spAutoFit/>
          </a:bodyPr>
          <a:lstStyle/>
          <a:p>
            <a:r>
              <a:rPr lang="en-US" sz="3200" dirty="0" smtClean="0"/>
              <a:t>dentist</a:t>
            </a:r>
            <a:endParaRPr lang="en-US" sz="3200" dirty="0"/>
          </a:p>
        </p:txBody>
      </p:sp>
      <p:sp>
        <p:nvSpPr>
          <p:cNvPr id="16" name="TextBox 15"/>
          <p:cNvSpPr txBox="1"/>
          <p:nvPr/>
        </p:nvSpPr>
        <p:spPr>
          <a:xfrm>
            <a:off x="4648200" y="6273225"/>
            <a:ext cx="1828800" cy="584775"/>
          </a:xfrm>
          <a:prstGeom prst="rect">
            <a:avLst/>
          </a:prstGeom>
          <a:noFill/>
        </p:spPr>
        <p:txBody>
          <a:bodyPr wrap="square" rtlCol="0">
            <a:spAutoFit/>
          </a:bodyPr>
          <a:lstStyle/>
          <a:p>
            <a:r>
              <a:rPr lang="en-US" sz="3200" dirty="0" smtClean="0"/>
              <a:t>dentist</a:t>
            </a:r>
            <a:endParaRPr lang="en-US" sz="32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2011</TotalTime>
  <Words>1324</Words>
  <Application>Microsoft Macintosh PowerPoint</Application>
  <PresentationFormat>On-screen Show (4:3)</PresentationFormat>
  <Paragraphs>153</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Opulent</vt:lpstr>
      <vt:lpstr>Vocabulary</vt:lpstr>
      <vt:lpstr>Prefixes</vt:lpstr>
      <vt:lpstr>Circuit (noun)    </vt:lpstr>
      <vt:lpstr>Circulatory (adjective)</vt:lpstr>
      <vt:lpstr>Circumnavigate (verb)</vt:lpstr>
      <vt:lpstr>Circumstance (noun)</vt:lpstr>
      <vt:lpstr>Circumvent  (verb)</vt:lpstr>
      <vt:lpstr>Period        (noun)</vt:lpstr>
      <vt:lpstr>Periodic (adjective)</vt:lpstr>
      <vt:lpstr>Perigee   (Noun)</vt:lpstr>
      <vt:lpstr>Periphery (noun)</vt:lpstr>
      <vt:lpstr>Periscope    (noun)</vt:lpstr>
      <vt:lpstr>Practice using the new words!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 &amp; R: Vocabulary Lesson</dc:title>
  <dc:creator>Jane McLaughlin</dc:creator>
  <cp:lastModifiedBy>senecac</cp:lastModifiedBy>
  <cp:revision>225</cp:revision>
  <dcterms:created xsi:type="dcterms:W3CDTF">2009-11-12T01:17:29Z</dcterms:created>
  <dcterms:modified xsi:type="dcterms:W3CDTF">2009-11-20T19:48:01Z</dcterms:modified>
</cp:coreProperties>
</file>