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15"/>
  </p:notesMasterIdLst>
  <p:handoutMasterIdLst>
    <p:handoutMasterId r:id="rId16"/>
  </p:handoutMasterIdLst>
  <p:sldIdLst>
    <p:sldId id="256" r:id="rId2"/>
    <p:sldId id="270" r:id="rId3"/>
    <p:sldId id="263" r:id="rId4"/>
    <p:sldId id="264" r:id="rId5"/>
    <p:sldId id="265" r:id="rId6"/>
    <p:sldId id="259" r:id="rId7"/>
    <p:sldId id="272" r:id="rId8"/>
    <p:sldId id="267" r:id="rId9"/>
    <p:sldId id="268" r:id="rId10"/>
    <p:sldId id="260" r:id="rId11"/>
    <p:sldId id="262" r:id="rId12"/>
    <p:sldId id="269"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45E"/>
    <a:srgbClr val="FAEE94"/>
    <a:srgbClr val="F8E76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68" autoAdjust="0"/>
    <p:restoredTop sz="62380" autoAdjust="0"/>
  </p:normalViewPr>
  <p:slideViewPr>
    <p:cSldViewPr>
      <p:cViewPr>
        <p:scale>
          <a:sx n="75" d="100"/>
          <a:sy n="75" d="100"/>
        </p:scale>
        <p:origin x="-342" y="-54"/>
      </p:cViewPr>
      <p:guideLst>
        <p:guide orient="horz" pos="2160"/>
        <p:guide pos="2880"/>
      </p:guideLst>
    </p:cSldViewPr>
  </p:slideViewPr>
  <p:notesTextViewPr>
    <p:cViewPr>
      <p:scale>
        <a:sx n="100" d="100"/>
        <a:sy n="100" d="100"/>
      </p:scale>
      <p:origin x="0" y="0"/>
    </p:cViewPr>
  </p:notesTextViewPr>
  <p:notesViewPr>
    <p:cSldViewPr>
      <p:cViewPr varScale="1">
        <p:scale>
          <a:sx n="34" d="100"/>
          <a:sy n="34" d="100"/>
        </p:scale>
        <p:origin x="-177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E195E3-FC89-4997-BB1E-F20543EF2AFD}" type="datetimeFigureOut">
              <a:rPr lang="en-US" smtClean="0"/>
              <a:pPr/>
              <a:t>2/14/2011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6B2B5-B3FD-4CA2-B8F4-D6B9017B45A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37672-60EB-4B56-A5CD-9E1A3A303887}" type="datetimeFigureOut">
              <a:rPr lang="en-US" smtClean="0"/>
              <a:pPr/>
              <a:t>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21B2A-E401-4AAA-98D8-A7225000A9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EA21B2A-E401-4AAA-98D8-A7225000A9F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pPr>
              <a:buFont typeface="Arial" pitchFamily="34" charset="0"/>
              <a:buNone/>
            </a:pPr>
            <a:endParaRPr lang="en-US" baseline="0" dirty="0" smtClean="0"/>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aseline="0" dirty="0" smtClean="0"/>
              <a:t>The independent practice that goes with this lesson will be introduced with this slide. As it is modified, I will not present it on the PPT or SB as that may cause confusion for the students who have the unmodified version. However, the following is how I will review the worksheet with the whole class:</a:t>
            </a:r>
          </a:p>
          <a:p>
            <a:r>
              <a:rPr lang="en-US" sz="900" dirty="0" smtClean="0"/>
              <a:t>Input:</a:t>
            </a:r>
          </a:p>
          <a:p>
            <a:r>
              <a:rPr lang="en-US" sz="900" dirty="0" smtClean="0"/>
              <a:t>Read the directions for the first section.</a:t>
            </a:r>
          </a:p>
          <a:p>
            <a:r>
              <a:rPr lang="en-US" sz="900" dirty="0" smtClean="0"/>
              <a:t>CFU: Ask if there are any questions</a:t>
            </a:r>
          </a:p>
          <a:p>
            <a:r>
              <a:rPr lang="en-US" sz="900" dirty="0" smtClean="0"/>
              <a:t>Guided Practice/Modeling: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Read the two words listed for the first </a:t>
            </a:r>
            <a:r>
              <a:rPr lang="en-US" sz="900" dirty="0" err="1" smtClean="0"/>
              <a:t>question.Ask</a:t>
            </a:r>
            <a:r>
              <a:rPr lang="en-US" sz="900" dirty="0" smtClean="0"/>
              <a:t> if the two words have the same meaning or different meanings. Model</a:t>
            </a:r>
            <a:r>
              <a:rPr lang="en-US" sz="900" baseline="0" dirty="0" smtClean="0"/>
              <a:t> looking up the meaning for construe – note that assume the meaning is part of the definition. Have a student say that the words have the same meaning. Have the students circle same. Tell them they will do the same for 2-8.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CFU: ask if there are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Input: read the directions for the second section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Guided Practice: read the word for #9. Explain that they are to determine the meaning of port and then add the meaning of </a:t>
            </a:r>
            <a:r>
              <a:rPr lang="en-US" sz="900" baseline="0" dirty="0" err="1" smtClean="0"/>
              <a:t>er</a:t>
            </a:r>
            <a:r>
              <a:rPr lang="en-US" sz="900" baseline="0" dirty="0" smtClean="0"/>
              <a:t>. Give the example of teach + </a:t>
            </a:r>
            <a:r>
              <a:rPr lang="en-US" sz="900" baseline="0" dirty="0" err="1" smtClean="0"/>
              <a:t>er</a:t>
            </a:r>
            <a:r>
              <a:rPr lang="en-US" sz="900" baseline="0" dirty="0" smtClean="0"/>
              <a:t>…someone who teaches. Say to do the same thing for port, but that someone who ports doesn’t make sense, so they will need to look at the MEANING for port…to carry from one </a:t>
            </a:r>
            <a:r>
              <a:rPr lang="en-US" sz="900" baseline="0" dirty="0" err="1" smtClean="0"/>
              <a:t>palace</a:t>
            </a:r>
            <a:r>
              <a:rPr lang="en-US" sz="900" baseline="0" dirty="0" smtClean="0"/>
              <a:t> to another. A porter is someone who carries things from one place to another. Have students write in answer. Tell them to do the remaining two questions the same way.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CFU ask for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Input: read the directions for the third question.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G.P. Do the first one together. Have three different students name one thing that is portable. Have students write in the answers.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CFU ask for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IP: have students complete the worksheet independently. CFU: circulate. Monitor for correct answers. If time allows when students are finished, go over the answers as class.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Closure: Remind students to review the words during the week. Remind them that if they learn the root words they will add more than just those ten words to their vocabulary. Have students turn in worksheets to appropriate areas. </a:t>
            </a:r>
            <a:endParaRPr lang="en-US" sz="900"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Input:</a:t>
            </a:r>
          </a:p>
          <a:p>
            <a:r>
              <a:rPr lang="en-US" dirty="0" smtClean="0"/>
              <a:t>Present the root words</a:t>
            </a:r>
            <a:r>
              <a:rPr lang="en-US" baseline="0" dirty="0" smtClean="0"/>
              <a:t>” Explain their meanings.</a:t>
            </a:r>
          </a:p>
          <a:p>
            <a:r>
              <a:rPr lang="en-US" b="1" baseline="0" dirty="0" smtClean="0"/>
              <a:t>CFU: </a:t>
            </a:r>
          </a:p>
          <a:p>
            <a:r>
              <a:rPr lang="en-US" baseline="0" dirty="0" smtClean="0"/>
              <a:t>Ask students to tell you another word with fore</a:t>
            </a:r>
          </a:p>
          <a:p>
            <a:r>
              <a:rPr lang="en-US" baseline="0" dirty="0" smtClean="0"/>
              <a:t>Repeat with other root words.</a:t>
            </a:r>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 </a:t>
            </a:r>
          </a:p>
          <a:p>
            <a:pPr>
              <a:buFont typeface="Arial" pitchFamily="34" charset="0"/>
              <a:buChar char="•"/>
            </a:pPr>
            <a:r>
              <a:rPr lang="en-US" dirty="0" smtClean="0"/>
              <a:t>Present</a:t>
            </a:r>
            <a:r>
              <a:rPr lang="en-US" baseline="0" dirty="0" smtClean="0"/>
              <a:t> the word</a:t>
            </a:r>
          </a:p>
          <a:p>
            <a:pPr>
              <a:buFont typeface="Arial" pitchFamily="34" charset="0"/>
              <a:buChar char="•"/>
            </a:pPr>
            <a:r>
              <a:rPr lang="en-US" baseline="0" dirty="0" smtClean="0"/>
              <a:t>State the part of speech</a:t>
            </a:r>
          </a:p>
          <a:p>
            <a:pPr>
              <a:buFont typeface="Arial" pitchFamily="34" charset="0"/>
              <a:buChar char="•"/>
            </a:pPr>
            <a:r>
              <a:rPr lang="en-US" baseline="0" dirty="0" smtClean="0"/>
              <a:t>Read the definition and sentence</a:t>
            </a:r>
          </a:p>
          <a:p>
            <a:pPr>
              <a:buFont typeface="Arial" pitchFamily="34" charset="0"/>
              <a:buChar char="•"/>
            </a:pPr>
            <a:r>
              <a:rPr lang="en-US" baseline="0" dirty="0" smtClean="0"/>
              <a:t>Point out the suffix on the word</a:t>
            </a:r>
          </a:p>
          <a:p>
            <a:pPr>
              <a:buFont typeface="Arial" pitchFamily="34" charset="0"/>
              <a:buChar char="•"/>
            </a:pPr>
            <a:r>
              <a:rPr lang="en-US" baseline="0" dirty="0" smtClean="0"/>
              <a:t>Tell students to make sure they are familiar with how the word is used in the sentence</a:t>
            </a:r>
          </a:p>
          <a:p>
            <a:r>
              <a:rPr lang="en-US" baseline="0" dirty="0" smtClean="0"/>
              <a:t>CFU: </a:t>
            </a:r>
          </a:p>
          <a:p>
            <a:pPr>
              <a:buFont typeface="Arial" pitchFamily="34" charset="0"/>
              <a:buChar char="•"/>
            </a:pPr>
            <a:r>
              <a:rPr lang="en-US" baseline="0" dirty="0" smtClean="0"/>
              <a:t>Ask a student to give a paraphrase, example, or another sentence</a:t>
            </a:r>
          </a:p>
          <a:p>
            <a:pPr>
              <a:buFont typeface="Arial" pitchFamily="34" charset="0"/>
              <a:buChar char="•"/>
            </a:pPr>
            <a:r>
              <a:rPr lang="en-US" baseline="0" dirty="0" smtClean="0"/>
              <a:t>Ask a different student to provide an example or another sentence using the word</a:t>
            </a:r>
          </a:p>
          <a:p>
            <a:r>
              <a:rPr lang="en-US" baseline="0" dirty="0" smtClean="0"/>
              <a:t>Model:</a:t>
            </a:r>
          </a:p>
          <a:p>
            <a:pPr>
              <a:buFont typeface="Arial" pitchFamily="34" charset="0"/>
              <a:buChar char="•"/>
            </a:pPr>
            <a:r>
              <a:rPr lang="en-US" baseline="0" dirty="0" smtClean="0"/>
              <a:t>If students are not able to do the CFU, provide a paraphrase and an example</a:t>
            </a:r>
          </a:p>
          <a:p>
            <a:pPr>
              <a:buFont typeface="Arial" pitchFamily="34" charset="0"/>
              <a:buChar char="•"/>
            </a:pPr>
            <a:r>
              <a:rPr lang="en-US" baseline="0" dirty="0" smtClean="0"/>
              <a:t>Do this for any word that the students cannot paraphrase or give an example for.</a:t>
            </a:r>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r>
              <a:rPr lang="en-US" dirty="0" smtClean="0"/>
              <a:t>For each of</a:t>
            </a:r>
            <a:r>
              <a:rPr lang="en-US" baseline="0" dirty="0" smtClean="0"/>
              <a:t> the following slides (with vocabulary words) have each student in turn:</a:t>
            </a:r>
            <a:endParaRPr lang="en-US" dirty="0" smtClean="0"/>
          </a:p>
          <a:p>
            <a:pPr>
              <a:buFont typeface="Arial" pitchFamily="34" charset="0"/>
              <a:buChar char="•"/>
            </a:pPr>
            <a:r>
              <a:rPr lang="en-US" dirty="0" smtClean="0"/>
              <a:t>Present</a:t>
            </a:r>
            <a:r>
              <a:rPr lang="en-US" baseline="0" dirty="0" smtClean="0"/>
              <a:t> the word</a:t>
            </a:r>
          </a:p>
          <a:p>
            <a:pPr>
              <a:buFont typeface="Arial" pitchFamily="34" charset="0"/>
              <a:buChar char="•"/>
            </a:pPr>
            <a:r>
              <a:rPr lang="en-US" baseline="0" dirty="0" smtClean="0"/>
              <a:t>State the part of speech</a:t>
            </a:r>
          </a:p>
          <a:p>
            <a:pPr>
              <a:buFont typeface="Arial" pitchFamily="34" charset="0"/>
              <a:buChar char="•"/>
            </a:pPr>
            <a:r>
              <a:rPr lang="en-US" baseline="0" dirty="0" smtClean="0"/>
              <a:t>Read the definition and sentence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one of the other students to give a paraphrase of the definition, and another to provide an example or another sentence using the word. </a:t>
            </a:r>
          </a:p>
          <a:p>
            <a:pPr>
              <a:buFont typeface="Arial" pitchFamily="34" charset="0"/>
              <a:buChar char="•"/>
            </a:pPr>
            <a:r>
              <a:rPr lang="en-US" baseline="0" dirty="0" smtClean="0"/>
              <a:t>Provide positive verbal feedback for each.</a:t>
            </a:r>
          </a:p>
          <a:p>
            <a:pPr>
              <a:buFont typeface="Arial" pitchFamily="34" charset="0"/>
              <a:buChar char="•"/>
            </a:pPr>
            <a:r>
              <a:rPr lang="en-US" baseline="0" dirty="0" smtClean="0"/>
              <a:t>Restate the example or paraphrase if unclear how it relates (informal error correction)</a:t>
            </a:r>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21B2A-E401-4AAA-98D8-A7225000A9F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E347E2E-5EEE-470B-9039-14AD640FC657}" type="datetimeFigureOut">
              <a:rPr lang="en-US" smtClean="0"/>
              <a:pPr/>
              <a:t>2/14/2011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9E29E33-B620-47F9-BB04-8846C2A5AFCC}" type="slidenum">
              <a:rPr kumimoji="0" lang="en-US" smtClean="0"/>
              <a:pPr/>
              <a:t>‹#›</a:t>
            </a:fld>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347E2E-5EEE-470B-9039-14AD640FC657}"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382AF-7B84-449F-8573-51231B6471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347E2E-5EEE-470B-9039-14AD640FC657}"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382AF-7B84-449F-8573-51231B6471DC}"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347E2E-5EEE-470B-9039-14AD640FC657}"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382AF-7B84-449F-8573-51231B6471DC}"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E347E2E-5EEE-470B-9039-14AD640FC657}" type="datetimeFigureOut">
              <a:rPr lang="en-US" smtClean="0"/>
              <a:pPr/>
              <a:t>2/14/2011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69382AF-7B84-449F-8573-51231B6471DC}"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E347E2E-5EEE-470B-9039-14AD640FC657}"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382AF-7B84-449F-8573-51231B6471DC}"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E347E2E-5EEE-470B-9039-14AD640FC657}" type="datetimeFigureOut">
              <a:rPr lang="en-US" smtClean="0"/>
              <a:pPr/>
              <a:t>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382AF-7B84-449F-8573-51231B6471DC}"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347E2E-5EEE-470B-9039-14AD640FC657}" type="datetimeFigureOut">
              <a:rPr lang="en-US" smtClean="0"/>
              <a:pPr/>
              <a:t>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382AF-7B84-449F-8573-51231B6471DC}"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47E2E-5EEE-470B-9039-14AD640FC657}" type="datetimeFigureOut">
              <a:rPr lang="en-US" smtClean="0"/>
              <a:pPr/>
              <a:t>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382AF-7B84-449F-8573-51231B6471DC}"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347E2E-5EEE-470B-9039-14AD640FC657}"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347E2E-5EEE-470B-9039-14AD640FC657}"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382AF-7B84-449F-8573-51231B6471DC}"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E347E2E-5EEE-470B-9039-14AD640FC657}" type="datetimeFigureOut">
              <a:rPr lang="en-US" smtClean="0"/>
              <a:pPr/>
              <a:t>2/14/2011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9382AF-7B84-449F-8573-51231B6471DC}"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Instructional%20Plans/E&amp;R%20(Reading)/SB%20modified%20ws%209-21.notebook"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Vocabulary</a:t>
            </a:r>
            <a:endParaRPr lang="en-US" dirty="0"/>
          </a:p>
        </p:txBody>
      </p:sp>
      <p:sp>
        <p:nvSpPr>
          <p:cNvPr id="3" name="Subtitle 2"/>
          <p:cNvSpPr>
            <a:spLocks noGrp="1"/>
          </p:cNvSpPr>
          <p:nvPr>
            <p:ph type="subTitle" idx="1"/>
          </p:nvPr>
        </p:nvSpPr>
        <p:spPr/>
        <p:txBody>
          <a:bodyPr>
            <a:normAutofit fontScale="70000" lnSpcReduction="20000"/>
          </a:bodyPr>
          <a:lstStyle/>
          <a:p>
            <a:endParaRPr lang="en-US" dirty="0" smtClean="0"/>
          </a:p>
          <a:p>
            <a:r>
              <a:rPr lang="en-US" dirty="0" smtClean="0"/>
              <a:t>Red Hot Root Words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1624"/>
          </a:xfrm>
        </p:spPr>
        <p:txBody>
          <a:bodyPr/>
          <a:lstStyle/>
          <a:p>
            <a:pPr algn="l"/>
            <a:r>
              <a:rPr lang="en-US" b="1" u="sng" dirty="0" smtClean="0"/>
              <a:t>reluctance</a:t>
            </a:r>
            <a:endParaRPr lang="en-US" b="1" u="sng" dirty="0"/>
          </a:p>
        </p:txBody>
      </p:sp>
      <p:sp>
        <p:nvSpPr>
          <p:cNvPr id="3" name="Content Placeholder 2"/>
          <p:cNvSpPr>
            <a:spLocks noGrp="1"/>
          </p:cNvSpPr>
          <p:nvPr>
            <p:ph sz="quarter" idx="1"/>
          </p:nvPr>
        </p:nvSpPr>
        <p:spPr>
          <a:xfrm>
            <a:off x="228600" y="1447800"/>
            <a:ext cx="4267200" cy="5181600"/>
          </a:xfrm>
        </p:spPr>
        <p:txBody>
          <a:bodyPr>
            <a:normAutofit/>
          </a:bodyPr>
          <a:lstStyle/>
          <a:p>
            <a:r>
              <a:rPr lang="en-US" sz="3600" dirty="0" smtClean="0"/>
              <a:t>Noun</a:t>
            </a:r>
          </a:p>
          <a:p>
            <a:r>
              <a:rPr lang="en-US" sz="3600" dirty="0" smtClean="0"/>
              <a:t>Unwillingness; not wanting to do something or agree with something</a:t>
            </a:r>
          </a:p>
          <a:p>
            <a:r>
              <a:rPr lang="en-US" sz="3600" dirty="0" smtClean="0"/>
              <a:t>James expressed </a:t>
            </a:r>
            <a:r>
              <a:rPr lang="en-US" sz="3600" u="sng" dirty="0" smtClean="0"/>
              <a:t>reluctance</a:t>
            </a:r>
            <a:r>
              <a:rPr lang="en-US" sz="3600" dirty="0" smtClean="0"/>
              <a:t> to try out for the class play.</a:t>
            </a:r>
          </a:p>
        </p:txBody>
      </p:sp>
      <p:pic>
        <p:nvPicPr>
          <p:cNvPr id="7" name="Content Placeholder 6" descr="play.jpg"/>
          <p:cNvPicPr>
            <a:picLocks noGrp="1" noChangeAspect="1"/>
          </p:cNvPicPr>
          <p:nvPr>
            <p:ph sz="quarter" idx="2"/>
          </p:nvPr>
        </p:nvPicPr>
        <p:blipFill>
          <a:blip r:embed="rId3"/>
          <a:srcRect t="-43650" b="-43650"/>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9224"/>
          </a:xfrm>
        </p:spPr>
        <p:txBody>
          <a:bodyPr/>
          <a:lstStyle/>
          <a:p>
            <a:pPr algn="l"/>
            <a:r>
              <a:rPr lang="en-US" b="1" dirty="0" smtClean="0"/>
              <a:t>sanctity</a:t>
            </a:r>
            <a:endParaRPr lang="en-US" b="1" dirty="0"/>
          </a:p>
        </p:txBody>
      </p:sp>
      <p:sp>
        <p:nvSpPr>
          <p:cNvPr id="3" name="Content Placeholder 2"/>
          <p:cNvSpPr>
            <a:spLocks noGrp="1"/>
          </p:cNvSpPr>
          <p:nvPr>
            <p:ph sz="quarter" idx="1"/>
          </p:nvPr>
        </p:nvSpPr>
        <p:spPr>
          <a:xfrm>
            <a:off x="228600" y="1295400"/>
            <a:ext cx="4267200" cy="5257800"/>
          </a:xfrm>
        </p:spPr>
        <p:txBody>
          <a:bodyPr>
            <a:normAutofit/>
          </a:bodyPr>
          <a:lstStyle/>
          <a:p>
            <a:r>
              <a:rPr lang="en-US" sz="3568" dirty="0" smtClean="0"/>
              <a:t>Noun</a:t>
            </a:r>
          </a:p>
          <a:p>
            <a:r>
              <a:rPr lang="en-US" sz="3568" dirty="0" smtClean="0"/>
              <a:t>The state of </a:t>
            </a:r>
            <a:r>
              <a:rPr lang="en-US" sz="3568" smtClean="0"/>
              <a:t>being </a:t>
            </a:r>
            <a:r>
              <a:rPr lang="en-US" sz="3568" smtClean="0"/>
              <a:t>sacred</a:t>
            </a:r>
            <a:r>
              <a:rPr lang="en-US" sz="3568" dirty="0" smtClean="0"/>
              <a:t>; holiness</a:t>
            </a:r>
          </a:p>
          <a:p>
            <a:r>
              <a:rPr lang="en-US" sz="3568" dirty="0" smtClean="0"/>
              <a:t>Speak quietly when you enter the church so you don’t disturb the </a:t>
            </a:r>
            <a:r>
              <a:rPr lang="en-US" sz="3568" u="sng" dirty="0" smtClean="0"/>
              <a:t>sanctity</a:t>
            </a:r>
            <a:r>
              <a:rPr lang="en-US" sz="3568" dirty="0" smtClean="0"/>
              <a:t> of the building. </a:t>
            </a:r>
          </a:p>
        </p:txBody>
      </p:sp>
      <p:pic>
        <p:nvPicPr>
          <p:cNvPr id="6" name="Picture 5" descr="church_front_small.jpg"/>
          <p:cNvPicPr>
            <a:picLocks noChangeAspect="1"/>
          </p:cNvPicPr>
          <p:nvPr/>
        </p:nvPicPr>
        <p:blipFill>
          <a:blip r:embed="rId3"/>
          <a:stretch>
            <a:fillRect/>
          </a:stretch>
        </p:blipFill>
        <p:spPr>
          <a:xfrm>
            <a:off x="4648200" y="1295400"/>
            <a:ext cx="3796898" cy="4864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t>scholarship</a:t>
            </a:r>
            <a:endParaRPr lang="en-US" sz="4000" b="1" dirty="0"/>
          </a:p>
        </p:txBody>
      </p:sp>
      <p:sp>
        <p:nvSpPr>
          <p:cNvPr id="3" name="Content Placeholder 2"/>
          <p:cNvSpPr>
            <a:spLocks noGrp="1"/>
          </p:cNvSpPr>
          <p:nvPr>
            <p:ph sz="quarter" idx="1"/>
          </p:nvPr>
        </p:nvSpPr>
        <p:spPr>
          <a:xfrm>
            <a:off x="0" y="1066800"/>
            <a:ext cx="4495800" cy="5791200"/>
          </a:xfrm>
        </p:spPr>
        <p:txBody>
          <a:bodyPr>
            <a:noAutofit/>
          </a:bodyPr>
          <a:lstStyle/>
          <a:p>
            <a:r>
              <a:rPr lang="en-US" sz="3600" dirty="0" smtClean="0"/>
              <a:t>Noun</a:t>
            </a:r>
          </a:p>
          <a:p>
            <a:r>
              <a:rPr lang="en-US" sz="3600" dirty="0" smtClean="0"/>
              <a:t>The quality of work done by a student; academic achievement</a:t>
            </a:r>
          </a:p>
          <a:p>
            <a:r>
              <a:rPr lang="en-US" sz="3600" dirty="0" smtClean="0"/>
              <a:t>Peter’s </a:t>
            </a:r>
            <a:r>
              <a:rPr lang="en-US" sz="3600" u="sng" dirty="0" smtClean="0"/>
              <a:t>scholarship </a:t>
            </a:r>
            <a:r>
              <a:rPr lang="en-US" sz="3600" dirty="0" smtClean="0"/>
              <a:t>was recognized with a medal and a certificate at the awards assembly. </a:t>
            </a:r>
          </a:p>
        </p:txBody>
      </p:sp>
      <p:pic>
        <p:nvPicPr>
          <p:cNvPr id="6" name="Picture 5" descr="Award.jpg"/>
          <p:cNvPicPr>
            <a:picLocks noChangeAspect="1"/>
          </p:cNvPicPr>
          <p:nvPr/>
        </p:nvPicPr>
        <p:blipFill>
          <a:blip r:embed="rId3"/>
          <a:stretch>
            <a:fillRect/>
          </a:stretch>
        </p:blipFill>
        <p:spPr>
          <a:xfrm>
            <a:off x="4343400" y="1752600"/>
            <a:ext cx="4515843" cy="35509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24200"/>
            <a:ext cx="8229600" cy="1143000"/>
          </a:xfrm>
        </p:spPr>
        <p:txBody>
          <a:bodyPr>
            <a:normAutofit/>
          </a:bodyPr>
          <a:lstStyle/>
          <a:p>
            <a:r>
              <a:rPr lang="en-US" dirty="0" smtClean="0">
                <a:hlinkClick r:id="rId3" action="ppaction://hlinkfile"/>
              </a:rPr>
              <a:t>Practice Using the New Words!</a:t>
            </a:r>
            <a:r>
              <a:rPr lang="en-US" dirty="0" smtClean="0"/>
              <a:t/>
            </a:r>
            <a:br>
              <a:rPr lang="en-US" dirty="0" smtClean="0"/>
            </a:br>
            <a:endParaRPr lang="en-US" dirty="0"/>
          </a:p>
        </p:txBody>
      </p:sp>
      <p:sp>
        <p:nvSpPr>
          <p:cNvPr id="3" name="Content Placeholder 2"/>
          <p:cNvSpPr>
            <a:spLocks noGrp="1"/>
          </p:cNvSpPr>
          <p:nvPr>
            <p:ph idx="4294967295"/>
          </p:nvPr>
        </p:nvSpPr>
        <p:spPr>
          <a:xfrm>
            <a:off x="0" y="1600200"/>
            <a:ext cx="8229600" cy="4525963"/>
          </a:xfrm>
        </p:spPr>
        <p:txBody>
          <a:bodyPr/>
          <a:lstStyle/>
          <a:p>
            <a:pPr algn="ctr">
              <a:buNone/>
            </a:pPr>
            <a:endParaRPr lang="en-US" dirty="0" smtClean="0"/>
          </a:p>
          <a:p>
            <a:pPr algn="ctr">
              <a:buNone/>
            </a:pPr>
            <a:endParaRPr lang="en-US" dirty="0" smtClean="0"/>
          </a:p>
          <a:p>
            <a:pPr algn="ct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Suffixes</a:t>
            </a:r>
            <a:endParaRPr lang="en-US" dirty="0"/>
          </a:p>
        </p:txBody>
      </p:sp>
      <p:graphicFrame>
        <p:nvGraphicFramePr>
          <p:cNvPr id="6" name="Content Placeholder 5"/>
          <p:cNvGraphicFramePr>
            <a:graphicFrameLocks noGrp="1"/>
          </p:cNvGraphicFramePr>
          <p:nvPr>
            <p:ph sz="quarter" idx="1"/>
          </p:nvPr>
        </p:nvGraphicFramePr>
        <p:xfrm>
          <a:off x="0" y="2133600"/>
          <a:ext cx="9144000" cy="2526515"/>
        </p:xfrm>
        <a:graphic>
          <a:graphicData uri="http://schemas.openxmlformats.org/drawingml/2006/table">
            <a:tbl>
              <a:tblPr firstRow="1" bandRow="1">
                <a:tableStyleId>{35758FB7-9AC5-4552-8A53-C91805E547FA}</a:tableStyleId>
              </a:tblPr>
              <a:tblGrid>
                <a:gridCol w="9144000"/>
              </a:tblGrid>
              <a:tr h="505303">
                <a:tc>
                  <a:txBody>
                    <a:bodyPr/>
                    <a:lstStyle/>
                    <a:p>
                      <a:pPr marL="0" marR="0" algn="l">
                        <a:spcBef>
                          <a:spcPts val="0"/>
                        </a:spcBef>
                        <a:spcAft>
                          <a:spcPts val="0"/>
                        </a:spcAft>
                      </a:pPr>
                      <a:r>
                        <a:rPr lang="en-US" sz="2800" dirty="0" smtClean="0">
                          <a:solidFill>
                            <a:srgbClr val="FFFFFF"/>
                          </a:solidFill>
                          <a:latin typeface="Calibri"/>
                          <a:ea typeface="Calibri"/>
                          <a:cs typeface="Times New Roman"/>
                        </a:rPr>
                        <a:t>Suffixes</a:t>
                      </a:r>
                      <a:r>
                        <a:rPr lang="en-US" sz="2800" baseline="0" dirty="0" smtClean="0">
                          <a:solidFill>
                            <a:srgbClr val="FFFFFF"/>
                          </a:solidFill>
                          <a:latin typeface="Calibri"/>
                          <a:ea typeface="Calibri"/>
                          <a:cs typeface="Times New Roman"/>
                        </a:rPr>
                        <a:t>    </a:t>
                      </a:r>
                      <a:r>
                        <a:rPr lang="en-US" sz="2800" dirty="0" smtClean="0">
                          <a:solidFill>
                            <a:srgbClr val="FFFFFF"/>
                          </a:solidFill>
                          <a:latin typeface="Calibri"/>
                          <a:ea typeface="Calibri"/>
                          <a:cs typeface="Times New Roman"/>
                        </a:rPr>
                        <a:t>   </a:t>
                      </a:r>
                      <a:r>
                        <a:rPr lang="en-US" sz="2800" baseline="0" dirty="0" smtClean="0">
                          <a:solidFill>
                            <a:srgbClr val="FFFFFF"/>
                          </a:solidFill>
                          <a:latin typeface="Calibri"/>
                          <a:ea typeface="Calibri"/>
                          <a:cs typeface="Times New Roman"/>
                        </a:rPr>
                        <a:t>          Meaning</a:t>
                      </a:r>
                      <a:r>
                        <a:rPr lang="en-US" sz="2800" dirty="0" smtClean="0">
                          <a:solidFill>
                            <a:srgbClr val="FFFFFF"/>
                          </a:solidFill>
                          <a:latin typeface="Calibri"/>
                          <a:ea typeface="Calibri"/>
                          <a:cs typeface="Times New Roman"/>
                        </a:rPr>
                        <a:t>              Words You Already Know</a:t>
                      </a:r>
                      <a:endParaRPr lang="en-US" sz="2800" dirty="0">
                        <a:latin typeface="Calibri"/>
                        <a:ea typeface="Calibri"/>
                        <a:cs typeface="Times New Roman"/>
                      </a:endParaRPr>
                    </a:p>
                  </a:txBody>
                  <a:tcPr marL="68580" marR="68580" marT="0" marB="0"/>
                </a:tc>
              </a:tr>
              <a:tr h="505303">
                <a:tc>
                  <a:txBody>
                    <a:bodyPr/>
                    <a:lstStyle/>
                    <a:p>
                      <a:pPr marL="0" marR="0" algn="l">
                        <a:spcBef>
                          <a:spcPts val="0"/>
                        </a:spcBef>
                        <a:spcAft>
                          <a:spcPts val="0"/>
                        </a:spcAft>
                      </a:pPr>
                      <a:r>
                        <a:rPr lang="en-US" sz="2800" dirty="0" err="1" smtClean="0">
                          <a:latin typeface="Calibri"/>
                          <a:ea typeface="Calibri"/>
                          <a:cs typeface="Times New Roman"/>
                        </a:rPr>
                        <a:t>Ance</a:t>
                      </a:r>
                      <a:r>
                        <a:rPr lang="en-US" sz="2800" dirty="0" smtClean="0">
                          <a:latin typeface="Calibri"/>
                          <a:ea typeface="Calibri"/>
                          <a:cs typeface="Times New Roman"/>
                        </a:rPr>
                        <a:t>, </a:t>
                      </a:r>
                      <a:r>
                        <a:rPr lang="en-US" sz="2800" dirty="0" err="1" smtClean="0">
                          <a:latin typeface="Calibri"/>
                          <a:ea typeface="Calibri"/>
                          <a:cs typeface="Times New Roman"/>
                        </a:rPr>
                        <a:t>ancy</a:t>
                      </a:r>
                      <a:r>
                        <a:rPr lang="en-US" sz="2800" dirty="0" smtClean="0">
                          <a:latin typeface="Calibri"/>
                          <a:ea typeface="Calibri"/>
                          <a:cs typeface="Times New Roman"/>
                        </a:rPr>
                        <a:t>              state of                      hesitancy, brilliance</a:t>
                      </a:r>
                      <a:endParaRPr lang="en-US" sz="2800" dirty="0">
                        <a:latin typeface="Calibri"/>
                        <a:ea typeface="Calibri"/>
                        <a:cs typeface="Times New Roman"/>
                      </a:endParaRPr>
                    </a:p>
                  </a:txBody>
                  <a:tcPr marL="68580" marR="68580" marT="0" marB="0"/>
                </a:tc>
              </a:tr>
              <a:tr h="505303">
                <a:tc>
                  <a:txBody>
                    <a:bodyPr/>
                    <a:lstStyle/>
                    <a:p>
                      <a:pPr marL="0" marR="0" algn="l">
                        <a:spcBef>
                          <a:spcPts val="0"/>
                        </a:spcBef>
                        <a:spcAft>
                          <a:spcPts val="0"/>
                        </a:spcAft>
                      </a:pPr>
                      <a:r>
                        <a:rPr lang="en-US" sz="2800" dirty="0" err="1" smtClean="0">
                          <a:latin typeface="Calibri"/>
                          <a:ea typeface="Calibri"/>
                          <a:cs typeface="Times New Roman"/>
                        </a:rPr>
                        <a:t>Ence</a:t>
                      </a:r>
                      <a:r>
                        <a:rPr lang="en-US" sz="2800" dirty="0" smtClean="0">
                          <a:latin typeface="Calibri"/>
                          <a:ea typeface="Calibri"/>
                          <a:cs typeface="Times New Roman"/>
                        </a:rPr>
                        <a:t>, </a:t>
                      </a:r>
                      <a:r>
                        <a:rPr lang="en-US" sz="2800" dirty="0" err="1" smtClean="0">
                          <a:latin typeface="Calibri"/>
                          <a:ea typeface="Calibri"/>
                          <a:cs typeface="Times New Roman"/>
                        </a:rPr>
                        <a:t>ency</a:t>
                      </a:r>
                      <a:r>
                        <a:rPr lang="en-US" sz="2800" dirty="0" smtClean="0">
                          <a:latin typeface="Calibri"/>
                          <a:ea typeface="Calibri"/>
                          <a:cs typeface="Times New Roman"/>
                        </a:rPr>
                        <a:t>              state of                      residence</a:t>
                      </a:r>
                      <a:endParaRPr lang="en-US" sz="2800" dirty="0">
                        <a:latin typeface="Calibri"/>
                        <a:ea typeface="Calibri"/>
                        <a:cs typeface="Times New Roman"/>
                      </a:endParaRPr>
                    </a:p>
                  </a:txBody>
                  <a:tcPr marL="68580" marR="68580" marT="0" marB="0"/>
                </a:tc>
              </a:tr>
              <a:tr h="505303">
                <a:tc>
                  <a:txBody>
                    <a:bodyPr/>
                    <a:lstStyle/>
                    <a:p>
                      <a:pPr marL="0" marR="0" algn="l">
                        <a:spcBef>
                          <a:spcPts val="0"/>
                        </a:spcBef>
                        <a:spcAft>
                          <a:spcPts val="0"/>
                        </a:spcAft>
                      </a:pPr>
                      <a:r>
                        <a:rPr lang="en-US" sz="2800" dirty="0" err="1" smtClean="0">
                          <a:latin typeface="Calibri"/>
                          <a:ea typeface="Calibri"/>
                          <a:cs typeface="Times New Roman"/>
                        </a:rPr>
                        <a:t>Ity</a:t>
                      </a:r>
                      <a:r>
                        <a:rPr lang="en-US" sz="2800" dirty="0" smtClean="0">
                          <a:latin typeface="Calibri"/>
                          <a:ea typeface="Calibri"/>
                          <a:cs typeface="Times New Roman"/>
                        </a:rPr>
                        <a:t>                             state of                      ability</a:t>
                      </a:r>
                      <a:endParaRPr lang="en-US" sz="2800" dirty="0">
                        <a:latin typeface="Calibri"/>
                        <a:ea typeface="Calibri"/>
                        <a:cs typeface="Times New Roman"/>
                      </a:endParaRPr>
                    </a:p>
                  </a:txBody>
                  <a:tcPr marL="68580" marR="68580" marT="0" marB="0"/>
                </a:tc>
              </a:tr>
              <a:tr h="505303">
                <a:tc>
                  <a:txBody>
                    <a:bodyPr/>
                    <a:lstStyle/>
                    <a:p>
                      <a:pPr marL="0" marR="0" algn="l">
                        <a:spcBef>
                          <a:spcPts val="0"/>
                        </a:spcBef>
                        <a:spcAft>
                          <a:spcPts val="0"/>
                        </a:spcAft>
                      </a:pPr>
                      <a:r>
                        <a:rPr lang="en-US" sz="2800" dirty="0" smtClean="0">
                          <a:latin typeface="Calibri"/>
                          <a:ea typeface="Calibri"/>
                          <a:cs typeface="Times New Roman"/>
                        </a:rPr>
                        <a:t>Ship                          state of                      hardship</a:t>
                      </a:r>
                      <a:endParaRPr lang="en-US" sz="28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b="1" dirty="0" smtClean="0"/>
              <a:t>absurdity</a:t>
            </a:r>
            <a:endParaRPr lang="en-US" b="1" u="sng" dirty="0"/>
          </a:p>
        </p:txBody>
      </p:sp>
      <p:sp>
        <p:nvSpPr>
          <p:cNvPr id="3" name="Content Placeholder 2"/>
          <p:cNvSpPr>
            <a:spLocks noGrp="1"/>
          </p:cNvSpPr>
          <p:nvPr>
            <p:ph sz="quarter" idx="1"/>
          </p:nvPr>
        </p:nvSpPr>
        <p:spPr>
          <a:xfrm>
            <a:off x="228600" y="1371600"/>
            <a:ext cx="4343400" cy="5257800"/>
          </a:xfrm>
        </p:spPr>
        <p:txBody>
          <a:bodyPr>
            <a:noAutofit/>
          </a:bodyPr>
          <a:lstStyle/>
          <a:p>
            <a:r>
              <a:rPr lang="en-US" sz="3500" dirty="0" smtClean="0"/>
              <a:t>Noun</a:t>
            </a:r>
          </a:p>
          <a:p>
            <a:r>
              <a:rPr lang="en-US" sz="3500" dirty="0" smtClean="0"/>
              <a:t>The state of being ridiculously unreasonable or nonsensical</a:t>
            </a:r>
          </a:p>
          <a:p>
            <a:r>
              <a:rPr lang="en-US" sz="3500" dirty="0" smtClean="0"/>
              <a:t>We all laughed at the </a:t>
            </a:r>
            <a:r>
              <a:rPr lang="en-US" sz="3500" u="sng" dirty="0" smtClean="0"/>
              <a:t>absurdity</a:t>
            </a:r>
            <a:r>
              <a:rPr lang="en-US" sz="3500" dirty="0" smtClean="0"/>
              <a:t> of seeing the principal kiss a pig.</a:t>
            </a:r>
          </a:p>
        </p:txBody>
      </p:sp>
      <p:pic>
        <p:nvPicPr>
          <p:cNvPr id="7" name="Content Placeholder 6" descr="kiss pig.jpg"/>
          <p:cNvPicPr>
            <a:picLocks noGrp="1" noChangeAspect="1"/>
          </p:cNvPicPr>
          <p:nvPr>
            <p:ph sz="quarter" idx="2"/>
          </p:nvPr>
        </p:nvPicPr>
        <p:blipFill>
          <a:blip r:embed="rId3"/>
          <a:srcRect t="-32509" b="-32509"/>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pPr algn="l"/>
            <a:r>
              <a:rPr lang="en-US" b="1" dirty="0" smtClean="0"/>
              <a:t>acuity</a:t>
            </a:r>
            <a:endParaRPr lang="en-US" b="1" dirty="0"/>
          </a:p>
        </p:txBody>
      </p:sp>
      <p:sp>
        <p:nvSpPr>
          <p:cNvPr id="3" name="Content Placeholder 2"/>
          <p:cNvSpPr>
            <a:spLocks noGrp="1"/>
          </p:cNvSpPr>
          <p:nvPr>
            <p:ph sz="quarter" idx="1"/>
          </p:nvPr>
        </p:nvSpPr>
        <p:spPr>
          <a:xfrm>
            <a:off x="228600" y="1219200"/>
            <a:ext cx="4648200" cy="5638800"/>
          </a:xfrm>
        </p:spPr>
        <p:txBody>
          <a:bodyPr>
            <a:noAutofit/>
          </a:bodyPr>
          <a:lstStyle/>
          <a:p>
            <a:r>
              <a:rPr lang="en-US" sz="3300" dirty="0" smtClean="0"/>
              <a:t>Noun</a:t>
            </a:r>
          </a:p>
          <a:p>
            <a:r>
              <a:rPr lang="en-US" sz="3300" dirty="0" smtClean="0"/>
              <a:t>Sharpness, especially referring to vision</a:t>
            </a:r>
          </a:p>
          <a:p>
            <a:r>
              <a:rPr lang="en-US" sz="3300" dirty="0" smtClean="0"/>
              <a:t>Few birds have the </a:t>
            </a:r>
            <a:r>
              <a:rPr lang="en-US" sz="3300" u="sng" dirty="0" smtClean="0"/>
              <a:t>acuity</a:t>
            </a:r>
            <a:r>
              <a:rPr lang="en-US" sz="3300" dirty="0" smtClean="0"/>
              <a:t> of a hawk. </a:t>
            </a:r>
          </a:p>
        </p:txBody>
      </p:sp>
      <p:cxnSp>
        <p:nvCxnSpPr>
          <p:cNvPr id="12" name="Straight Arrow Connector 11"/>
          <p:cNvCxnSpPr/>
          <p:nvPr/>
        </p:nvCxnSpPr>
        <p:spPr>
          <a:xfrm rot="5400000">
            <a:off x="6249194" y="3352006"/>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Content Placeholder 7" descr="hawk.jpg"/>
          <p:cNvPicPr>
            <a:picLocks noGrp="1" noChangeAspect="1"/>
          </p:cNvPicPr>
          <p:nvPr>
            <p:ph sz="quarter" idx="2"/>
          </p:nvPr>
        </p:nvPicPr>
        <p:blipFill>
          <a:blip r:embed="rId3"/>
          <a:srcRect l="-2987" r="-2987"/>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pPr algn="l"/>
            <a:r>
              <a:rPr lang="en-US" b="1" dirty="0" smtClean="0"/>
              <a:t>competence</a:t>
            </a:r>
            <a:endParaRPr lang="en-US" b="1" u="sng" dirty="0"/>
          </a:p>
        </p:txBody>
      </p:sp>
      <p:sp>
        <p:nvSpPr>
          <p:cNvPr id="3" name="Content Placeholder 2"/>
          <p:cNvSpPr>
            <a:spLocks noGrp="1"/>
          </p:cNvSpPr>
          <p:nvPr>
            <p:ph sz="quarter" idx="1"/>
          </p:nvPr>
        </p:nvSpPr>
        <p:spPr>
          <a:xfrm>
            <a:off x="228600" y="1219200"/>
            <a:ext cx="4267200" cy="5486400"/>
          </a:xfrm>
        </p:spPr>
        <p:txBody>
          <a:bodyPr>
            <a:normAutofit/>
          </a:bodyPr>
          <a:lstStyle/>
          <a:p>
            <a:r>
              <a:rPr lang="en-US" sz="3600" dirty="0" smtClean="0"/>
              <a:t>Noun</a:t>
            </a:r>
          </a:p>
          <a:p>
            <a:r>
              <a:rPr lang="en-US" sz="3600" dirty="0" smtClean="0"/>
              <a:t>The state of being capable or fit</a:t>
            </a:r>
          </a:p>
          <a:p>
            <a:r>
              <a:rPr lang="en-US" sz="3600" dirty="0" smtClean="0"/>
              <a:t>Her </a:t>
            </a:r>
            <a:r>
              <a:rPr lang="en-US" sz="3600" u="sng" dirty="0" smtClean="0"/>
              <a:t>competence</a:t>
            </a:r>
            <a:r>
              <a:rPr lang="en-US" sz="3600" dirty="0" smtClean="0"/>
              <a:t> in her field was the reason she was promoted.</a:t>
            </a:r>
          </a:p>
        </p:txBody>
      </p:sp>
      <p:pic>
        <p:nvPicPr>
          <p:cNvPr id="6" name="Content Placeholder 5" descr="Small-WomanPromotion.jpg"/>
          <p:cNvPicPr>
            <a:picLocks noGrp="1" noChangeAspect="1"/>
          </p:cNvPicPr>
          <p:nvPr>
            <p:ph sz="quarter" idx="2"/>
          </p:nvPr>
        </p:nvPicPr>
        <p:blipFill>
          <a:blip r:embed="rId3"/>
          <a:srcRect l="-7248" r="-7248"/>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complacency</a:t>
            </a:r>
            <a:endParaRPr lang="en-US" dirty="0"/>
          </a:p>
        </p:txBody>
      </p:sp>
      <p:sp>
        <p:nvSpPr>
          <p:cNvPr id="3" name="Content Placeholder 2"/>
          <p:cNvSpPr>
            <a:spLocks noGrp="1"/>
          </p:cNvSpPr>
          <p:nvPr>
            <p:ph sz="quarter" idx="1"/>
          </p:nvPr>
        </p:nvSpPr>
        <p:spPr>
          <a:xfrm>
            <a:off x="228600" y="1676400"/>
            <a:ext cx="4343400" cy="4953000"/>
          </a:xfrm>
        </p:spPr>
        <p:txBody>
          <a:bodyPr>
            <a:normAutofit fontScale="92500"/>
          </a:bodyPr>
          <a:lstStyle/>
          <a:p>
            <a:r>
              <a:rPr lang="en-US" sz="3600" dirty="0" smtClean="0"/>
              <a:t>Noun</a:t>
            </a:r>
          </a:p>
          <a:p>
            <a:r>
              <a:rPr lang="en-US" sz="3600" dirty="0" smtClean="0"/>
              <a:t>The state of being pleased or content with oneself; smugness</a:t>
            </a:r>
          </a:p>
          <a:p>
            <a:r>
              <a:rPr lang="en-US" sz="3600" dirty="0" smtClean="0"/>
              <a:t>Her </a:t>
            </a:r>
            <a:r>
              <a:rPr lang="en-US" sz="3600" u="sng" dirty="0" smtClean="0"/>
              <a:t>complacency</a:t>
            </a:r>
            <a:r>
              <a:rPr lang="en-US" sz="3600" dirty="0" smtClean="0"/>
              <a:t> irked her mother, who wanted her daughter to always strive to do better. </a:t>
            </a:r>
          </a:p>
        </p:txBody>
      </p:sp>
      <p:pic>
        <p:nvPicPr>
          <p:cNvPr id="7" name="Content Placeholder 6" descr="mother_daughter.jpg"/>
          <p:cNvPicPr>
            <a:picLocks noGrp="1" noChangeAspect="1"/>
          </p:cNvPicPr>
          <p:nvPr>
            <p:ph sz="quarter" idx="2"/>
          </p:nvPr>
        </p:nvPicPr>
        <p:blipFill>
          <a:blip r:embed="rId3"/>
          <a:srcRect t="-41431" b="-41431"/>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7576"/>
            <a:ext cx="8134351" cy="1035424"/>
          </a:xfrm>
        </p:spPr>
        <p:txBody>
          <a:bodyPr/>
          <a:lstStyle/>
          <a:p>
            <a:pPr algn="l"/>
            <a:r>
              <a:rPr lang="en-US" dirty="0" smtClean="0"/>
              <a:t>fatality	</a:t>
            </a:r>
            <a:endParaRPr lang="en-US" dirty="0"/>
          </a:p>
        </p:txBody>
      </p:sp>
      <p:sp>
        <p:nvSpPr>
          <p:cNvPr id="6" name="Content Placeholder 5"/>
          <p:cNvSpPr>
            <a:spLocks noGrp="1"/>
          </p:cNvSpPr>
          <p:nvPr>
            <p:ph sz="quarter" idx="1"/>
          </p:nvPr>
        </p:nvSpPr>
        <p:spPr>
          <a:xfrm>
            <a:off x="228600" y="1295400"/>
            <a:ext cx="4038600" cy="5562600"/>
          </a:xfrm>
        </p:spPr>
        <p:txBody>
          <a:bodyPr>
            <a:normAutofit lnSpcReduction="10000"/>
          </a:bodyPr>
          <a:lstStyle/>
          <a:p>
            <a:r>
              <a:rPr lang="en-US" sz="3500" dirty="0" smtClean="0"/>
              <a:t>Noun		</a:t>
            </a:r>
          </a:p>
          <a:p>
            <a:r>
              <a:rPr lang="en-US" sz="3500" dirty="0" smtClean="0"/>
              <a:t>A fixed, unalterable course of events; an event resulting in death</a:t>
            </a:r>
          </a:p>
          <a:p>
            <a:r>
              <a:rPr lang="en-US" sz="3500" dirty="0" smtClean="0"/>
              <a:t>The traffic </a:t>
            </a:r>
            <a:r>
              <a:rPr lang="en-US" sz="3500" u="sng" dirty="0" smtClean="0"/>
              <a:t>fatality</a:t>
            </a:r>
            <a:r>
              <a:rPr lang="en-US" sz="3500" dirty="0" smtClean="0"/>
              <a:t> was the result of an intoxicated driver losing control of his car.</a:t>
            </a:r>
          </a:p>
        </p:txBody>
      </p:sp>
      <p:pic>
        <p:nvPicPr>
          <p:cNvPr id="9" name="Content Placeholder 8" descr="accident.jpg"/>
          <p:cNvPicPr>
            <a:picLocks noGrp="1" noChangeAspect="1"/>
          </p:cNvPicPr>
          <p:nvPr>
            <p:ph sz="quarter" idx="2"/>
          </p:nvPr>
        </p:nvPicPr>
        <p:blipFill>
          <a:blip r:embed="rId3"/>
          <a:srcRect t="-36459" b="-36459"/>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7576"/>
            <a:ext cx="8058151" cy="1035424"/>
          </a:xfrm>
        </p:spPr>
        <p:txBody>
          <a:bodyPr/>
          <a:lstStyle/>
          <a:p>
            <a:pPr algn="l"/>
            <a:r>
              <a:rPr lang="en-US" b="1" dirty="0" smtClean="0"/>
              <a:t>fellowship</a:t>
            </a:r>
            <a:endParaRPr lang="en-US" b="1" dirty="0"/>
          </a:p>
        </p:txBody>
      </p:sp>
      <p:sp>
        <p:nvSpPr>
          <p:cNvPr id="3" name="Content Placeholder 2"/>
          <p:cNvSpPr>
            <a:spLocks noGrp="1"/>
          </p:cNvSpPr>
          <p:nvPr>
            <p:ph sz="quarter" idx="1"/>
          </p:nvPr>
        </p:nvSpPr>
        <p:spPr>
          <a:xfrm>
            <a:off x="228600" y="1371600"/>
            <a:ext cx="4495800" cy="5486400"/>
          </a:xfrm>
        </p:spPr>
        <p:txBody>
          <a:bodyPr>
            <a:normAutofit/>
          </a:bodyPr>
          <a:lstStyle/>
          <a:p>
            <a:r>
              <a:rPr lang="en-US" sz="3500" dirty="0" smtClean="0"/>
              <a:t>Noun</a:t>
            </a:r>
          </a:p>
          <a:p>
            <a:r>
              <a:rPr lang="en-US" sz="3500" dirty="0" smtClean="0"/>
              <a:t>An association with friends or other people with common interests</a:t>
            </a:r>
          </a:p>
          <a:p>
            <a:r>
              <a:rPr lang="en-US" sz="3500" dirty="0" smtClean="0"/>
              <a:t>Darcy enjoyed the </a:t>
            </a:r>
            <a:r>
              <a:rPr lang="en-US" sz="3500" u="sng" dirty="0" smtClean="0"/>
              <a:t>fellowship</a:t>
            </a:r>
            <a:r>
              <a:rPr lang="en-US" sz="3500" dirty="0" smtClean="0"/>
              <a:t> of the other horseback riders.</a:t>
            </a:r>
          </a:p>
        </p:txBody>
      </p:sp>
      <p:pic>
        <p:nvPicPr>
          <p:cNvPr id="6" name="Picture 5" descr="horse.gif"/>
          <p:cNvPicPr>
            <a:picLocks noChangeAspect="1"/>
          </p:cNvPicPr>
          <p:nvPr/>
        </p:nvPicPr>
        <p:blipFill>
          <a:blip r:embed="rId3"/>
          <a:stretch>
            <a:fillRect/>
          </a:stretch>
        </p:blipFill>
        <p:spPr>
          <a:xfrm>
            <a:off x="4953000" y="1219200"/>
            <a:ext cx="3447017" cy="496585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relevancy</a:t>
            </a:r>
            <a:endParaRPr lang="en-US" b="1" dirty="0"/>
          </a:p>
        </p:txBody>
      </p:sp>
      <p:sp>
        <p:nvSpPr>
          <p:cNvPr id="3" name="Content Placeholder 2"/>
          <p:cNvSpPr>
            <a:spLocks noGrp="1"/>
          </p:cNvSpPr>
          <p:nvPr>
            <p:ph sz="quarter" idx="1"/>
          </p:nvPr>
        </p:nvSpPr>
        <p:spPr>
          <a:xfrm>
            <a:off x="457200" y="1600200"/>
            <a:ext cx="4343400" cy="5257800"/>
          </a:xfrm>
        </p:spPr>
        <p:txBody>
          <a:bodyPr>
            <a:normAutofit fontScale="92500" lnSpcReduction="10000"/>
          </a:bodyPr>
          <a:lstStyle/>
          <a:p>
            <a:r>
              <a:rPr lang="en-US" sz="4100" dirty="0" smtClean="0"/>
              <a:t>Noun</a:t>
            </a:r>
          </a:p>
          <a:p>
            <a:r>
              <a:rPr lang="en-US" sz="4100" dirty="0" smtClean="0"/>
              <a:t>The state of being suitable or relating to the case at hand</a:t>
            </a:r>
          </a:p>
          <a:p>
            <a:r>
              <a:rPr lang="en-US" sz="4100" dirty="0" smtClean="0"/>
              <a:t>I don’t see the </a:t>
            </a:r>
            <a:r>
              <a:rPr lang="en-US" sz="4100" u="sng" dirty="0" smtClean="0"/>
              <a:t>relevancy</a:t>
            </a:r>
            <a:r>
              <a:rPr lang="en-US" sz="4100" dirty="0" smtClean="0"/>
              <a:t> of your argument. It doesn’t relate to what we are discussing. </a:t>
            </a:r>
          </a:p>
        </p:txBody>
      </p:sp>
      <p:pic>
        <p:nvPicPr>
          <p:cNvPr id="6" name="Picture 5" descr="arguments.png"/>
          <p:cNvPicPr>
            <a:picLocks noChangeAspect="1"/>
          </p:cNvPicPr>
          <p:nvPr/>
        </p:nvPicPr>
        <p:blipFill>
          <a:blip r:embed="rId3"/>
          <a:stretch>
            <a:fillRect/>
          </a:stretch>
        </p:blipFill>
        <p:spPr>
          <a:xfrm>
            <a:off x="5257800" y="1752600"/>
            <a:ext cx="3352800" cy="4191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2114</TotalTime>
  <Words>1310</Words>
  <Application>Microsoft Macintosh PowerPoint</Application>
  <PresentationFormat>On-screen Show (4:3)</PresentationFormat>
  <Paragraphs>162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Origin</vt:lpstr>
      <vt:lpstr>Vocabulary</vt:lpstr>
      <vt:lpstr>Suffixes</vt:lpstr>
      <vt:lpstr>absurdity</vt:lpstr>
      <vt:lpstr>acuity</vt:lpstr>
      <vt:lpstr>competence</vt:lpstr>
      <vt:lpstr>complacency</vt:lpstr>
      <vt:lpstr>fatality </vt:lpstr>
      <vt:lpstr>fellowship</vt:lpstr>
      <vt:lpstr>relevancy</vt:lpstr>
      <vt:lpstr>reluctance</vt:lpstr>
      <vt:lpstr>sanctity</vt:lpstr>
      <vt:lpstr>scholarship</vt:lpstr>
      <vt:lpstr>Practice Using the New Words!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&amp; R: Vocabulary Lesson</dc:title>
  <dc:creator>Jane McLaughlin</dc:creator>
  <cp:lastModifiedBy>davisdeborah</cp:lastModifiedBy>
  <cp:revision>214</cp:revision>
  <dcterms:created xsi:type="dcterms:W3CDTF">2010-02-03T02:29:43Z</dcterms:created>
  <dcterms:modified xsi:type="dcterms:W3CDTF">2011-02-14T16:45:44Z</dcterms:modified>
</cp:coreProperties>
</file>