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68" autoAdjust="0"/>
    <p:restoredTop sz="62380" autoAdjust="0"/>
  </p:normalViewPr>
  <p:slideViewPr>
    <p:cSldViewPr>
      <p:cViewPr>
        <p:scale>
          <a:sx n="75" d="100"/>
          <a:sy n="75" d="100"/>
        </p:scale>
        <p:origin x="-342" y="-54"/>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2/7/2011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E347E2E-5EEE-470B-9039-14AD640FC657}" type="datetimeFigureOut">
              <a:rPr lang="en-US" smtClean="0"/>
              <a:pPr/>
              <a:t>2/7/2011</a:t>
            </a:fld>
            <a:endParaRPr lang="en-US"/>
          </a:p>
        </p:txBody>
      </p:sp>
      <p:sp>
        <p:nvSpPr>
          <p:cNvPr id="16" name="Slide Number Placeholder 15"/>
          <p:cNvSpPr>
            <a:spLocks noGrp="1"/>
          </p:cNvSpPr>
          <p:nvPr>
            <p:ph type="sldNum" sz="quarter" idx="11"/>
          </p:nvPr>
        </p:nvSpPr>
        <p:spPr/>
        <p:txBody>
          <a:bodyPr/>
          <a:lstStyle/>
          <a:p>
            <a:fld id="{69E29E33-B620-47F9-BB04-8846C2A5AFCC}" type="slidenum">
              <a:rPr kumimoji="0" lang="en-US" smtClean="0"/>
              <a:pPr/>
              <a:t>‹#›</a:t>
            </a:fld>
            <a:endParaRPr kumimoji="0"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E347E2E-5EEE-470B-9039-14AD640FC657}" type="datetimeFigureOut">
              <a:rPr lang="en-US" smtClean="0"/>
              <a:pPr/>
              <a:t>2/7/2011</a:t>
            </a:fld>
            <a:endParaRPr lang="en-US"/>
          </a:p>
        </p:txBody>
      </p:sp>
      <p:sp>
        <p:nvSpPr>
          <p:cNvPr id="15" name="Slide Number Placeholder 14"/>
          <p:cNvSpPr>
            <a:spLocks noGrp="1"/>
          </p:cNvSpPr>
          <p:nvPr>
            <p:ph type="sldNum" sz="quarter" idx="15"/>
          </p:nvPr>
        </p:nvSpPr>
        <p:spPr/>
        <p:txBody>
          <a:bodyPr/>
          <a:lstStyle>
            <a:lvl1pPr algn="ctr">
              <a:defRPr/>
            </a:lvl1pPr>
          </a:lstStyle>
          <a:p>
            <a:fld id="{C69382AF-7B84-449F-8573-51231B6471D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347E2E-5EEE-470B-9039-14AD640FC657}"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E347E2E-5EEE-470B-9039-14AD640FC657}" type="datetimeFigureOut">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E347E2E-5EEE-470B-9039-14AD640FC657}" type="datetimeFigureOut">
              <a:rPr lang="en-US" smtClean="0"/>
              <a:pPr/>
              <a:t>2/7/2011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347E2E-5EEE-470B-9039-14AD640FC657}" type="datetimeFigureOut">
              <a:rPr lang="en-US" smtClean="0"/>
              <a:pPr/>
              <a:t>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E347E2E-5EEE-470B-9039-14AD640FC657}" type="datetimeFigureOut">
              <a:rPr lang="en-US" smtClean="0"/>
              <a:pPr/>
              <a:t>2/7/2011</a:t>
            </a:fld>
            <a:endParaRPr lang="en-US"/>
          </a:p>
        </p:txBody>
      </p:sp>
      <p:sp>
        <p:nvSpPr>
          <p:cNvPr id="9" name="Slide Number Placeholder 8"/>
          <p:cNvSpPr>
            <a:spLocks noGrp="1"/>
          </p:cNvSpPr>
          <p:nvPr>
            <p:ph type="sldNum" sz="quarter" idx="15"/>
          </p:nvPr>
        </p:nvSpPr>
        <p:spPr/>
        <p:txBody>
          <a:bodyPr/>
          <a:lstStyle/>
          <a:p>
            <a:fld id="{69E29E33-B620-47F9-BB04-8846C2A5AFCC}" type="slidenum">
              <a:rPr kumimoji="0" lang="en-US" smtClean="0"/>
              <a:pPr/>
              <a:t>‹#›</a:t>
            </a:fld>
            <a:endParaRPr kumimoji="0"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E347E2E-5EEE-470B-9039-14AD640FC657}" type="datetimeFigureOut">
              <a:rPr lang="en-US" smtClean="0"/>
              <a:pPr/>
              <a:t>2/7/2011</a:t>
            </a:fld>
            <a:endParaRPr lang="en-US"/>
          </a:p>
        </p:txBody>
      </p:sp>
      <p:sp>
        <p:nvSpPr>
          <p:cNvPr id="9" name="Slide Number Placeholder 8"/>
          <p:cNvSpPr>
            <a:spLocks noGrp="1"/>
          </p:cNvSpPr>
          <p:nvPr>
            <p:ph type="sldNum" sz="quarter" idx="11"/>
          </p:nvPr>
        </p:nvSpPr>
        <p:spPr/>
        <p:txBody>
          <a:bodyPr/>
          <a:lstStyle/>
          <a:p>
            <a:fld id="{C69382AF-7B84-449F-8573-51231B6471D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E347E2E-5EEE-470B-9039-14AD640FC657}" type="datetimeFigureOut">
              <a:rPr lang="en-US" smtClean="0"/>
              <a:pPr/>
              <a:t>2/7/2011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69382AF-7B84-449F-8573-51231B6471D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a:p>
            <a:r>
              <a:rPr lang="en-US" dirty="0" smtClean="0"/>
              <a:t>Red Hot Root Words</a:t>
            </a:r>
          </a:p>
        </p:txBody>
      </p:sp>
      <p:sp>
        <p:nvSpPr>
          <p:cNvPr id="2" name="Title 1"/>
          <p:cNvSpPr>
            <a:spLocks noGrp="1"/>
          </p:cNvSpPr>
          <p:nvPr>
            <p:ph type="ctrTitle"/>
          </p:nvPr>
        </p:nvSpPr>
        <p:spPr/>
        <p:txBody>
          <a:bodyPr/>
          <a:lstStyle/>
          <a:p>
            <a:r>
              <a:rPr lang="en-US" dirty="0" smtClean="0"/>
              <a:t>Vocabulary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b="1" dirty="0" smtClean="0"/>
              <a:t>seemliness</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smtClean="0"/>
              <a:t>Noun</a:t>
            </a:r>
          </a:p>
          <a:p>
            <a:r>
              <a:rPr lang="en-US" sz="3600" dirty="0" smtClean="0"/>
              <a:t>The state of being fit or appropriate</a:t>
            </a:r>
          </a:p>
          <a:p>
            <a:r>
              <a:rPr lang="en-US" sz="3600" dirty="0" smtClean="0"/>
              <a:t>The </a:t>
            </a:r>
            <a:r>
              <a:rPr lang="en-US" sz="3600" u="sng" dirty="0" smtClean="0"/>
              <a:t>seemliness</a:t>
            </a:r>
            <a:r>
              <a:rPr lang="en-US" sz="3600" dirty="0" smtClean="0"/>
              <a:t> of the committee’s actions were questioned by the citizens.</a:t>
            </a:r>
          </a:p>
        </p:txBody>
      </p:sp>
      <p:pic>
        <p:nvPicPr>
          <p:cNvPr id="6" name="Content Placeholder 5" descr="questions.jpg"/>
          <p:cNvPicPr>
            <a:picLocks noGrp="1" noChangeAspect="1"/>
          </p:cNvPicPr>
          <p:nvPr>
            <p:ph sz="half" idx="2"/>
          </p:nvPr>
        </p:nvPicPr>
        <p:blipFill>
          <a:blip r:embed="rId3"/>
          <a:srcRect t="-34150" b="-34150"/>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b="1" dirty="0" smtClean="0"/>
              <a:t>suspension</a:t>
            </a:r>
            <a:endParaRPr lang="en-US" b="1" dirty="0"/>
          </a:p>
        </p:txBody>
      </p:sp>
      <p:sp>
        <p:nvSpPr>
          <p:cNvPr id="3" name="Content Placeholder 2"/>
          <p:cNvSpPr>
            <a:spLocks noGrp="1"/>
          </p:cNvSpPr>
          <p:nvPr>
            <p:ph sz="half" idx="1"/>
          </p:nvPr>
        </p:nvSpPr>
        <p:spPr>
          <a:xfrm>
            <a:off x="228600" y="1295400"/>
            <a:ext cx="4267200" cy="5257800"/>
          </a:xfrm>
        </p:spPr>
        <p:txBody>
          <a:bodyPr>
            <a:normAutofit lnSpcReduction="10000"/>
          </a:bodyPr>
          <a:lstStyle/>
          <a:p>
            <a:r>
              <a:rPr lang="en-US" sz="3568" dirty="0" smtClean="0"/>
              <a:t>Noun</a:t>
            </a:r>
          </a:p>
          <a:p>
            <a:r>
              <a:rPr lang="en-US" sz="3568" dirty="0" smtClean="0"/>
              <a:t>The state of hanging; state of discontinuing something</a:t>
            </a:r>
          </a:p>
          <a:p>
            <a:r>
              <a:rPr lang="en-US" sz="3568" dirty="0" smtClean="0"/>
              <a:t>The class’s bad behavior resulted in the </a:t>
            </a:r>
            <a:r>
              <a:rPr lang="en-US" sz="3568" u="sng" dirty="0" smtClean="0"/>
              <a:t>suspension</a:t>
            </a:r>
            <a:r>
              <a:rPr lang="en-US" sz="3568" dirty="0" smtClean="0"/>
              <a:t> of its gym privileges.</a:t>
            </a:r>
          </a:p>
        </p:txBody>
      </p:sp>
      <p:pic>
        <p:nvPicPr>
          <p:cNvPr id="5" name="Picture 4" descr="suspension.jpg"/>
          <p:cNvPicPr>
            <a:picLocks noChangeAspect="1"/>
          </p:cNvPicPr>
          <p:nvPr/>
        </p:nvPicPr>
        <p:blipFill>
          <a:blip r:embed="rId3"/>
          <a:stretch>
            <a:fillRect/>
          </a:stretch>
        </p:blipFill>
        <p:spPr>
          <a:xfrm>
            <a:off x="4800600" y="1828800"/>
            <a:ext cx="3371850" cy="252203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verification</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Noun</a:t>
            </a:r>
          </a:p>
          <a:p>
            <a:r>
              <a:rPr lang="en-US" sz="3600" dirty="0" smtClean="0"/>
              <a:t>The act of checking the truth or correctness of something</a:t>
            </a:r>
          </a:p>
          <a:p>
            <a:r>
              <a:rPr lang="en-US" sz="3600" dirty="0" smtClean="0"/>
              <a:t>Before signing a document, get </a:t>
            </a:r>
            <a:r>
              <a:rPr lang="en-US" sz="3600" u="sng" dirty="0" smtClean="0"/>
              <a:t>verification</a:t>
            </a:r>
            <a:r>
              <a:rPr lang="en-US" sz="3600" dirty="0" smtClean="0"/>
              <a:t> that all the facts are correct.</a:t>
            </a:r>
            <a:endParaRPr lang="en-US" sz="3600" dirty="0"/>
          </a:p>
        </p:txBody>
      </p:sp>
      <p:pic>
        <p:nvPicPr>
          <p:cNvPr id="5" name="Picture 4" descr="ad_verification.jpg"/>
          <p:cNvPicPr>
            <a:picLocks noChangeAspect="1"/>
          </p:cNvPicPr>
          <p:nvPr/>
        </p:nvPicPr>
        <p:blipFill>
          <a:blip r:embed="rId3"/>
          <a:stretch>
            <a:fillRect/>
          </a:stretch>
        </p:blipFill>
        <p:spPr>
          <a:xfrm>
            <a:off x="4495800" y="914400"/>
            <a:ext cx="3733800" cy="46609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2133600"/>
          <a:ext cx="9144000" cy="2021212"/>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smtClean="0">
                          <a:solidFill>
                            <a:srgbClr val="FFFFFF"/>
                          </a:solidFill>
                          <a:latin typeface="Calibri"/>
                          <a:ea typeface="Calibri"/>
                          <a:cs typeface="Times New Roman"/>
                        </a:rPr>
                        <a:t>Suffixes   </a:t>
                      </a:r>
                      <a:r>
                        <a:rPr lang="en-US" sz="2800" baseline="0" dirty="0" smtClean="0">
                          <a:solidFill>
                            <a:srgbClr val="FFFFFF"/>
                          </a:solidFill>
                          <a:latin typeface="Calibri"/>
                          <a:ea typeface="Calibri"/>
                          <a:cs typeface="Times New Roman"/>
                        </a:rPr>
                        <a:t>          </a:t>
                      </a:r>
                      <a:r>
                        <a:rPr lang="en-US" sz="2800" baseline="0" dirty="0" smtClean="0">
                          <a:solidFill>
                            <a:srgbClr val="FFFFFF"/>
                          </a:solidFill>
                          <a:latin typeface="Calibri"/>
                          <a:ea typeface="Calibri"/>
                          <a:cs typeface="Times New Roman"/>
                        </a:rPr>
                        <a:t>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ment</a:t>
                      </a:r>
                      <a:r>
                        <a:rPr lang="en-US" sz="2800" dirty="0" smtClean="0">
                          <a:latin typeface="Calibri"/>
                          <a:ea typeface="Calibri"/>
                          <a:cs typeface="Times New Roman"/>
                        </a:rPr>
                        <a:t>                quality of, state of               contentment</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ness</a:t>
                      </a:r>
                      <a:r>
                        <a:rPr lang="en-US" sz="2800" baseline="0" dirty="0" smtClean="0">
                          <a:latin typeface="Calibri"/>
                          <a:ea typeface="Calibri"/>
                          <a:cs typeface="Times New Roman"/>
                        </a:rPr>
                        <a:t>                         state of                             loneliness</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tion,</a:t>
                      </a:r>
                      <a:r>
                        <a:rPr lang="en-US" sz="2800" baseline="0" dirty="0" err="1" smtClean="0">
                          <a:latin typeface="Calibri"/>
                          <a:ea typeface="Calibri"/>
                          <a:cs typeface="Times New Roman"/>
                        </a:rPr>
                        <a:t>sion</a:t>
                      </a:r>
                      <a:r>
                        <a:rPr lang="en-US" sz="2800" baseline="0" dirty="0" smtClean="0">
                          <a:latin typeface="Calibri"/>
                          <a:ea typeface="Calibri"/>
                          <a:cs typeface="Times New Roman"/>
                        </a:rPr>
                        <a:t>           state of, act of                     celebration</a:t>
                      </a:r>
                      <a:endParaRPr lang="en-US" sz="2800" dirty="0">
                        <a:latin typeface="Calibri"/>
                        <a:ea typeface="Calibri"/>
                        <a:cs typeface="Times New Roman"/>
                      </a:endParaRPr>
                    </a:p>
                  </a:txBody>
                  <a:tcPr marL="68580" marR="68580" marT="0" marB="0"/>
                </a:tc>
              </a:tr>
            </a:tbl>
          </a:graphicData>
        </a:graphic>
      </p:graphicFrame>
      <p:sp>
        <p:nvSpPr>
          <p:cNvPr id="4" name="Title 3"/>
          <p:cNvSpPr>
            <a:spLocks noGrp="1"/>
          </p:cNvSpPr>
          <p:nvPr>
            <p:ph type="title"/>
          </p:nvPr>
        </p:nvSpPr>
        <p:spPr/>
        <p:txBody>
          <a:bodyPr/>
          <a:lstStyle/>
          <a:p>
            <a:r>
              <a:rPr smtClean="0"/>
              <a:t>Suffixes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amendment</a:t>
            </a:r>
            <a:endParaRPr lang="en-US" b="1" u="sng" dirty="0"/>
          </a:p>
        </p:txBody>
      </p:sp>
      <p:sp>
        <p:nvSpPr>
          <p:cNvPr id="3" name="Content Placeholder 2"/>
          <p:cNvSpPr>
            <a:spLocks noGrp="1"/>
          </p:cNvSpPr>
          <p:nvPr>
            <p:ph sz="half" idx="1"/>
          </p:nvPr>
        </p:nvSpPr>
        <p:spPr>
          <a:xfrm>
            <a:off x="228600" y="1371600"/>
            <a:ext cx="4343400" cy="5257800"/>
          </a:xfrm>
        </p:spPr>
        <p:txBody>
          <a:bodyPr>
            <a:noAutofit/>
          </a:bodyPr>
          <a:lstStyle/>
          <a:p>
            <a:r>
              <a:rPr lang="en-US" sz="3500" dirty="0" smtClean="0"/>
              <a:t>Noun</a:t>
            </a:r>
          </a:p>
          <a:p>
            <a:r>
              <a:rPr lang="en-US" sz="3500" dirty="0" smtClean="0"/>
              <a:t>A change for the better; a correction; an improvement</a:t>
            </a:r>
          </a:p>
          <a:p>
            <a:r>
              <a:rPr lang="en-US" sz="3500" dirty="0" smtClean="0"/>
              <a:t>The </a:t>
            </a:r>
            <a:r>
              <a:rPr lang="en-US" sz="3500" u="sng" dirty="0" smtClean="0"/>
              <a:t>amendment </a:t>
            </a:r>
            <a:r>
              <a:rPr lang="en-US" sz="3500" dirty="0" smtClean="0"/>
              <a:t>to the constitution corrected problems with the original document.</a:t>
            </a:r>
          </a:p>
        </p:txBody>
      </p:sp>
      <p:pic>
        <p:nvPicPr>
          <p:cNvPr id="6" name="Content Placeholder 5" descr="constitution.jpg"/>
          <p:cNvPicPr>
            <a:picLocks noGrp="1" noChangeAspect="1"/>
          </p:cNvPicPr>
          <p:nvPr>
            <p:ph sz="half" idx="2"/>
          </p:nvPr>
        </p:nvPicPr>
        <p:blipFill>
          <a:blip r:embed="rId3"/>
          <a:srcRect t="-35073" b="-35073"/>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bereavement</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300" dirty="0" smtClean="0"/>
              <a:t>Noun</a:t>
            </a:r>
          </a:p>
          <a:p>
            <a:r>
              <a:rPr lang="en-US" sz="3300" dirty="0" smtClean="0"/>
              <a:t>The state of losing a friend or relative by death; deprivation; loss</a:t>
            </a:r>
          </a:p>
          <a:p>
            <a:r>
              <a:rPr lang="en-US" sz="3300" dirty="0" smtClean="0"/>
              <a:t>Her </a:t>
            </a:r>
            <a:r>
              <a:rPr lang="en-US" sz="3300" u="sng" dirty="0" smtClean="0"/>
              <a:t>bereavement </a:t>
            </a:r>
            <a:r>
              <a:rPr lang="en-US" sz="3300" dirty="0" smtClean="0"/>
              <a:t>after her husband’s death left her depressed.</a:t>
            </a:r>
          </a:p>
        </p:txBody>
      </p:sp>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 name="Content Placeholder 6" descr="tombstone-clipart.gif"/>
          <p:cNvPicPr>
            <a:picLocks noGrp="1" noChangeAspect="1"/>
          </p:cNvPicPr>
          <p:nvPr>
            <p:ph sz="half" idx="2"/>
          </p:nvPr>
        </p:nvPicPr>
        <p:blipFill>
          <a:blip r:embed="rId3"/>
          <a:srcRect t="-1292" b="-1292"/>
          <a:stretch>
            <a:fillRect/>
          </a:stretch>
        </p:blipFill>
        <p:spPr>
          <a:xfrm>
            <a:off x="4953000" y="1524000"/>
            <a:ext cx="3755136" cy="4572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indictment</a:t>
            </a:r>
            <a:endParaRPr lang="en-US" b="1" u="sng" dirty="0"/>
          </a:p>
        </p:txBody>
      </p:sp>
      <p:sp>
        <p:nvSpPr>
          <p:cNvPr id="3" name="Content Placeholder 2"/>
          <p:cNvSpPr>
            <a:spLocks noGrp="1"/>
          </p:cNvSpPr>
          <p:nvPr>
            <p:ph sz="half" idx="1"/>
          </p:nvPr>
        </p:nvSpPr>
        <p:spPr>
          <a:xfrm>
            <a:off x="228600" y="1219200"/>
            <a:ext cx="4267200" cy="5486400"/>
          </a:xfrm>
        </p:spPr>
        <p:txBody>
          <a:bodyPr>
            <a:normAutofit lnSpcReduction="10000"/>
          </a:bodyPr>
          <a:lstStyle/>
          <a:p>
            <a:r>
              <a:rPr lang="en-US" sz="3600" dirty="0" smtClean="0"/>
              <a:t>Noun</a:t>
            </a:r>
          </a:p>
          <a:p>
            <a:r>
              <a:rPr lang="en-US" sz="3600" dirty="0" smtClean="0"/>
              <a:t>The act of accusing of wrongdoing; to charge with a crime</a:t>
            </a:r>
          </a:p>
          <a:p>
            <a:r>
              <a:rPr lang="en-US" sz="3600" dirty="0" smtClean="0"/>
              <a:t>The </a:t>
            </a:r>
            <a:r>
              <a:rPr lang="en-US" sz="3600" u="sng" dirty="0" smtClean="0"/>
              <a:t>indictment</a:t>
            </a:r>
            <a:r>
              <a:rPr lang="en-US" sz="3600" dirty="0" smtClean="0"/>
              <a:t> came just three days after his arrest but months before the trial.</a:t>
            </a:r>
          </a:p>
        </p:txBody>
      </p:sp>
      <p:pic>
        <p:nvPicPr>
          <p:cNvPr id="7" name="Content Placeholder 6" descr="indictment.jpg"/>
          <p:cNvPicPr>
            <a:picLocks noGrp="1" noChangeAspect="1"/>
          </p:cNvPicPr>
          <p:nvPr>
            <p:ph sz="half" idx="2"/>
          </p:nvPr>
        </p:nvPicPr>
        <p:blipFill>
          <a:blip r:embed="rId3"/>
          <a:srcRect t="-24705" b="-24705"/>
          <a:stretch>
            <a:fillRect/>
          </a:stretch>
        </p:blip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mustiness</a:t>
            </a:r>
            <a:endParaRPr lang="en-US" dirty="0"/>
          </a:p>
        </p:txBody>
      </p:sp>
      <p:sp>
        <p:nvSpPr>
          <p:cNvPr id="3" name="Content Placeholder 2"/>
          <p:cNvSpPr>
            <a:spLocks noGrp="1"/>
          </p:cNvSpPr>
          <p:nvPr>
            <p:ph sz="half" idx="1"/>
          </p:nvPr>
        </p:nvSpPr>
        <p:spPr>
          <a:xfrm>
            <a:off x="228600" y="1676400"/>
            <a:ext cx="4343400" cy="4953000"/>
          </a:xfrm>
        </p:spPr>
        <p:txBody>
          <a:bodyPr>
            <a:normAutofit fontScale="92500"/>
          </a:bodyPr>
          <a:lstStyle/>
          <a:p>
            <a:r>
              <a:rPr lang="en-US" sz="3600" dirty="0" smtClean="0"/>
              <a:t>Noun</a:t>
            </a:r>
          </a:p>
          <a:p>
            <a:r>
              <a:rPr lang="en-US" sz="3600" dirty="0" smtClean="0"/>
              <a:t>The odor or flavor of mold; stale moldy smell or taste</a:t>
            </a:r>
          </a:p>
          <a:p>
            <a:r>
              <a:rPr lang="en-US" sz="3600" dirty="0" smtClean="0"/>
              <a:t>When we opened the door to the basement we were overcome with a foul </a:t>
            </a:r>
            <a:r>
              <a:rPr lang="en-US" sz="3600" u="sng" dirty="0" smtClean="0"/>
              <a:t>mustiness</a:t>
            </a:r>
            <a:r>
              <a:rPr lang="en-US" sz="3600" dirty="0" smtClean="0"/>
              <a:t>.</a:t>
            </a:r>
          </a:p>
        </p:txBody>
      </p:sp>
      <p:pic>
        <p:nvPicPr>
          <p:cNvPr id="6" name="Content Placeholder 5" descr="foot-odor.gif"/>
          <p:cNvPicPr>
            <a:picLocks noGrp="1" noChangeAspect="1"/>
          </p:cNvPicPr>
          <p:nvPr>
            <p:ph sz="half" idx="2"/>
          </p:nvPr>
        </p:nvPicPr>
        <p:blipFill>
          <a:blip r:embed="rId3"/>
          <a:srcRect t="-16754" b="-16754"/>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preparedness	</a:t>
            </a:r>
            <a:endParaRPr lang="en-US" dirty="0"/>
          </a:p>
        </p:txBody>
      </p:sp>
      <p:sp>
        <p:nvSpPr>
          <p:cNvPr id="6" name="Content Placeholder 5"/>
          <p:cNvSpPr>
            <a:spLocks noGrp="1"/>
          </p:cNvSpPr>
          <p:nvPr>
            <p:ph sz="half" idx="1"/>
          </p:nvPr>
        </p:nvSpPr>
        <p:spPr>
          <a:xfrm>
            <a:off x="228600" y="1295400"/>
            <a:ext cx="4038600" cy="5562600"/>
          </a:xfrm>
        </p:spPr>
        <p:txBody>
          <a:bodyPr>
            <a:normAutofit lnSpcReduction="10000"/>
          </a:bodyPr>
          <a:lstStyle/>
          <a:p>
            <a:r>
              <a:rPr lang="en-US" sz="3500" dirty="0" smtClean="0"/>
              <a:t>Noun		</a:t>
            </a:r>
          </a:p>
          <a:p>
            <a:r>
              <a:rPr lang="en-US" sz="3500" dirty="0" smtClean="0"/>
              <a:t>The state of being prepared or ready, especially for war</a:t>
            </a:r>
          </a:p>
          <a:p>
            <a:r>
              <a:rPr lang="en-US" sz="3500" dirty="0" smtClean="0"/>
              <a:t>The country’s </a:t>
            </a:r>
            <a:r>
              <a:rPr lang="en-US" sz="3500" u="sng" dirty="0" smtClean="0"/>
              <a:t>preparedness</a:t>
            </a:r>
            <a:r>
              <a:rPr lang="en-US" sz="3500" dirty="0" smtClean="0"/>
              <a:t> for war was not satisfactory, so it did not aggravate its enemies.</a:t>
            </a:r>
          </a:p>
        </p:txBody>
      </p:sp>
      <p:pic>
        <p:nvPicPr>
          <p:cNvPr id="8" name="Content Placeholder 7" descr="soldier.jpg"/>
          <p:cNvPicPr>
            <a:picLocks noGrp="1" noChangeAspect="1"/>
          </p:cNvPicPr>
          <p:nvPr>
            <p:ph sz="half" idx="2"/>
          </p:nvPr>
        </p:nvPicPr>
        <p:blipFill>
          <a:blip r:embed="rId3"/>
          <a:srcRect t="-32155" b="-32155"/>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dirty="0" smtClean="0"/>
              <a:t>purification</a:t>
            </a:r>
            <a:endParaRPr lang="en-US" b="1" dirty="0"/>
          </a:p>
        </p:txBody>
      </p:sp>
      <p:sp>
        <p:nvSpPr>
          <p:cNvPr id="3" name="Content Placeholder 2"/>
          <p:cNvSpPr>
            <a:spLocks noGrp="1"/>
          </p:cNvSpPr>
          <p:nvPr>
            <p:ph sz="half" idx="1"/>
          </p:nvPr>
        </p:nvSpPr>
        <p:spPr>
          <a:xfrm>
            <a:off x="228600" y="1371600"/>
            <a:ext cx="4495800" cy="5486400"/>
          </a:xfrm>
        </p:spPr>
        <p:txBody>
          <a:bodyPr>
            <a:normAutofit lnSpcReduction="10000"/>
          </a:bodyPr>
          <a:lstStyle/>
          <a:p>
            <a:r>
              <a:rPr lang="en-US" sz="3500" dirty="0" smtClean="0"/>
              <a:t>Noun</a:t>
            </a:r>
          </a:p>
          <a:p>
            <a:r>
              <a:rPr lang="en-US" sz="3500" dirty="0" smtClean="0"/>
              <a:t>The act of removing pollution, </a:t>
            </a:r>
            <a:r>
              <a:rPr lang="en-US" sz="3500" dirty="0" err="1" smtClean="0"/>
              <a:t>impruities</a:t>
            </a:r>
            <a:r>
              <a:rPr lang="en-US" sz="3500" dirty="0" smtClean="0"/>
              <a:t>, contamination or guilt</a:t>
            </a:r>
          </a:p>
          <a:p>
            <a:r>
              <a:rPr lang="en-US" sz="3500" dirty="0" smtClean="0"/>
              <a:t>In processing food, </a:t>
            </a:r>
            <a:r>
              <a:rPr lang="en-US" sz="3500" u="sng" dirty="0" smtClean="0"/>
              <a:t>purification</a:t>
            </a:r>
            <a:r>
              <a:rPr lang="en-US" sz="3500" dirty="0" smtClean="0"/>
              <a:t> is one of the most important steps.</a:t>
            </a:r>
          </a:p>
        </p:txBody>
      </p:sp>
      <p:pic>
        <p:nvPicPr>
          <p:cNvPr id="5" name="Picture 4" descr="purification.jpg"/>
          <p:cNvPicPr>
            <a:picLocks noChangeAspect="1"/>
          </p:cNvPicPr>
          <p:nvPr/>
        </p:nvPicPr>
        <p:blipFill>
          <a:blip r:embed="rId3"/>
          <a:stretch>
            <a:fillRect/>
          </a:stretch>
        </p:blipFill>
        <p:spPr>
          <a:xfrm>
            <a:off x="4876800" y="1143000"/>
            <a:ext cx="3289300" cy="4572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resentment</a:t>
            </a:r>
            <a:endParaRPr lang="en-US" b="1" dirty="0"/>
          </a:p>
        </p:txBody>
      </p:sp>
      <p:sp>
        <p:nvSpPr>
          <p:cNvPr id="3" name="Content Placeholder 2"/>
          <p:cNvSpPr>
            <a:spLocks noGrp="1"/>
          </p:cNvSpPr>
          <p:nvPr>
            <p:ph sz="half" idx="1"/>
          </p:nvPr>
        </p:nvSpPr>
        <p:spPr>
          <a:xfrm>
            <a:off x="457200" y="1600200"/>
            <a:ext cx="4343400" cy="5257800"/>
          </a:xfrm>
        </p:spPr>
        <p:txBody>
          <a:bodyPr>
            <a:normAutofit fontScale="92500" lnSpcReduction="20000"/>
          </a:bodyPr>
          <a:lstStyle/>
          <a:p>
            <a:r>
              <a:rPr lang="en-US" sz="4100" dirty="0" smtClean="0"/>
              <a:t>Noun</a:t>
            </a:r>
          </a:p>
          <a:p>
            <a:r>
              <a:rPr lang="en-US" sz="4100" dirty="0" smtClean="0"/>
              <a:t>Strong feelings of anger because of insult or wrong; bitterness</a:t>
            </a:r>
          </a:p>
          <a:p>
            <a:r>
              <a:rPr lang="en-US" sz="4100" dirty="0" smtClean="0"/>
              <a:t>Her feelings of </a:t>
            </a:r>
            <a:r>
              <a:rPr lang="en-US" sz="4100" u="sng" dirty="0" smtClean="0"/>
              <a:t>resentment</a:t>
            </a:r>
            <a:r>
              <a:rPr lang="en-US" sz="4100" dirty="0" smtClean="0"/>
              <a:t> toward her sister prevented a close relationship.</a:t>
            </a:r>
          </a:p>
        </p:txBody>
      </p:sp>
      <p:pic>
        <p:nvPicPr>
          <p:cNvPr id="5" name="Picture 4" descr="resent.jpg"/>
          <p:cNvPicPr>
            <a:picLocks noChangeAspect="1"/>
          </p:cNvPicPr>
          <p:nvPr/>
        </p:nvPicPr>
        <p:blipFill>
          <a:blip r:embed="rId3"/>
          <a:stretch>
            <a:fillRect/>
          </a:stretch>
        </p:blipFill>
        <p:spPr>
          <a:xfrm>
            <a:off x="5029200" y="1752600"/>
            <a:ext cx="3689350" cy="381371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2082</TotalTime>
  <Words>1314</Words>
  <Application>Microsoft Macintosh PowerPoint</Application>
  <PresentationFormat>On-screen Show (4:3)</PresentationFormat>
  <Paragraphs>161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Vocabulary</vt:lpstr>
      <vt:lpstr>Suffixes</vt:lpstr>
      <vt:lpstr>amendment</vt:lpstr>
      <vt:lpstr>bereavement</vt:lpstr>
      <vt:lpstr>indictment</vt:lpstr>
      <vt:lpstr>mustiness</vt:lpstr>
      <vt:lpstr>preparedness </vt:lpstr>
      <vt:lpstr>purification</vt:lpstr>
      <vt:lpstr>resentment</vt:lpstr>
      <vt:lpstr>seemliness</vt:lpstr>
      <vt:lpstr>suspension</vt:lpstr>
      <vt:lpstr>verification</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212</cp:revision>
  <dcterms:created xsi:type="dcterms:W3CDTF">2010-01-31T20:57:21Z</dcterms:created>
  <dcterms:modified xsi:type="dcterms:W3CDTF">2011-02-07T16:00:33Z</dcterms:modified>
</cp:coreProperties>
</file>