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1414"/>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68" autoAdjust="0"/>
    <p:restoredTop sz="62380" autoAdjust="0"/>
  </p:normalViewPr>
  <p:slideViewPr>
    <p:cSldViewPr>
      <p:cViewPr>
        <p:scale>
          <a:sx n="75" d="100"/>
          <a:sy n="75" d="100"/>
        </p:scale>
        <p:origin x="-150" y="1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a:t>‹#›</a:t>
            </a:fld>
            <a:endParaRPr kumimoji="0"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E347E2E-5EEE-470B-9039-14AD640FC657}" type="datetimeFigureOut">
              <a:rPr lang="en-US" smtClean="0"/>
              <a:pPr/>
              <a:t>11/29/2010</a:t>
            </a:fld>
            <a:endParaRPr lang="en-US"/>
          </a:p>
        </p:txBody>
      </p:sp>
      <p:sp>
        <p:nvSpPr>
          <p:cNvPr id="15" name="Slide Number Placeholder 14"/>
          <p:cNvSpPr>
            <a:spLocks noGrp="1"/>
          </p:cNvSpPr>
          <p:nvPr>
            <p:ph type="sldNum" sz="quarter" idx="15"/>
          </p:nvPr>
        </p:nvSpPr>
        <p:spPr/>
        <p:txBody>
          <a:bodyPr/>
          <a:lstStyle>
            <a:lvl1pPr algn="ctr">
              <a:defRPr/>
            </a:lvl1pPr>
          </a:lstStyle>
          <a:p>
            <a:fld id="{C69382AF-7B84-449F-8573-51231B6471D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E347E2E-5EEE-470B-9039-14AD640FC657}" type="datetimeFigureOut">
              <a:rPr lang="en-US" smtClean="0"/>
              <a:pPr/>
              <a:t>11/29/2010</a:t>
            </a:fld>
            <a:endParaRPr lang="en-US"/>
          </a:p>
        </p:txBody>
      </p:sp>
      <p:sp>
        <p:nvSpPr>
          <p:cNvPr id="9" name="Slide Number Placeholder 8"/>
          <p:cNvSpPr>
            <a:spLocks noGrp="1"/>
          </p:cNvSpPr>
          <p:nvPr>
            <p:ph type="sldNum" sz="quarter" idx="15"/>
          </p:nvPr>
        </p:nvSpPr>
        <p:spPr/>
        <p:txBody>
          <a:bodyPr/>
          <a:lstStyle/>
          <a:p>
            <a:fld id="{69E29E33-B620-47F9-BB04-8846C2A5AFCC}"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9" name="Slide Number Placeholder 8"/>
          <p:cNvSpPr>
            <a:spLocks noGrp="1"/>
          </p:cNvSpPr>
          <p:nvPr>
            <p:ph type="sldNum" sz="quarter" idx="11"/>
          </p:nvPr>
        </p:nvSpPr>
        <p:spPr/>
        <p:txBody>
          <a:bodyPr/>
          <a:lstStyle/>
          <a:p>
            <a:fld id="{C69382AF-7B84-449F-8573-51231B6471D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E347E2E-5EEE-470B-9039-14AD640FC657}" type="datetimeFigureOut">
              <a:rPr lang="en-US" smtClean="0"/>
              <a:pPr/>
              <a:t>11/29/2010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9382AF-7B84-449F-8573-51231B6471D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
        <p:nvSpPr>
          <p:cNvPr id="2" name="Title 1"/>
          <p:cNvSpPr>
            <a:spLocks noGrp="1"/>
          </p:cNvSpPr>
          <p:nvPr>
            <p:ph type="ctrTitle"/>
          </p:nvPr>
        </p:nvSpPr>
        <p:spPr/>
        <p:txBody>
          <a:bodyPr/>
          <a:lstStyle/>
          <a:p>
            <a:r>
              <a:rPr lang="en-US" dirty="0" smtClean="0"/>
              <a:t>Vocabulary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lunacy</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Noun</a:t>
            </a:r>
          </a:p>
          <a:p>
            <a:r>
              <a:rPr lang="en-US" sz="3600" dirty="0" smtClean="0"/>
              <a:t>Insanity, craziness; frenzy; mental unsoundness</a:t>
            </a:r>
          </a:p>
          <a:p>
            <a:r>
              <a:rPr lang="en-US" sz="3600" dirty="0" smtClean="0"/>
              <a:t>My brother’s decision to quit his job is pure </a:t>
            </a:r>
            <a:r>
              <a:rPr lang="en-US" sz="3600" u="sng" dirty="0" smtClean="0"/>
              <a:t>lunacy.</a:t>
            </a:r>
            <a:endParaRPr lang="en-US" sz="3600" dirty="0" smtClean="0"/>
          </a:p>
        </p:txBody>
      </p:sp>
      <p:pic>
        <p:nvPicPr>
          <p:cNvPr id="9" name="Content Placeholder 8" descr="mad-scientist.png"/>
          <p:cNvPicPr>
            <a:picLocks noGrp="1" noChangeAspect="1"/>
          </p:cNvPicPr>
          <p:nvPr>
            <p:ph sz="half" idx="2"/>
          </p:nvPr>
        </p:nvPicPr>
        <p:blipFill>
          <a:blip r:embed="rId3"/>
          <a:srcRect t="-2619" b="-2619"/>
          <a:stretch>
            <a:fillRect/>
          </a:stretch>
        </p:blipFill>
        <p:spPr>
          <a:xfrm>
            <a:off x="4754880" y="1447800"/>
            <a:ext cx="3931920" cy="420052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rapture</a:t>
            </a:r>
            <a:endParaRPr lang="en-US" b="1" dirty="0"/>
          </a:p>
        </p:txBody>
      </p:sp>
      <p:sp>
        <p:nvSpPr>
          <p:cNvPr id="3" name="Content Placeholder 2"/>
          <p:cNvSpPr>
            <a:spLocks noGrp="1"/>
          </p:cNvSpPr>
          <p:nvPr>
            <p:ph sz="half" idx="1"/>
          </p:nvPr>
        </p:nvSpPr>
        <p:spPr>
          <a:xfrm>
            <a:off x="228600" y="1295400"/>
            <a:ext cx="4267200" cy="5257800"/>
          </a:xfrm>
        </p:spPr>
        <p:txBody>
          <a:bodyPr>
            <a:normAutofit fontScale="92500" lnSpcReduction="10000"/>
          </a:bodyPr>
          <a:lstStyle/>
          <a:p>
            <a:r>
              <a:rPr lang="en-US" sz="3568" dirty="0" smtClean="0"/>
              <a:t>Noun</a:t>
            </a:r>
          </a:p>
          <a:p>
            <a:r>
              <a:rPr lang="en-US" sz="3600" dirty="0" smtClean="0"/>
              <a:t>State of being carried away with extreme joy; ecstasy; bliss</a:t>
            </a:r>
          </a:p>
          <a:p>
            <a:r>
              <a:rPr lang="en-US" sz="3600" dirty="0" smtClean="0"/>
              <a:t>When I fell in love I was in a state of complete, unrestrained </a:t>
            </a:r>
            <a:r>
              <a:rPr lang="en-US" sz="3600" u="sng" dirty="0" smtClean="0"/>
              <a:t>rapture.</a:t>
            </a:r>
            <a:endParaRPr lang="en-US" sz="3600" dirty="0" smtClean="0"/>
          </a:p>
        </p:txBody>
      </p:sp>
      <p:pic>
        <p:nvPicPr>
          <p:cNvPr id="6" name="Picture 5" descr="love.gif"/>
          <p:cNvPicPr>
            <a:picLocks noChangeAspect="1"/>
          </p:cNvPicPr>
          <p:nvPr/>
        </p:nvPicPr>
        <p:blipFill>
          <a:blip r:embed="rId3"/>
          <a:stretch>
            <a:fillRect/>
          </a:stretch>
        </p:blipFill>
        <p:spPr>
          <a:xfrm>
            <a:off x="4648200" y="685800"/>
            <a:ext cx="3962400" cy="52451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solitude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Noun</a:t>
            </a:r>
          </a:p>
          <a:p>
            <a:r>
              <a:rPr lang="en-US" sz="3600" dirty="0" smtClean="0"/>
              <a:t>State of being alone’ seclusion</a:t>
            </a:r>
          </a:p>
          <a:p>
            <a:r>
              <a:rPr lang="en-US" sz="3600" dirty="0" smtClean="0"/>
              <a:t>Sometimes when I am really tired, I like to have complete </a:t>
            </a:r>
            <a:r>
              <a:rPr lang="en-US" sz="3600" u="sng" dirty="0" smtClean="0"/>
              <a:t>solitude</a:t>
            </a:r>
            <a:r>
              <a:rPr lang="en-US" sz="3600" dirty="0" smtClean="0"/>
              <a:t> so I can rest and relax.</a:t>
            </a:r>
            <a:endParaRPr lang="en-US" sz="3600" dirty="0"/>
          </a:p>
        </p:txBody>
      </p:sp>
      <p:pic>
        <p:nvPicPr>
          <p:cNvPr id="6" name="Picture 5" descr="hamock.jpg"/>
          <p:cNvPicPr>
            <a:picLocks noChangeAspect="1"/>
          </p:cNvPicPr>
          <p:nvPr/>
        </p:nvPicPr>
        <p:blipFill>
          <a:blip r:embed="rId3"/>
          <a:stretch>
            <a:fillRect/>
          </a:stretch>
        </p:blipFill>
        <p:spPr>
          <a:xfrm>
            <a:off x="4724400" y="1066800"/>
            <a:ext cx="3562350" cy="4749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2133600"/>
          <a:ext cx="9144000" cy="2021212"/>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a:t>
                      </a:r>
                      <a:r>
                        <a:rPr lang="en-US" sz="2800" baseline="0" dirty="0" smtClean="0">
                          <a:solidFill>
                            <a:srgbClr val="FFFFFF"/>
                          </a:solidFill>
                          <a:latin typeface="Calibri"/>
                          <a:ea typeface="Calibri"/>
                          <a:cs typeface="Times New Roman"/>
                        </a:rPr>
                        <a:t>     </a:t>
                      </a:r>
                      <a:r>
                        <a:rPr lang="en-US" sz="280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acy</a:t>
                      </a:r>
                      <a:r>
                        <a:rPr lang="en-US" sz="2800" dirty="0" smtClean="0">
                          <a:latin typeface="Calibri"/>
                          <a:ea typeface="Calibri"/>
                          <a:cs typeface="Times New Roman"/>
                        </a:rPr>
                        <a:t>                           condition                     democracy </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tude</a:t>
                      </a:r>
                      <a:r>
                        <a:rPr lang="en-US" sz="2800" dirty="0" smtClean="0">
                          <a:latin typeface="Calibri"/>
                          <a:ea typeface="Calibri"/>
                          <a:cs typeface="Times New Roman"/>
                        </a:rPr>
                        <a:t>                       </a:t>
                      </a:r>
                      <a:r>
                        <a:rPr lang="en-US" sz="2800" baseline="0" dirty="0" smtClean="0">
                          <a:latin typeface="Calibri"/>
                          <a:ea typeface="Calibri"/>
                          <a:cs typeface="Times New Roman"/>
                        </a:rPr>
                        <a:t>  condition                     attitude</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ure</a:t>
                      </a:r>
                      <a:r>
                        <a:rPr lang="en-US" sz="2800" dirty="0" smtClean="0">
                          <a:latin typeface="Calibri"/>
                          <a:ea typeface="Calibri"/>
                          <a:cs typeface="Times New Roman"/>
                        </a:rPr>
                        <a:t>                           condition</a:t>
                      </a:r>
                      <a:r>
                        <a:rPr lang="en-US" sz="2800" baseline="0" dirty="0" smtClean="0">
                          <a:latin typeface="Calibri"/>
                          <a:ea typeface="Calibri"/>
                          <a:cs typeface="Times New Roman"/>
                        </a:rPr>
                        <a:t>                      capture</a:t>
                      </a:r>
                      <a:endParaRPr lang="en-US" sz="2800" dirty="0">
                        <a:latin typeface="Calibri"/>
                        <a:ea typeface="Calibri"/>
                        <a:cs typeface="Times New Roman"/>
                      </a:endParaRPr>
                    </a:p>
                  </a:txBody>
                  <a:tcPr marL="68580" marR="68580" marT="0" marB="0"/>
                </a:tc>
              </a:tr>
            </a:tbl>
          </a:graphicData>
        </a:graphic>
      </p:graphicFrame>
      <p:sp>
        <p:nvSpPr>
          <p:cNvPr id="4" name="Title 3"/>
          <p:cNvSpPr>
            <a:spLocks noGrp="1"/>
          </p:cNvSpPr>
          <p:nvPr>
            <p:ph type="title"/>
          </p:nvPr>
        </p:nvSpPr>
        <p:spPr/>
        <p:txBody>
          <a:bodyPr/>
          <a:lstStyle/>
          <a:p>
            <a:r>
              <a:rPr smtClean="0"/>
              <a:t>Suffixes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accuracy</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Noun</a:t>
            </a:r>
          </a:p>
          <a:p>
            <a:r>
              <a:rPr lang="en-US" sz="3500" dirty="0" smtClean="0"/>
              <a:t>State of being exactly truthful and free of errors; precision</a:t>
            </a:r>
          </a:p>
          <a:p>
            <a:r>
              <a:rPr lang="en-US" sz="3500" dirty="0" smtClean="0"/>
              <a:t>Being an accountant requires </a:t>
            </a:r>
            <a:r>
              <a:rPr lang="en-US" sz="3500" u="sng" dirty="0" smtClean="0"/>
              <a:t>accuracy.</a:t>
            </a:r>
            <a:endParaRPr lang="en-US" sz="3500" dirty="0"/>
          </a:p>
        </p:txBody>
      </p:sp>
      <p:pic>
        <p:nvPicPr>
          <p:cNvPr id="9" name="Content Placeholder 8" descr="accountant.jpg"/>
          <p:cNvPicPr>
            <a:picLocks noGrp="1" noChangeAspect="1"/>
          </p:cNvPicPr>
          <p:nvPr>
            <p:ph sz="half" idx="2"/>
          </p:nvPr>
        </p:nvPicPr>
        <p:blipFill>
          <a:blip r:embed="rId3"/>
          <a:srcRect t="-18645" b="-18645"/>
          <a:stretch>
            <a:fillRect/>
          </a:stretch>
        </p:blipFill>
        <p:spPr>
          <a:xfrm>
            <a:off x="4754880" y="1143000"/>
            <a:ext cx="3931920" cy="45053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aptitude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Noun</a:t>
            </a:r>
          </a:p>
          <a:p>
            <a:r>
              <a:rPr lang="en-US" sz="3300" dirty="0" smtClean="0"/>
              <a:t>A capacity or ability for anything; ability, readiness to learn</a:t>
            </a:r>
          </a:p>
          <a:p>
            <a:r>
              <a:rPr lang="en-US" sz="3300" dirty="0" smtClean="0"/>
              <a:t>He showed an </a:t>
            </a:r>
            <a:r>
              <a:rPr lang="en-US" sz="3300" u="sng" dirty="0" smtClean="0"/>
              <a:t>aptitude</a:t>
            </a:r>
            <a:r>
              <a:rPr lang="en-US" sz="3300" dirty="0" smtClean="0"/>
              <a:t> for playing the violin at a young age.</a:t>
            </a:r>
          </a:p>
        </p:txBody>
      </p:sp>
      <p:pic>
        <p:nvPicPr>
          <p:cNvPr id="10" name="Content Placeholder 9" descr="PL_Violin.jpg"/>
          <p:cNvPicPr>
            <a:picLocks noGrp="1" noChangeAspect="1"/>
          </p:cNvPicPr>
          <p:nvPr>
            <p:ph sz="half" idx="2"/>
          </p:nvPr>
        </p:nvPicPr>
        <p:blipFill>
          <a:blip r:embed="rId3"/>
          <a:srcRect t="-23787" b="-23787"/>
          <a:stretch>
            <a:fillRect/>
          </a:stretch>
        </p:blipFill>
        <p:spPr>
          <a:xfrm>
            <a:off x="4754880" y="1066800"/>
            <a:ext cx="3931920" cy="4581525"/>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censure</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Noun</a:t>
            </a:r>
          </a:p>
          <a:p>
            <a:r>
              <a:rPr lang="en-US" sz="3600" dirty="0" smtClean="0"/>
              <a:t>Strong expression of disapproval; criticism</a:t>
            </a:r>
          </a:p>
          <a:p>
            <a:r>
              <a:rPr lang="en-US" sz="3600" dirty="0" smtClean="0"/>
              <a:t>The punishment was meant to </a:t>
            </a:r>
            <a:r>
              <a:rPr lang="en-US" sz="3600" u="sng" dirty="0" smtClean="0"/>
              <a:t>censure</a:t>
            </a:r>
            <a:r>
              <a:rPr lang="en-US" sz="3600" dirty="0" smtClean="0"/>
              <a:t> the peasants’ actions.</a:t>
            </a:r>
          </a:p>
        </p:txBody>
      </p:sp>
      <p:pic>
        <p:nvPicPr>
          <p:cNvPr id="10" name="Content Placeholder 9" descr="disapproval.jpg"/>
          <p:cNvPicPr>
            <a:picLocks noGrp="1" noChangeAspect="1"/>
          </p:cNvPicPr>
          <p:nvPr>
            <p:ph sz="half" idx="2"/>
          </p:nvPr>
        </p:nvPicPr>
        <p:blipFill>
          <a:blip r:embed="rId3"/>
          <a:srcRect t="-11566" b="-11566"/>
          <a:stretch>
            <a:fillRect/>
          </a:stretch>
        </p:blipFill>
        <p:spPr>
          <a:xfrm>
            <a:off x="4754880" y="609600"/>
            <a:ext cx="3931920" cy="50387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forfeiture</a:t>
            </a:r>
            <a:endParaRPr lang="en-US" dirty="0"/>
          </a:p>
        </p:txBody>
      </p:sp>
      <p:sp>
        <p:nvSpPr>
          <p:cNvPr id="3" name="Content Placeholder 2"/>
          <p:cNvSpPr>
            <a:spLocks noGrp="1"/>
          </p:cNvSpPr>
          <p:nvPr>
            <p:ph sz="half" idx="1"/>
          </p:nvPr>
        </p:nvSpPr>
        <p:spPr>
          <a:xfrm>
            <a:off x="228600" y="1676400"/>
            <a:ext cx="4343400" cy="4953000"/>
          </a:xfrm>
        </p:spPr>
        <p:txBody>
          <a:bodyPr>
            <a:normAutofit fontScale="85000" lnSpcReduction="10000"/>
          </a:bodyPr>
          <a:lstStyle/>
          <a:p>
            <a:r>
              <a:rPr lang="en-US" sz="3600" dirty="0" smtClean="0"/>
              <a:t>Noun</a:t>
            </a:r>
          </a:p>
          <a:p>
            <a:r>
              <a:rPr lang="en-US" sz="3600" dirty="0" smtClean="0"/>
              <a:t>The state of losing some right, property, honor, or privilege as a penalty</a:t>
            </a:r>
          </a:p>
          <a:p>
            <a:r>
              <a:rPr lang="en-US" sz="3600" dirty="0" smtClean="0"/>
              <a:t>His poor management of the business caused the </a:t>
            </a:r>
            <a:r>
              <a:rPr lang="en-US" sz="3600" u="sng" dirty="0" smtClean="0"/>
              <a:t>forfeiture</a:t>
            </a:r>
            <a:r>
              <a:rPr lang="en-US" sz="3600" dirty="0" smtClean="0"/>
              <a:t> of the building and all the merchandise to his creditors. </a:t>
            </a:r>
          </a:p>
        </p:txBody>
      </p:sp>
      <p:pic>
        <p:nvPicPr>
          <p:cNvPr id="9" name="Content Placeholder 8" descr="fail.jpg"/>
          <p:cNvPicPr>
            <a:picLocks noGrp="1" noChangeAspect="1"/>
          </p:cNvPicPr>
          <p:nvPr>
            <p:ph sz="half" idx="2"/>
          </p:nvPr>
        </p:nvPicPr>
        <p:blipFill>
          <a:blip r:embed="rId3"/>
          <a:srcRect t="-6642" b="-6642"/>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immature	</a:t>
            </a:r>
            <a:endParaRPr lang="en-US" dirty="0"/>
          </a:p>
        </p:txBody>
      </p:sp>
      <p:sp>
        <p:nvSpPr>
          <p:cNvPr id="6" name="Content Placeholder 5"/>
          <p:cNvSpPr>
            <a:spLocks noGrp="1"/>
          </p:cNvSpPr>
          <p:nvPr>
            <p:ph sz="half" idx="1"/>
          </p:nvPr>
        </p:nvSpPr>
        <p:spPr>
          <a:xfrm>
            <a:off x="228600" y="1295400"/>
            <a:ext cx="4038600" cy="5562600"/>
          </a:xfrm>
        </p:spPr>
        <p:txBody>
          <a:bodyPr>
            <a:normAutofit fontScale="92500"/>
          </a:bodyPr>
          <a:lstStyle/>
          <a:p>
            <a:r>
              <a:rPr lang="en-US" sz="3500" dirty="0" smtClean="0"/>
              <a:t>Adjective	</a:t>
            </a:r>
          </a:p>
          <a:p>
            <a:r>
              <a:rPr lang="en-US" sz="3500" dirty="0" smtClean="0"/>
              <a:t>Not mature; unripe or underdeveloped</a:t>
            </a:r>
          </a:p>
          <a:p>
            <a:r>
              <a:rPr lang="en-US" sz="3500" dirty="0" smtClean="0"/>
              <a:t>Throwing a temper tantrum is </a:t>
            </a:r>
            <a:r>
              <a:rPr lang="en-US" sz="3500" u="sng" dirty="0" smtClean="0"/>
              <a:t>immature</a:t>
            </a:r>
            <a:r>
              <a:rPr lang="en-US" sz="3500" dirty="0" smtClean="0"/>
              <a:t> behavior. You should be able to express your feelings without acting like a child. </a:t>
            </a:r>
          </a:p>
        </p:txBody>
      </p:sp>
      <p:pic>
        <p:nvPicPr>
          <p:cNvPr id="11" name="Content Placeholder 10" descr="tantrum.jpg"/>
          <p:cNvPicPr>
            <a:picLocks noGrp="1" noChangeAspect="1"/>
          </p:cNvPicPr>
          <p:nvPr>
            <p:ph sz="half" idx="2"/>
          </p:nvPr>
        </p:nvPicPr>
        <p:blipFill>
          <a:blip r:embed="rId3"/>
          <a:srcRect t="-25088" b="-25088"/>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lassitude</a:t>
            </a:r>
            <a:endParaRPr lang="en-US" b="1" dirty="0"/>
          </a:p>
        </p:txBody>
      </p:sp>
      <p:sp>
        <p:nvSpPr>
          <p:cNvPr id="3" name="Content Placeholder 2"/>
          <p:cNvSpPr>
            <a:spLocks noGrp="1"/>
          </p:cNvSpPr>
          <p:nvPr>
            <p:ph sz="half" idx="1"/>
          </p:nvPr>
        </p:nvSpPr>
        <p:spPr>
          <a:xfrm>
            <a:off x="228600" y="1371600"/>
            <a:ext cx="4495800" cy="5486400"/>
          </a:xfrm>
        </p:spPr>
        <p:txBody>
          <a:bodyPr>
            <a:normAutofit lnSpcReduction="10000"/>
          </a:bodyPr>
          <a:lstStyle/>
          <a:p>
            <a:r>
              <a:rPr lang="en-US" sz="3500" dirty="0" smtClean="0"/>
              <a:t>Noun</a:t>
            </a:r>
          </a:p>
          <a:p>
            <a:r>
              <a:rPr lang="en-US" sz="3500" dirty="0" smtClean="0"/>
              <a:t>Lack of energy; exhaustion; weariness</a:t>
            </a:r>
          </a:p>
          <a:p>
            <a:r>
              <a:rPr lang="en-US" sz="3500" dirty="0" smtClean="0"/>
              <a:t>Hot summer days bring on feelings of </a:t>
            </a:r>
            <a:r>
              <a:rPr lang="en-US" sz="3500" u="sng" dirty="0" smtClean="0"/>
              <a:t>lassitude,</a:t>
            </a:r>
            <a:r>
              <a:rPr lang="en-US" sz="3500" dirty="0" smtClean="0"/>
              <a:t> and all I want to do is lay around and do nothing.</a:t>
            </a:r>
          </a:p>
        </p:txBody>
      </p:sp>
      <p:pic>
        <p:nvPicPr>
          <p:cNvPr id="7" name="Picture 6" descr="summer.jpg"/>
          <p:cNvPicPr>
            <a:picLocks noChangeAspect="1"/>
          </p:cNvPicPr>
          <p:nvPr/>
        </p:nvPicPr>
        <p:blipFill>
          <a:blip r:embed="rId3"/>
          <a:stretch>
            <a:fillRect/>
          </a:stretch>
        </p:blipFill>
        <p:spPr>
          <a:xfrm>
            <a:off x="4648200" y="1143000"/>
            <a:ext cx="4064000" cy="304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literacy</a:t>
            </a:r>
            <a:endParaRPr lang="en-US" b="1" dirty="0"/>
          </a:p>
        </p:txBody>
      </p:sp>
      <p:sp>
        <p:nvSpPr>
          <p:cNvPr id="3" name="Content Placeholder 2"/>
          <p:cNvSpPr>
            <a:spLocks noGrp="1"/>
          </p:cNvSpPr>
          <p:nvPr>
            <p:ph sz="half" idx="1"/>
          </p:nvPr>
        </p:nvSpPr>
        <p:spPr>
          <a:xfrm>
            <a:off x="457200" y="1600200"/>
            <a:ext cx="4343400" cy="5257800"/>
          </a:xfrm>
        </p:spPr>
        <p:txBody>
          <a:bodyPr>
            <a:normAutofit/>
          </a:bodyPr>
          <a:lstStyle/>
          <a:p>
            <a:r>
              <a:rPr lang="en-US" sz="4100" dirty="0" smtClean="0"/>
              <a:t>Noun</a:t>
            </a:r>
          </a:p>
          <a:p>
            <a:r>
              <a:rPr lang="en-US" sz="4100" dirty="0" smtClean="0"/>
              <a:t>The ability to read and write</a:t>
            </a:r>
          </a:p>
          <a:p>
            <a:r>
              <a:rPr lang="en-US" sz="4100" u="sng" dirty="0" smtClean="0"/>
              <a:t>Literacy</a:t>
            </a:r>
            <a:r>
              <a:rPr lang="en-US" sz="4100" dirty="0" smtClean="0"/>
              <a:t> is essential if you are going to get a good, well-paying job.</a:t>
            </a:r>
            <a:endParaRPr lang="en-US" sz="4100" u="sng" dirty="0"/>
          </a:p>
        </p:txBody>
      </p:sp>
      <p:pic>
        <p:nvPicPr>
          <p:cNvPr id="7" name="Picture 6" descr="literacy.jpg"/>
          <p:cNvPicPr>
            <a:picLocks noChangeAspect="1"/>
          </p:cNvPicPr>
          <p:nvPr/>
        </p:nvPicPr>
        <p:blipFill>
          <a:blip r:embed="rId3"/>
          <a:stretch>
            <a:fillRect/>
          </a:stretch>
        </p:blipFill>
        <p:spPr>
          <a:xfrm>
            <a:off x="4724400" y="762000"/>
            <a:ext cx="4119046" cy="4495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2075</TotalTime>
  <Words>1309</Words>
  <Application>Microsoft Macintosh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Vocabulary</vt:lpstr>
      <vt:lpstr>Suffixes</vt:lpstr>
      <vt:lpstr>accuracy</vt:lpstr>
      <vt:lpstr>aptitude</vt:lpstr>
      <vt:lpstr>censure</vt:lpstr>
      <vt:lpstr>forfeiture</vt:lpstr>
      <vt:lpstr>immature </vt:lpstr>
      <vt:lpstr>lassitude</vt:lpstr>
      <vt:lpstr>literacy</vt:lpstr>
      <vt:lpstr>lunacy</vt:lpstr>
      <vt:lpstr>rapture</vt:lpstr>
      <vt:lpstr>solitude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214</cp:revision>
  <dcterms:created xsi:type="dcterms:W3CDTF">2009-12-05T21:41:12Z</dcterms:created>
  <dcterms:modified xsi:type="dcterms:W3CDTF">2010-11-29T16:03:04Z</dcterms:modified>
</cp:coreProperties>
</file>