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75" d="100"/>
          <a:sy n="75" d="100"/>
        </p:scale>
        <p:origin x="-162" y="1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2825"/>
            <a:ext cx="8229600" cy="2136775"/>
          </a:xfrm>
        </p:spPr>
        <p:txBody>
          <a:bodyPr anchor="b" anchorCtr="0">
            <a:noAutofit/>
          </a:bodyPr>
          <a:lstStyle>
            <a:lvl1pPr>
              <a:defRPr sz="5600"/>
            </a:lvl1pPr>
          </a:lstStyle>
          <a:p>
            <a:r>
              <a:rPr lang="en-US" smtClean="0"/>
              <a:t>Click to edit Master title style</a:t>
            </a:r>
            <a:endParaRPr/>
          </a:p>
        </p:txBody>
      </p:sp>
      <p:sp>
        <p:nvSpPr>
          <p:cNvPr id="3" name="Subtitle 2"/>
          <p:cNvSpPr>
            <a:spLocks noGrp="1"/>
          </p:cNvSpPr>
          <p:nvPr>
            <p:ph type="subTitle" idx="1"/>
          </p:nvPr>
        </p:nvSpPr>
        <p:spPr>
          <a:xfrm>
            <a:off x="457200" y="4464424"/>
            <a:ext cx="8229600" cy="1174375"/>
          </a:xfrm>
        </p:spPr>
        <p:txBody>
          <a:bodyPr>
            <a:normAutofit/>
          </a:bodyPr>
          <a:lstStyle>
            <a:lvl1pPr marL="0" indent="0" algn="ctr">
              <a:spcBef>
                <a:spcPts val="30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44865"/>
            <a:ext cx="8229600" cy="1071641"/>
          </a:xfrm>
        </p:spPr>
        <p:txBody>
          <a:bodyPr vert="horz" lIns="91440" tIns="45720" rIns="91440" bIns="45720" rtlCol="0" anchor="b" anchorCtr="0">
            <a:noAutofit/>
          </a:bodyPr>
          <a:lstStyle>
            <a:lvl1pPr algn="ctr" defTabSz="914400" rtl="0" eaLnBrk="1" latinLnBrk="0" hangingPunct="1">
              <a:spcBef>
                <a:spcPct val="0"/>
              </a:spcBef>
              <a:buNone/>
              <a:defRPr sz="3600" b="1" kern="1200" baseline="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57200" y="274320"/>
            <a:ext cx="8229600" cy="2971800"/>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vert="horz" lIns="91440" tIns="45720" rIns="91440" bIns="45720" rtlCol="0">
            <a:normAutofit/>
          </a:bodyPr>
          <a:lstStyle>
            <a:lvl1pPr marL="0" indent="0" algn="l" defTabSz="914400" rtl="0" eaLnBrk="1" latinLnBrk="0" hangingPunct="1">
              <a:spcBef>
                <a:spcPts val="2000"/>
              </a:spcBef>
              <a:buFontTx/>
              <a:buNone/>
              <a:defRPr sz="24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Text Placeholder 3"/>
          <p:cNvSpPr>
            <a:spLocks noGrp="1"/>
          </p:cNvSpPr>
          <p:nvPr>
            <p:ph type="body" sz="half" idx="2"/>
          </p:nvPr>
        </p:nvSpPr>
        <p:spPr>
          <a:xfrm>
            <a:off x="609600" y="4329953"/>
            <a:ext cx="7924801" cy="1318372"/>
          </a:xfrm>
        </p:spPr>
        <p:txBody>
          <a:bodyPr>
            <a:normAutofit/>
          </a:bodyPr>
          <a:lstStyle>
            <a:lvl1pPr marL="0" indent="0" algn="l">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2776" y="274639"/>
            <a:ext cx="1452283" cy="537368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8"/>
            <a:ext cx="6871447"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435"/>
            <a:ext cx="8229600" cy="1362075"/>
          </a:xfrm>
        </p:spPr>
        <p:txBody>
          <a:bodyPr anchor="b" anchorCtr="0">
            <a:no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430401"/>
            <a:ext cx="8229600" cy="1500187"/>
          </a:xfrm>
        </p:spPr>
        <p:txBody>
          <a:bodyPr anchor="t" anchorCtr="0"/>
          <a:lstStyle>
            <a:lvl1pPr marL="0" indent="0" algn="ctr">
              <a:spcBef>
                <a:spcPts val="3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1774825"/>
            <a:ext cx="3931920" cy="3873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577788"/>
            <a:ext cx="3931920" cy="73977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362199"/>
            <a:ext cx="3931920" cy="328612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3840480" cy="1162050"/>
          </a:xfrm>
        </p:spPr>
        <p:txBody>
          <a:bodyPr anchor="b">
            <a:normAutofit/>
          </a:bodyPr>
          <a:lstStyle>
            <a:lvl1pPr algn="ctr">
              <a:defRPr sz="3000" b="1"/>
            </a:lvl1pPr>
          </a:lstStyle>
          <a:p>
            <a:r>
              <a:rPr lang="en-US" smtClean="0"/>
              <a:t>Click to edit Master title style</a:t>
            </a:r>
            <a:endParaRPr/>
          </a:p>
        </p:txBody>
      </p:sp>
      <p:sp>
        <p:nvSpPr>
          <p:cNvPr id="3" name="Content Placeholder 2"/>
          <p:cNvSpPr>
            <a:spLocks noGrp="1"/>
          </p:cNvSpPr>
          <p:nvPr>
            <p:ph idx="1"/>
          </p:nvPr>
        </p:nvSpPr>
        <p:spPr>
          <a:xfrm>
            <a:off x="4846320" y="273050"/>
            <a:ext cx="3840480" cy="5375275"/>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600201"/>
            <a:ext cx="3840480" cy="3733800"/>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40480" cy="1161288"/>
          </a:xfrm>
        </p:spPr>
        <p:txBody>
          <a:bodyPr vert="horz" lIns="91440" tIns="45720" rIns="91440" bIns="45720" rtlCol="0" anchor="b">
            <a:normAutofit/>
          </a:bodyPr>
          <a:lstStyle>
            <a:lvl1pPr algn="ctr" defTabSz="914400" rtl="0" eaLnBrk="1" latinLnBrk="0" hangingPunct="1">
              <a:spcBef>
                <a:spcPct val="0"/>
              </a:spcBef>
              <a:buNone/>
              <a:defRPr sz="3000" b="1" kern="1200">
                <a:solidFill>
                  <a:schemeClr val="tx1"/>
                </a:solidFill>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46320" y="274320"/>
            <a:ext cx="3840480" cy="5376672"/>
          </a:xfrm>
          <a:effectLst>
            <a:outerShdw blurRad="114300" sx="103000" sy="103000" algn="ctr" rotWithShape="0">
              <a:schemeClr val="bg1">
                <a:lumMod val="75000"/>
                <a:lumOff val="25000"/>
                <a:alpha val="50000"/>
              </a:schemeClr>
            </a:outerShdw>
          </a:effectLst>
          <a:scene3d>
            <a:camera prst="orthographicFront"/>
            <a:lightRig rig="threePt" dir="t"/>
          </a:scene3d>
          <a:sp3d>
            <a:bevelT w="12700" h="12700"/>
          </a:sp3d>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1600200"/>
            <a:ext cx="3840480" cy="3730752"/>
          </a:xfrm>
        </p:spPr>
        <p:txBody>
          <a:bodyPr vert="horz" lIns="91440" tIns="45720" rIns="91440" bIns="45720" rtlCol="0">
            <a:normAutofit/>
          </a:bodyPr>
          <a:lstStyle>
            <a:lvl1pPr marL="0" indent="0" algn="ctr">
              <a:lnSpc>
                <a:spcPct val="110000"/>
              </a:lnSpc>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1761565"/>
            <a:ext cx="8229600" cy="3877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5883275"/>
            <a:ext cx="2133600" cy="365125"/>
          </a:xfrm>
          <a:prstGeom prst="rect">
            <a:avLst/>
          </a:prstGeom>
        </p:spPr>
        <p:txBody>
          <a:bodyPr vert="horz" lIns="91440" tIns="45720" rIns="91440" bIns="45720" rtlCol="0" anchor="ctr"/>
          <a:lstStyle>
            <a:lvl1pPr algn="r">
              <a:defRPr sz="1200">
                <a:solidFill>
                  <a:schemeClr val="tx1"/>
                </a:solidFill>
              </a:defRPr>
            </a:lvl1pPr>
          </a:lstStyle>
          <a:p>
            <a:fld id="{0E347E2E-5EEE-470B-9039-14AD640FC657}" type="datetimeFigureOut">
              <a:rPr lang="en-US" smtClean="0"/>
              <a:pPr/>
              <a:t>11/29/2010</a:t>
            </a:fld>
            <a:endParaRPr lang="en-US"/>
          </a:p>
        </p:txBody>
      </p:sp>
      <p:sp>
        <p:nvSpPr>
          <p:cNvPr id="5" name="Footer Placeholder 4"/>
          <p:cNvSpPr>
            <a:spLocks noGrp="1"/>
          </p:cNvSpPr>
          <p:nvPr>
            <p:ph type="ftr" sz="quarter" idx="3"/>
          </p:nvPr>
        </p:nvSpPr>
        <p:spPr>
          <a:xfrm>
            <a:off x="255494" y="5883275"/>
            <a:ext cx="2895600" cy="365125"/>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229100" y="5883275"/>
            <a:ext cx="685800" cy="365125"/>
          </a:xfrm>
          <a:prstGeom prst="rect">
            <a:avLst/>
          </a:prstGeom>
        </p:spPr>
        <p:txBody>
          <a:bodyPr vert="horz" lIns="91440" tIns="45720" rIns="91440" bIns="45720" rtlCol="0" anchor="ctr"/>
          <a:lstStyle>
            <a:lvl1pPr algn="ctr">
              <a:defRPr sz="1200">
                <a:solidFill>
                  <a:schemeClr val="tx1"/>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ctr" defTabSz="914400" rtl="0" eaLnBrk="1" latinLnBrk="0" hangingPunct="1">
        <a:spcBef>
          <a:spcPct val="0"/>
        </a:spcBef>
        <a:buNone/>
        <a:defRPr sz="4400" b="1" kern="1200">
          <a:solidFill>
            <a:schemeClr val="tx1"/>
          </a:solidFill>
          <a:effectLst/>
          <a:latin typeface="+mj-lt"/>
          <a:ea typeface="+mj-ea"/>
          <a:cs typeface="+mj-cs"/>
        </a:defRPr>
      </a:lvl1pPr>
    </p:titleStyle>
    <p:bodyStyle>
      <a:lvl1pPr marL="282575" indent="-282575" algn="l" defTabSz="914400" rtl="0" eaLnBrk="1" latinLnBrk="0" hangingPunct="1">
        <a:spcBef>
          <a:spcPts val="2000"/>
        </a:spcBef>
        <a:buFontTx/>
        <a:buBlip>
          <a:blip r:embed="rId14"/>
        </a:buBlip>
        <a:defRPr sz="2400" kern="1200">
          <a:solidFill>
            <a:schemeClr val="tx1"/>
          </a:solidFill>
          <a:latin typeface="+mn-lt"/>
          <a:ea typeface="+mn-ea"/>
          <a:cs typeface="+mn-cs"/>
        </a:defRPr>
      </a:lvl1pPr>
      <a:lvl2pPr marL="577850" indent="-295275" algn="l" defTabSz="914400" rtl="0" eaLnBrk="1" latinLnBrk="0" hangingPunct="1">
        <a:spcBef>
          <a:spcPts val="600"/>
        </a:spcBef>
        <a:buFontTx/>
        <a:buBlip>
          <a:blip r:embed="rId14"/>
        </a:buBlip>
        <a:defRPr sz="2200" kern="1200">
          <a:solidFill>
            <a:schemeClr val="tx1"/>
          </a:solidFill>
          <a:latin typeface="+mn-lt"/>
          <a:ea typeface="+mn-ea"/>
          <a:cs typeface="+mn-cs"/>
        </a:defRPr>
      </a:lvl2pPr>
      <a:lvl3pPr marL="860425" indent="-282575" algn="l" defTabSz="914400" rtl="0" eaLnBrk="1" latinLnBrk="0" hangingPunct="1">
        <a:spcBef>
          <a:spcPts val="600"/>
        </a:spcBef>
        <a:buFontTx/>
        <a:buBlip>
          <a:blip r:embed="rId14"/>
        </a:buBlip>
        <a:defRPr sz="2000" kern="1200">
          <a:solidFill>
            <a:schemeClr val="tx1"/>
          </a:solidFill>
          <a:latin typeface="+mn-lt"/>
          <a:ea typeface="+mn-ea"/>
          <a:cs typeface="+mn-cs"/>
        </a:defRPr>
      </a:lvl3pPr>
      <a:lvl4pPr marL="1143000"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4pPr>
      <a:lvl5pPr marL="1425575" indent="-282575" algn="l" defTabSz="914400" rtl="0" eaLnBrk="1" latinLnBrk="0" hangingPunct="1">
        <a:spcBef>
          <a:spcPts val="600"/>
        </a:spcBef>
        <a:buFontTx/>
        <a:buBlip>
          <a:blip r:embed="rId1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saintly</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Adjective</a:t>
            </a:r>
          </a:p>
          <a:p>
            <a:r>
              <a:rPr lang="en-US" sz="3600" dirty="0" smtClean="0"/>
              <a:t>Like a saint; patient and caring</a:t>
            </a:r>
          </a:p>
          <a:p>
            <a:r>
              <a:rPr lang="en-US" sz="3600" dirty="0" smtClean="0"/>
              <a:t>My second grade teacher was </a:t>
            </a:r>
            <a:r>
              <a:rPr lang="en-US" sz="3600" u="sng" dirty="0" smtClean="0"/>
              <a:t>saintly.</a:t>
            </a:r>
            <a:r>
              <a:rPr lang="en-US" sz="3600" dirty="0" smtClean="0"/>
              <a:t> She was always so kind and caring.</a:t>
            </a:r>
          </a:p>
        </p:txBody>
      </p:sp>
      <p:pic>
        <p:nvPicPr>
          <p:cNvPr id="7" name="Content Placeholder 6" descr="Teacher reading.gif"/>
          <p:cNvPicPr>
            <a:picLocks noGrp="1" noChangeAspect="1"/>
          </p:cNvPicPr>
          <p:nvPr>
            <p:ph sz="half" idx="2"/>
          </p:nvPr>
        </p:nvPicPr>
        <p:blipFill>
          <a:blip r:embed="rId3"/>
          <a:srcRect l="-16246" r="-16246"/>
          <a:stretch>
            <a:fillRect/>
          </a:stretch>
        </p:blipFill>
        <p:spPr>
          <a:xfrm>
            <a:off x="4754880" y="1066800"/>
            <a:ext cx="3931920" cy="458152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tabloid</a:t>
            </a:r>
            <a:endParaRPr lang="en-US" b="1" dirty="0"/>
          </a:p>
        </p:txBody>
      </p:sp>
      <p:sp>
        <p:nvSpPr>
          <p:cNvPr id="3" name="Content Placeholder 2"/>
          <p:cNvSpPr>
            <a:spLocks noGrp="1"/>
          </p:cNvSpPr>
          <p:nvPr>
            <p:ph sz="half" idx="1"/>
          </p:nvPr>
        </p:nvSpPr>
        <p:spPr>
          <a:xfrm>
            <a:off x="228600" y="1295400"/>
            <a:ext cx="4267200" cy="5257800"/>
          </a:xfrm>
        </p:spPr>
        <p:txBody>
          <a:bodyPr>
            <a:normAutofit fontScale="92500"/>
          </a:bodyPr>
          <a:lstStyle/>
          <a:p>
            <a:r>
              <a:rPr lang="en-US" sz="3568" dirty="0" smtClean="0"/>
              <a:t>Noun</a:t>
            </a:r>
          </a:p>
          <a:p>
            <a:r>
              <a:rPr lang="en-US" sz="3600" dirty="0" smtClean="0"/>
              <a:t>A smaller version of a newspaper, often with more sensational news.</a:t>
            </a:r>
          </a:p>
          <a:p>
            <a:r>
              <a:rPr lang="en-US" sz="3600" dirty="0" smtClean="0"/>
              <a:t>You will find the </a:t>
            </a:r>
            <a:r>
              <a:rPr lang="en-US" sz="3600" u="sng" dirty="0" smtClean="0"/>
              <a:t>tabloids</a:t>
            </a:r>
            <a:r>
              <a:rPr lang="en-US" sz="3600" dirty="0" smtClean="0"/>
              <a:t> sold next to the check out stand of the market.</a:t>
            </a:r>
          </a:p>
        </p:txBody>
      </p:sp>
      <p:pic>
        <p:nvPicPr>
          <p:cNvPr id="5" name="Picture 4" descr="tabloid-61.jpg"/>
          <p:cNvPicPr>
            <a:picLocks noChangeAspect="1"/>
          </p:cNvPicPr>
          <p:nvPr/>
        </p:nvPicPr>
        <p:blipFill>
          <a:blip r:embed="rId3"/>
          <a:stretch>
            <a:fillRect/>
          </a:stretch>
        </p:blipFill>
        <p:spPr>
          <a:xfrm>
            <a:off x="5105400" y="685800"/>
            <a:ext cx="3530600" cy="508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winsome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Adjective</a:t>
            </a:r>
          </a:p>
          <a:p>
            <a:r>
              <a:rPr lang="en-US" sz="3600" dirty="0" smtClean="0"/>
              <a:t>Charming, engaging</a:t>
            </a:r>
          </a:p>
          <a:p>
            <a:r>
              <a:rPr lang="en-US" sz="3600" dirty="0" smtClean="0"/>
              <a:t>Her </a:t>
            </a:r>
            <a:r>
              <a:rPr lang="en-US" sz="3600" u="sng" dirty="0" smtClean="0"/>
              <a:t>winsome</a:t>
            </a:r>
            <a:r>
              <a:rPr lang="en-US" sz="3600" dirty="0" smtClean="0"/>
              <a:t> ways won the hearts of everyone she met.</a:t>
            </a:r>
            <a:endParaRPr lang="en-US" sz="3600" dirty="0"/>
          </a:p>
        </p:txBody>
      </p:sp>
      <p:pic>
        <p:nvPicPr>
          <p:cNvPr id="5" name="Picture 4" descr="friendsCartoon.jpg"/>
          <p:cNvPicPr>
            <a:picLocks noChangeAspect="1"/>
          </p:cNvPicPr>
          <p:nvPr/>
        </p:nvPicPr>
        <p:blipFill>
          <a:blip r:embed="rId3"/>
          <a:stretch>
            <a:fillRect/>
          </a:stretch>
        </p:blipFill>
        <p:spPr>
          <a:xfrm>
            <a:off x="4953000" y="1371600"/>
            <a:ext cx="3200400" cy="3276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Suffixes</a:t>
            </a:r>
            <a:endParaRPr lang="en-US" dirty="0"/>
          </a:p>
        </p:txBody>
      </p:sp>
      <p:graphicFrame>
        <p:nvGraphicFramePr>
          <p:cNvPr id="6" name="Content Placeholder 5"/>
          <p:cNvGraphicFramePr>
            <a:graphicFrameLocks noGrp="1"/>
          </p:cNvGraphicFramePr>
          <p:nvPr>
            <p:ph idx="1"/>
          </p:nvPr>
        </p:nvGraphicFramePr>
        <p:xfrm>
          <a:off x="0" y="2133600"/>
          <a:ext cx="9144000" cy="2526515"/>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a:t>
                      </a:r>
                      <a:r>
                        <a:rPr lang="en-US" sz="2800" baseline="0" dirty="0" smtClean="0">
                          <a:solidFill>
                            <a:srgbClr val="FFFFFF"/>
                          </a:solidFill>
                          <a:latin typeface="Calibri"/>
                          <a:ea typeface="Calibri"/>
                          <a:cs typeface="Times New Roman"/>
                        </a:rPr>
                        <a:t>   </a:t>
                      </a:r>
                      <a:r>
                        <a:rPr lang="en-US" sz="280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ish</a:t>
                      </a:r>
                      <a:r>
                        <a:rPr lang="en-US" sz="2800" dirty="0" smtClean="0">
                          <a:latin typeface="Calibri"/>
                          <a:ea typeface="Calibri"/>
                          <a:cs typeface="Times New Roman"/>
                        </a:rPr>
                        <a:t>                        resembling, like                            childish</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ly</a:t>
                      </a:r>
                      <a:r>
                        <a:rPr lang="en-US" sz="2800" dirty="0" smtClean="0">
                          <a:latin typeface="Calibri"/>
                          <a:ea typeface="Calibri"/>
                          <a:cs typeface="Times New Roman"/>
                        </a:rPr>
                        <a:t>                          resembling, like                            manly</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oid</a:t>
                      </a:r>
                      <a:r>
                        <a:rPr lang="en-US" sz="2800" dirty="0" smtClean="0">
                          <a:latin typeface="Calibri"/>
                          <a:ea typeface="Calibri"/>
                          <a:cs typeface="Times New Roman"/>
                        </a:rPr>
                        <a:t>                       resembling, like                            spheroid</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some                   resembling, like                            handsome</a:t>
                      </a:r>
                      <a:endParaRPr lang="en-US" sz="2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amateurish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Adjective</a:t>
            </a:r>
          </a:p>
          <a:p>
            <a:r>
              <a:rPr lang="en-US" sz="3500" dirty="0" smtClean="0"/>
              <a:t>Like an amateur, crude; lacking professional finish</a:t>
            </a:r>
          </a:p>
          <a:p>
            <a:r>
              <a:rPr lang="en-US" sz="3500" dirty="0" smtClean="0"/>
              <a:t>The </a:t>
            </a:r>
            <a:r>
              <a:rPr lang="en-US" sz="3500" u="sng" dirty="0" smtClean="0"/>
              <a:t>amateurish</a:t>
            </a:r>
            <a:r>
              <a:rPr lang="en-US" sz="3500" dirty="0" smtClean="0"/>
              <a:t> video was amusing even if it was imperfect.</a:t>
            </a:r>
            <a:endParaRPr lang="en-US" sz="3500" dirty="0"/>
          </a:p>
        </p:txBody>
      </p:sp>
      <p:pic>
        <p:nvPicPr>
          <p:cNvPr id="7" name="Content Placeholder 6" descr="video.jpg"/>
          <p:cNvPicPr>
            <a:picLocks noGrp="1" noChangeAspect="1"/>
          </p:cNvPicPr>
          <p:nvPr>
            <p:ph sz="half" idx="2"/>
          </p:nvPr>
        </p:nvPicPr>
        <p:blipFill>
          <a:blip r:embed="rId3"/>
          <a:srcRect l="-6691" r="-6691"/>
          <a:stretch>
            <a:fillRect/>
          </a:stretch>
        </p:blipFill>
        <p:spPr>
          <a:xfrm>
            <a:off x="4754880" y="1371600"/>
            <a:ext cx="3931920" cy="42767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anthropoid</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Adjective</a:t>
            </a:r>
          </a:p>
          <a:p>
            <a:r>
              <a:rPr lang="en-US" sz="3300" dirty="0" smtClean="0"/>
              <a:t>Resembling a human being, especially when referring to the most highly developed apes</a:t>
            </a:r>
          </a:p>
          <a:p>
            <a:r>
              <a:rPr lang="en-US" sz="3300" dirty="0" smtClean="0"/>
              <a:t>Gorillas, orangutans and chimpanzees have some </a:t>
            </a:r>
            <a:r>
              <a:rPr lang="en-US" sz="3300" u="sng" dirty="0" smtClean="0"/>
              <a:t>anthropoid</a:t>
            </a:r>
            <a:r>
              <a:rPr lang="en-US" sz="3300" dirty="0" smtClean="0"/>
              <a:t> features.</a:t>
            </a:r>
          </a:p>
        </p:txBody>
      </p:sp>
      <p:pic>
        <p:nvPicPr>
          <p:cNvPr id="8" name="Content Placeholder 7" descr="anthropoid.jpg"/>
          <p:cNvPicPr>
            <a:picLocks noGrp="1" noChangeAspect="1"/>
          </p:cNvPicPr>
          <p:nvPr>
            <p:ph sz="half" idx="2"/>
          </p:nvPr>
        </p:nvPicPr>
        <p:blipFill>
          <a:blip r:embed="rId3"/>
          <a:srcRect t="-14111" b="-14111"/>
          <a:stretch>
            <a:fillRect/>
          </a:stretch>
        </p:blipFill>
        <p:spPr>
          <a:xfrm>
            <a:off x="4754880" y="1447800"/>
            <a:ext cx="3931920" cy="4200525"/>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asteroid</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Noun</a:t>
            </a:r>
          </a:p>
          <a:p>
            <a:r>
              <a:rPr lang="en-US" sz="3600" dirty="0" smtClean="0"/>
              <a:t>Small celestial bodies that revolve around the sun</a:t>
            </a:r>
          </a:p>
          <a:p>
            <a:r>
              <a:rPr lang="en-US" sz="3600" dirty="0" smtClean="0"/>
              <a:t>We were able to see the </a:t>
            </a:r>
            <a:r>
              <a:rPr lang="en-US" sz="3600" u="sng" dirty="0" smtClean="0"/>
              <a:t>asteroid</a:t>
            </a:r>
            <a:r>
              <a:rPr lang="en-US" sz="3600" dirty="0" smtClean="0"/>
              <a:t> shower without using a telescope. </a:t>
            </a:r>
          </a:p>
        </p:txBody>
      </p:sp>
      <p:pic>
        <p:nvPicPr>
          <p:cNvPr id="6" name="Content Placeholder 5" descr="asteroid.jpg"/>
          <p:cNvPicPr>
            <a:picLocks noGrp="1" noChangeAspect="1"/>
          </p:cNvPicPr>
          <p:nvPr>
            <p:ph sz="half" idx="2"/>
          </p:nvPr>
        </p:nvPicPr>
        <p:blipFill>
          <a:blip r:embed="rId3"/>
          <a:srcRect l="-758" r="-758"/>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Brutish	</a:t>
            </a:r>
            <a:endParaRPr lang="en-US" dirty="0"/>
          </a:p>
        </p:txBody>
      </p:sp>
      <p:sp>
        <p:nvSpPr>
          <p:cNvPr id="3" name="Content Placeholder 2"/>
          <p:cNvSpPr>
            <a:spLocks noGrp="1"/>
          </p:cNvSpPr>
          <p:nvPr>
            <p:ph sz="half" idx="1"/>
          </p:nvPr>
        </p:nvSpPr>
        <p:spPr>
          <a:xfrm>
            <a:off x="228600" y="1676400"/>
            <a:ext cx="4343400" cy="4953000"/>
          </a:xfrm>
        </p:spPr>
        <p:txBody>
          <a:bodyPr>
            <a:normAutofit fontScale="92500"/>
          </a:bodyPr>
          <a:lstStyle/>
          <a:p>
            <a:r>
              <a:rPr lang="en-US" sz="3600" dirty="0" smtClean="0"/>
              <a:t>Adjective</a:t>
            </a:r>
          </a:p>
          <a:p>
            <a:r>
              <a:rPr lang="en-US" sz="3600" dirty="0" smtClean="0"/>
              <a:t>Savage and stupid; like a cruel, insensitive person</a:t>
            </a:r>
          </a:p>
          <a:p>
            <a:r>
              <a:rPr lang="en-US" sz="3600" dirty="0" smtClean="0"/>
              <a:t>Her </a:t>
            </a:r>
            <a:r>
              <a:rPr lang="en-US" sz="3600" u="sng" dirty="0" smtClean="0"/>
              <a:t>brutish</a:t>
            </a:r>
            <a:r>
              <a:rPr lang="en-US" sz="3600" dirty="0" smtClean="0"/>
              <a:t> behavior made everyone fear her; but no one respected her</a:t>
            </a:r>
          </a:p>
        </p:txBody>
      </p:sp>
      <p:pic>
        <p:nvPicPr>
          <p:cNvPr id="7" name="Content Placeholder 6" descr="meangirls.jpg"/>
          <p:cNvPicPr>
            <a:picLocks noGrp="1" noChangeAspect="1"/>
          </p:cNvPicPr>
          <p:nvPr>
            <p:ph sz="half" idx="2"/>
          </p:nvPr>
        </p:nvPicPr>
        <p:blipFill>
          <a:blip r:embed="rId3"/>
          <a:srcRect l="-23135" r="-23135"/>
          <a:stretch>
            <a:fillRect/>
          </a:stretch>
        </p:blipFill>
        <p:spPr>
          <a:xfrm>
            <a:off x="4754880" y="990600"/>
            <a:ext cx="3931920" cy="46577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loathsome	</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smtClean="0"/>
              <a:t>Adjective	</a:t>
            </a:r>
          </a:p>
          <a:p>
            <a:r>
              <a:rPr lang="en-US" sz="3500" dirty="0" smtClean="0"/>
              <a:t>Disgusting, revolting; causing great dislike</a:t>
            </a:r>
          </a:p>
          <a:p>
            <a:r>
              <a:rPr lang="en-US" sz="3500" dirty="0" smtClean="0"/>
              <a:t>I think taking out the garbage is a </a:t>
            </a:r>
            <a:r>
              <a:rPr lang="en-US" sz="3500" u="sng" dirty="0" smtClean="0"/>
              <a:t>loathsome</a:t>
            </a:r>
            <a:r>
              <a:rPr lang="en-US" sz="3500" dirty="0" smtClean="0"/>
              <a:t> task.</a:t>
            </a:r>
          </a:p>
        </p:txBody>
      </p:sp>
      <p:pic>
        <p:nvPicPr>
          <p:cNvPr id="9" name="Content Placeholder 8" descr="garbage.jpg"/>
          <p:cNvPicPr>
            <a:picLocks noGrp="1" noChangeAspect="1"/>
          </p:cNvPicPr>
          <p:nvPr>
            <p:ph sz="half" idx="2"/>
          </p:nvPr>
        </p:nvPicPr>
        <p:blipFill>
          <a:blip r:embed="rId3"/>
          <a:srcRect t="-7134" b="-7134"/>
          <a:stretch>
            <a:fillRect/>
          </a:stretch>
        </p:blipFill>
        <p:spPr>
          <a:xfrm>
            <a:off x="4754880" y="1219200"/>
            <a:ext cx="3931920" cy="44291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prudish	</a:t>
            </a:r>
            <a:endParaRPr lang="en-US" b="1"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Adjective</a:t>
            </a:r>
          </a:p>
          <a:p>
            <a:r>
              <a:rPr lang="en-US" sz="3500" dirty="0" smtClean="0"/>
              <a:t>Excessively proper or modest</a:t>
            </a:r>
          </a:p>
          <a:p>
            <a:r>
              <a:rPr lang="en-US" sz="3500" dirty="0" smtClean="0"/>
              <a:t>My grandmother was a </a:t>
            </a:r>
            <a:r>
              <a:rPr lang="en-US" sz="3500" u="sng" dirty="0" smtClean="0"/>
              <a:t>prudish</a:t>
            </a:r>
            <a:r>
              <a:rPr lang="en-US" sz="3500" dirty="0" smtClean="0"/>
              <a:t> woman, always concerned about what was proper.</a:t>
            </a:r>
          </a:p>
        </p:txBody>
      </p:sp>
      <p:pic>
        <p:nvPicPr>
          <p:cNvPr id="5" name="Picture 4" descr="royal_queen.jpg"/>
          <p:cNvPicPr>
            <a:picLocks noChangeAspect="1"/>
          </p:cNvPicPr>
          <p:nvPr/>
        </p:nvPicPr>
        <p:blipFill>
          <a:blip r:embed="rId3"/>
          <a:stretch>
            <a:fillRect/>
          </a:stretch>
        </p:blipFill>
        <p:spPr>
          <a:xfrm>
            <a:off x="4800600" y="1066800"/>
            <a:ext cx="3810000" cy="45847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quarrelsome</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92500" lnSpcReduction="20000"/>
          </a:bodyPr>
          <a:lstStyle/>
          <a:p>
            <a:r>
              <a:rPr lang="en-US" sz="4100" dirty="0" smtClean="0"/>
              <a:t>Adjective</a:t>
            </a:r>
          </a:p>
          <a:p>
            <a:r>
              <a:rPr lang="en-US" sz="4100" dirty="0" smtClean="0"/>
              <a:t>Inclined to argue or disagree</a:t>
            </a:r>
          </a:p>
          <a:p>
            <a:r>
              <a:rPr lang="en-US" sz="4100" dirty="0" smtClean="0"/>
              <a:t>My sister has a very </a:t>
            </a:r>
            <a:r>
              <a:rPr lang="en-US" sz="4100" u="sng" dirty="0" smtClean="0"/>
              <a:t>quarrelsome</a:t>
            </a:r>
            <a:r>
              <a:rPr lang="en-US" sz="4100" dirty="0" smtClean="0"/>
              <a:t> nature, so it’s hard to carry on a civil conversation with her.</a:t>
            </a:r>
            <a:endParaRPr lang="en-US" sz="4100" dirty="0"/>
          </a:p>
        </p:txBody>
      </p:sp>
      <p:pic>
        <p:nvPicPr>
          <p:cNvPr id="5" name="Picture 4" descr="sisters.jpg"/>
          <p:cNvPicPr>
            <a:picLocks noChangeAspect="1"/>
          </p:cNvPicPr>
          <p:nvPr/>
        </p:nvPicPr>
        <p:blipFill>
          <a:blip r:embed="rId3"/>
          <a:stretch>
            <a:fillRect/>
          </a:stretch>
        </p:blipFill>
        <p:spPr>
          <a:xfrm>
            <a:off x="4876800" y="762000"/>
            <a:ext cx="3848100" cy="4191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te">
  <a:themeElements>
    <a:clrScheme name="Forte">
      <a:dk1>
        <a:srgbClr val="FFFFFF"/>
      </a:dk1>
      <a:lt1>
        <a:srgbClr val="000000"/>
      </a:lt1>
      <a:dk2>
        <a:srgbClr val="292828"/>
      </a:dk2>
      <a:lt2>
        <a:srgbClr val="DEDEDE"/>
      </a:lt2>
      <a:accent1>
        <a:srgbClr val="C70F0C"/>
      </a:accent1>
      <a:accent2>
        <a:srgbClr val="DD6B0D"/>
      </a:accent2>
      <a:accent3>
        <a:srgbClr val="FAA700"/>
      </a:accent3>
      <a:accent4>
        <a:srgbClr val="93E50D"/>
      </a:accent4>
      <a:accent5>
        <a:srgbClr val="17C7BA"/>
      </a:accent5>
      <a:accent6>
        <a:srgbClr val="0A96E4"/>
      </a:accent6>
      <a:hlink>
        <a:srgbClr val="8F3BED"/>
      </a:hlink>
      <a:folHlink>
        <a:srgbClr val="C29EEB"/>
      </a:folHlink>
    </a:clrScheme>
    <a:fontScheme name="Forte">
      <a:majorFont>
        <a:latin typeface="Constantia"/>
        <a:ea typeface=""/>
        <a:cs typeface=""/>
        <a:font script="Jpan" typeface="ＭＳ 明朝"/>
      </a:majorFont>
      <a:minorFont>
        <a:latin typeface="Constantia"/>
        <a:ea typeface=""/>
        <a:cs typeface=""/>
        <a:font script="Jpan" typeface="ＭＳ 明朝"/>
      </a:minorFont>
    </a:fontScheme>
    <a:fmtScheme name="Forte">
      <a:fillStyleLst>
        <a:solidFill>
          <a:schemeClr val="phClr"/>
        </a:solidFill>
        <a:gradFill rotWithShape="1">
          <a:gsLst>
            <a:gs pos="0">
              <a:schemeClr val="phClr">
                <a:tint val="100000"/>
                <a:shade val="80000"/>
                <a:satMod val="150000"/>
                <a:lumMod val="70000"/>
              </a:schemeClr>
            </a:gs>
            <a:gs pos="35000">
              <a:schemeClr val="phClr">
                <a:tint val="100000"/>
                <a:shade val="90000"/>
                <a:satMod val="150000"/>
                <a:lumMod val="80000"/>
              </a:schemeClr>
            </a:gs>
            <a:gs pos="100000">
              <a:schemeClr val="phClr">
                <a:tint val="100000"/>
                <a:satMod val="150000"/>
                <a:lumMod val="110000"/>
              </a:schemeClr>
            </a:gs>
          </a:gsLst>
          <a:lin ang="16200000" scaled="1"/>
        </a:gradFill>
        <a:gradFill rotWithShape="1">
          <a:gsLst>
            <a:gs pos="0">
              <a:schemeClr val="phClr">
                <a:shade val="40000"/>
                <a:satMod val="130000"/>
                <a:lumMod val="80000"/>
              </a:schemeClr>
            </a:gs>
            <a:gs pos="80000">
              <a:schemeClr val="phClr">
                <a:shade val="90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114300" sx="105000" sy="105000" algn="ctr" rotWithShape="0">
              <a:srgbClr val="5F5F5F">
                <a:alpha val="50000"/>
              </a:srgbClr>
            </a:outerShdw>
          </a:effectLst>
          <a:scene3d>
            <a:camera prst="orthographicFront">
              <a:rot lat="0" lon="0" rev="0"/>
            </a:camera>
            <a:lightRig rig="twoPt" dir="tr">
              <a:rot lat="0" lon="0" rev="5400000"/>
            </a:lightRig>
          </a:scene3d>
          <a:sp3d>
            <a:bevelT w="12700" h="25400"/>
          </a:sp3d>
        </a:effectStyle>
        <a:effectStyle>
          <a:effectLst>
            <a:outerShdw blurRad="114300" dist="25400" sx="103000" sy="103000" algn="ctr" rotWithShape="0">
              <a:srgbClr val="4B4B4B">
                <a:alpha val="50000"/>
              </a:srgbClr>
            </a:outerShdw>
            <a:reflection blurRad="38100" stA="80000" endPos="50000" dist="38100" dir="5400000" sy="-100000" rotWithShape="0"/>
          </a:effectLst>
          <a:scene3d>
            <a:camera prst="orthographicFront">
              <a:rot lat="0" lon="0" rev="0"/>
            </a:camera>
            <a:lightRig rig="balanced" dir="t">
              <a:rot lat="0" lon="0" rev="1200000"/>
            </a:lightRig>
          </a:scene3d>
          <a:sp3d>
            <a:bevelT w="127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Forte.thmx</Template>
  <TotalTime>2031</TotalTime>
  <Words>1298</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Forte</vt:lpstr>
      <vt:lpstr>Vocabulary</vt:lpstr>
      <vt:lpstr>Suffixes</vt:lpstr>
      <vt:lpstr>amateurish     </vt:lpstr>
      <vt:lpstr>anthropoid</vt:lpstr>
      <vt:lpstr>asteroid</vt:lpstr>
      <vt:lpstr>Brutish </vt:lpstr>
      <vt:lpstr>loathsome </vt:lpstr>
      <vt:lpstr>prudish </vt:lpstr>
      <vt:lpstr>quarrelsome</vt:lpstr>
      <vt:lpstr>saintly</vt:lpstr>
      <vt:lpstr>tabloid</vt:lpstr>
      <vt:lpstr>winsome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209</cp:revision>
  <dcterms:created xsi:type="dcterms:W3CDTF">2009-12-05T21:41:12Z</dcterms:created>
  <dcterms:modified xsi:type="dcterms:W3CDTF">2010-11-29T16:02:03Z</dcterms:modified>
</cp:coreProperties>
</file>