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62380" autoAdjust="0"/>
  </p:normalViewPr>
  <p:slideViewPr>
    <p:cSldViewPr>
      <p:cViewPr>
        <p:scale>
          <a:sx n="40" d="100"/>
          <a:sy n="40" d="100"/>
        </p:scale>
        <p:origin x="-696" y="-180"/>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10/22/2010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10/22/2010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347E2E-5EEE-470B-9039-14AD640FC657}" type="datetimeFigureOut">
              <a:rPr lang="en-US" smtClean="0"/>
              <a:pPr/>
              <a:t>10/22/2010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347E2E-5EEE-470B-9039-14AD640FC657}" type="datetimeFigureOut">
              <a:rPr lang="en-US" smtClean="0"/>
              <a:pPr/>
              <a:t>10/22/2010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347E2E-5EEE-470B-9039-14AD640FC657}" type="datetimeFigureOut">
              <a:rPr lang="en-US" smtClean="0"/>
              <a:pPr/>
              <a:t>10/22/2010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10/22/2010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10/22/2010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10/22/2010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45E">
            <a:alpha val="5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47E2E-5EEE-470B-9039-14AD640FC657}" type="datetimeFigureOut">
              <a:rPr lang="en-US" smtClean="0"/>
              <a:pPr/>
              <a:t>10/22/2010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lstStyle/>
          <a:p>
            <a:endParaRPr lang="en-US" dirty="0" smtClean="0"/>
          </a:p>
          <a:p>
            <a:r>
              <a:rPr lang="en-US" dirty="0" smtClean="0"/>
              <a:t>Red Hot Root Words</a:t>
            </a:r>
          </a:p>
          <a:p>
            <a:r>
              <a:rPr lang="en-US" dirty="0" smtClean="0"/>
              <a:t>With &amp; Without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pitiful</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err="1" smtClean="0"/>
              <a:t>adj</a:t>
            </a:r>
            <a:endParaRPr lang="en-US" sz="3600" dirty="0" smtClean="0"/>
          </a:p>
          <a:p>
            <a:endParaRPr lang="en-US" sz="3600" dirty="0" smtClean="0">
              <a:solidFill>
                <a:srgbClr val="FF0000"/>
              </a:solidFill>
            </a:endParaRPr>
          </a:p>
          <a:p>
            <a:r>
              <a:rPr lang="en-US" dirty="0" smtClean="0"/>
              <a:t>Deserving or </a:t>
            </a:r>
            <a:r>
              <a:rPr lang="en-US" dirty="0" err="1" smtClean="0"/>
              <a:t>callingforth</a:t>
            </a:r>
            <a:r>
              <a:rPr lang="en-US" dirty="0" smtClean="0"/>
              <a:t> pity; miserable; sorrowful</a:t>
            </a:r>
          </a:p>
          <a:p>
            <a:endParaRPr lang="en-US" i="1" dirty="0" smtClean="0"/>
          </a:p>
          <a:p>
            <a:r>
              <a:rPr lang="en-US" i="1" dirty="0" smtClean="0"/>
              <a:t>What a pitiful sight it was! There sat our cat dripping wet and shaking with cold.</a:t>
            </a:r>
            <a:endParaRPr lang="en-US" i="1" dirty="0"/>
          </a:p>
        </p:txBody>
      </p:sp>
      <p:pic>
        <p:nvPicPr>
          <p:cNvPr id="6" name="Content Placeholder 5" descr="cat.jpg"/>
          <p:cNvPicPr>
            <a:picLocks noGrp="1" noChangeAspect="1"/>
          </p:cNvPicPr>
          <p:nvPr>
            <p:ph sz="half" idx="2"/>
          </p:nvPr>
        </p:nvPicPr>
        <p:blipFill>
          <a:blip r:embed="rId3"/>
          <a:stretch>
            <a:fillRect/>
          </a:stretch>
        </p:blipFill>
        <p:spPr>
          <a:xfrm>
            <a:off x="5638800" y="1600200"/>
            <a:ext cx="2362200" cy="417505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vengeful</a:t>
            </a:r>
            <a:endParaRPr lang="en-US" b="1" u="sng" dirty="0"/>
          </a:p>
        </p:txBody>
      </p:sp>
      <p:sp>
        <p:nvSpPr>
          <p:cNvPr id="3" name="Content Placeholder 2"/>
          <p:cNvSpPr>
            <a:spLocks noGrp="1"/>
          </p:cNvSpPr>
          <p:nvPr>
            <p:ph sz="half" idx="1"/>
          </p:nvPr>
        </p:nvSpPr>
        <p:spPr>
          <a:xfrm>
            <a:off x="228600" y="1295400"/>
            <a:ext cx="4267200" cy="5257800"/>
          </a:xfrm>
        </p:spPr>
        <p:txBody>
          <a:bodyPr>
            <a:normAutofit lnSpcReduction="10000"/>
          </a:bodyPr>
          <a:lstStyle/>
          <a:p>
            <a:r>
              <a:rPr lang="en-US" sz="3600" dirty="0" err="1" smtClean="0"/>
              <a:t>Adj</a:t>
            </a:r>
            <a:endParaRPr lang="en-US" sz="3600" dirty="0" smtClean="0"/>
          </a:p>
          <a:p>
            <a:endParaRPr lang="en-US" sz="3600" dirty="0" smtClean="0"/>
          </a:p>
          <a:p>
            <a:r>
              <a:rPr lang="en-US" sz="3600" dirty="0" smtClean="0"/>
              <a:t>Full of a need to get even or repay an injury or an offense</a:t>
            </a:r>
          </a:p>
          <a:p>
            <a:endParaRPr lang="en-US" sz="3600" dirty="0" smtClean="0"/>
          </a:p>
          <a:p>
            <a:r>
              <a:rPr lang="en-US" sz="3600" dirty="0" smtClean="0"/>
              <a:t>It is usually better to be forgiving than to be vengeful.</a:t>
            </a:r>
          </a:p>
          <a:p>
            <a:endParaRPr lang="en-US" sz="3600" dirty="0" smtClean="0"/>
          </a:p>
          <a:p>
            <a:endParaRPr lang="en-US" dirty="0"/>
          </a:p>
        </p:txBody>
      </p:sp>
      <p:pic>
        <p:nvPicPr>
          <p:cNvPr id="5" name="Picture 4" descr="venge.jpg"/>
          <p:cNvPicPr>
            <a:picLocks noChangeAspect="1"/>
          </p:cNvPicPr>
          <p:nvPr/>
        </p:nvPicPr>
        <p:blipFill>
          <a:blip r:embed="rId3"/>
          <a:stretch>
            <a:fillRect/>
          </a:stretch>
        </p:blipFill>
        <p:spPr>
          <a:xfrm>
            <a:off x="4800600" y="1447800"/>
            <a:ext cx="3586163" cy="444795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Verbose</a:t>
            </a:r>
            <a:endParaRPr lang="en-US" b="1" u="sng" dirty="0"/>
          </a:p>
        </p:txBody>
      </p:sp>
      <p:sp>
        <p:nvSpPr>
          <p:cNvPr id="3" name="Content Placeholder 2"/>
          <p:cNvSpPr>
            <a:spLocks noGrp="1"/>
          </p:cNvSpPr>
          <p:nvPr>
            <p:ph sz="half" idx="1"/>
          </p:nvPr>
        </p:nvSpPr>
        <p:spPr>
          <a:xfrm>
            <a:off x="0" y="1219200"/>
            <a:ext cx="4495800" cy="5638800"/>
          </a:xfrm>
        </p:spPr>
        <p:txBody>
          <a:bodyPr>
            <a:noAutofit/>
          </a:bodyPr>
          <a:lstStyle/>
          <a:p>
            <a:r>
              <a:rPr lang="en-US" sz="3200" dirty="0" smtClean="0"/>
              <a:t>Adjective</a:t>
            </a:r>
          </a:p>
          <a:p>
            <a:endParaRPr lang="en-US" sz="3200" dirty="0" smtClean="0"/>
          </a:p>
          <a:p>
            <a:r>
              <a:rPr lang="en-US" sz="3200" dirty="0" smtClean="0"/>
              <a:t>Using more words than are necessary</a:t>
            </a:r>
          </a:p>
          <a:p>
            <a:endParaRPr lang="en-US" sz="3200" i="1" dirty="0" smtClean="0"/>
          </a:p>
          <a:p>
            <a:r>
              <a:rPr lang="en-US" sz="3200" i="1" dirty="0" smtClean="0"/>
              <a:t>My science teacher is verbose. You usually fall asleep before he finishes his explanation.</a:t>
            </a:r>
          </a:p>
          <a:p>
            <a:endParaRPr lang="en-US" sz="3600" dirty="0"/>
          </a:p>
        </p:txBody>
      </p:sp>
      <p:pic>
        <p:nvPicPr>
          <p:cNvPr id="5" name="Picture 4" descr="science.jpg"/>
          <p:cNvPicPr>
            <a:picLocks noChangeAspect="1"/>
          </p:cNvPicPr>
          <p:nvPr/>
        </p:nvPicPr>
        <p:blipFill>
          <a:blip r:embed="rId3"/>
          <a:stretch>
            <a:fillRect/>
          </a:stretch>
        </p:blipFill>
        <p:spPr>
          <a:xfrm>
            <a:off x="4724400" y="2057400"/>
            <a:ext cx="3962400" cy="29718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Quiz on Thursday this week…be sure to study!</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Suf</a:t>
            </a:r>
            <a:r>
              <a:rPr lang="en-US" dirty="0" smtClean="0"/>
              <a:t>fixes</a:t>
            </a:r>
            <a:endParaRPr lang="en-US" dirty="0"/>
          </a:p>
        </p:txBody>
      </p:sp>
      <p:graphicFrame>
        <p:nvGraphicFramePr>
          <p:cNvPr id="6" name="Content Placeholder 5"/>
          <p:cNvGraphicFramePr>
            <a:graphicFrameLocks noGrp="1"/>
          </p:cNvGraphicFramePr>
          <p:nvPr>
            <p:ph idx="1"/>
          </p:nvPr>
        </p:nvGraphicFramePr>
        <p:xfrm>
          <a:off x="457200" y="1600200"/>
          <a:ext cx="8763000" cy="4666109"/>
        </p:xfrm>
        <a:graphic>
          <a:graphicData uri="http://schemas.openxmlformats.org/drawingml/2006/table">
            <a:tbl>
              <a:tblPr firstRow="1" bandRow="1">
                <a:tableStyleId>{35758FB7-9AC5-4552-8A53-C91805E547FA}</a:tableStyleId>
              </a:tblPr>
              <a:tblGrid>
                <a:gridCol w="8763000"/>
              </a:tblGrid>
              <a:tr h="524444">
                <a:tc>
                  <a:txBody>
                    <a:bodyPr/>
                    <a:lstStyle/>
                    <a:p>
                      <a:pPr marL="0" marR="0" algn="l">
                        <a:spcBef>
                          <a:spcPts val="0"/>
                        </a:spcBef>
                        <a:spcAft>
                          <a:spcPts val="0"/>
                        </a:spcAft>
                      </a:pPr>
                      <a:r>
                        <a:rPr lang="en-US" sz="2800" smtClean="0">
                          <a:solidFill>
                            <a:srgbClr val="FFFFFF"/>
                          </a:solidFill>
                          <a:latin typeface="Calibri"/>
                          <a:ea typeface="Calibri"/>
                          <a:cs typeface="Times New Roman"/>
                        </a:rPr>
                        <a:t>Suffixes</a:t>
                      </a:r>
                      <a:r>
                        <a:rPr lang="en-US" sz="2800" baseline="0" smtClean="0">
                          <a:solidFill>
                            <a:srgbClr val="FFFFFF"/>
                          </a:solidFill>
                          <a:latin typeface="Calibri"/>
                          <a:ea typeface="Calibri"/>
                          <a:cs typeface="Times New Roman"/>
                        </a:rPr>
                        <a:t>    </a:t>
                      </a:r>
                      <a:r>
                        <a:rPr lang="en-US" sz="2800" smtClean="0">
                          <a:solidFill>
                            <a:srgbClr val="FFFFFF"/>
                          </a:solidFill>
                          <a:latin typeface="Calibri"/>
                          <a:ea typeface="Calibri"/>
                          <a:cs typeface="Times New Roman"/>
                        </a:rPr>
                        <a:t>   </a:t>
                      </a:r>
                      <a:r>
                        <a:rPr lang="en-US" sz="2800" baseline="0" smtClean="0">
                          <a:solidFill>
                            <a:srgbClr val="FFFFFF"/>
                          </a:solidFill>
                          <a:latin typeface="Calibri"/>
                          <a:ea typeface="Calibri"/>
                          <a:cs typeface="Times New Roman"/>
                        </a:rPr>
                        <a:t>       </a:t>
                      </a:r>
                      <a:r>
                        <a:rPr lang="en-US" sz="2800" baseline="0" dirty="0" smtClean="0">
                          <a:solidFill>
                            <a:srgbClr val="FFFFFF"/>
                          </a:solidFill>
                          <a:latin typeface="Calibri"/>
                          <a:ea typeface="Calibri"/>
                          <a:cs typeface="Times New Roman"/>
                        </a:rPr>
                        <a:t>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80555">
                <a:tc>
                  <a:txBody>
                    <a:bodyPr/>
                    <a:lstStyle/>
                    <a:p>
                      <a:pPr algn="l"/>
                      <a:r>
                        <a:rPr lang="en-US" sz="2800" dirty="0" err="1" smtClean="0">
                          <a:latin typeface="Calibri"/>
                        </a:rPr>
                        <a:t>ful</a:t>
                      </a:r>
                      <a:r>
                        <a:rPr lang="en-US" sz="2800" dirty="0" smtClean="0">
                          <a:latin typeface="Calibri"/>
                        </a:rPr>
                        <a:t>                     </a:t>
                      </a:r>
                      <a:r>
                        <a:rPr lang="en-US" sz="2800" baseline="0" dirty="0" smtClean="0">
                          <a:latin typeface="Calibri"/>
                        </a:rPr>
                        <a:t>     full of</a:t>
                      </a:r>
                      <a:r>
                        <a:rPr lang="en-US" sz="2800" dirty="0" smtClean="0">
                          <a:latin typeface="Calibri"/>
                        </a:rPr>
                        <a:t>                             joyful,</a:t>
                      </a:r>
                      <a:r>
                        <a:rPr lang="en-US" sz="2800" baseline="0" dirty="0" smtClean="0">
                          <a:latin typeface="Calibri"/>
                        </a:rPr>
                        <a:t> wonderful</a:t>
                      </a:r>
                      <a:r>
                        <a:rPr lang="en-US" sz="2800" dirty="0" smtClean="0">
                          <a:latin typeface="Calibri"/>
                        </a:rPr>
                        <a:t>                                                                        less                        without                         fearless</a:t>
                      </a:r>
                    </a:p>
                    <a:p>
                      <a:pPr algn="l"/>
                      <a:r>
                        <a:rPr lang="en-US" sz="2800" dirty="0" err="1" smtClean="0">
                          <a:latin typeface="Calibri"/>
                        </a:rPr>
                        <a:t>ose</a:t>
                      </a:r>
                      <a:r>
                        <a:rPr lang="en-US" sz="2800" dirty="0" smtClean="0">
                          <a:latin typeface="Calibri"/>
                        </a:rPr>
                        <a:t>, </a:t>
                      </a:r>
                      <a:r>
                        <a:rPr lang="en-US" sz="2800" dirty="0" err="1" smtClean="0">
                          <a:latin typeface="Calibri"/>
                        </a:rPr>
                        <a:t>ous</a:t>
                      </a:r>
                      <a:r>
                        <a:rPr lang="en-US" sz="2800" dirty="0" smtClean="0">
                          <a:latin typeface="Calibri"/>
                        </a:rPr>
                        <a:t>                full of, excessive</a:t>
                      </a:r>
                      <a:r>
                        <a:rPr lang="en-US" sz="2800" baseline="0" dirty="0" smtClean="0">
                          <a:latin typeface="Calibri"/>
                        </a:rPr>
                        <a:t>          joyous, </a:t>
                      </a:r>
                      <a:r>
                        <a:rPr lang="en-US" sz="2800" baseline="0" dirty="0" smtClean="0">
                          <a:latin typeface="Calibri"/>
                        </a:rPr>
                        <a:t>grandiose</a:t>
                      </a:r>
                      <a:endParaRPr lang="en-US" sz="2800" dirty="0" smtClean="0">
                        <a:latin typeface="Calibri"/>
                      </a:endParaRPr>
                    </a:p>
                  </a:txBody>
                  <a:tcPr marL="68580" marR="68580" marT="0" marB="0"/>
                </a:tc>
              </a:tr>
              <a:tr h="1380555">
                <a:tc>
                  <a:txBody>
                    <a:bodyPr/>
                    <a:lstStyle/>
                    <a:p>
                      <a:pPr algn="l"/>
                      <a:endParaRPr lang="en-US" sz="2400" dirty="0">
                        <a:latin typeface="Calibri"/>
                      </a:endParaRPr>
                    </a:p>
                  </a:txBody>
                  <a:tcPr marL="68580" marR="68580" marT="0" marB="0"/>
                </a:tc>
              </a:tr>
              <a:tr h="1380555">
                <a:tc>
                  <a:txBody>
                    <a:bodyPr/>
                    <a:lstStyle/>
                    <a:p>
                      <a:pPr algn="l"/>
                      <a:endParaRPr lang="en-US" sz="24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bellicose			</a:t>
            </a:r>
            <a:endParaRPr lang="en-US" b="1" u="sng" dirty="0"/>
          </a:p>
        </p:txBody>
      </p:sp>
      <p:sp>
        <p:nvSpPr>
          <p:cNvPr id="3" name="Content Placeholder 2"/>
          <p:cNvSpPr>
            <a:spLocks noGrp="1"/>
          </p:cNvSpPr>
          <p:nvPr>
            <p:ph sz="half" idx="1"/>
          </p:nvPr>
        </p:nvSpPr>
        <p:spPr>
          <a:xfrm>
            <a:off x="228600" y="1371600"/>
            <a:ext cx="4343400" cy="5257800"/>
          </a:xfrm>
        </p:spPr>
        <p:txBody>
          <a:bodyPr>
            <a:normAutofit lnSpcReduction="10000"/>
          </a:bodyPr>
          <a:lstStyle/>
          <a:p>
            <a:r>
              <a:rPr lang="en-US" sz="3200" dirty="0" err="1" smtClean="0"/>
              <a:t>adj</a:t>
            </a:r>
            <a:endParaRPr lang="en-US" sz="3200" dirty="0" smtClean="0"/>
          </a:p>
          <a:p>
            <a:endParaRPr lang="en-US" sz="3200" dirty="0" smtClean="0"/>
          </a:p>
          <a:p>
            <a:r>
              <a:rPr lang="en-US" sz="3200" dirty="0" smtClean="0"/>
              <a:t>Very quarrelsome; full of hostility; inclined to fight</a:t>
            </a:r>
          </a:p>
          <a:p>
            <a:endParaRPr lang="en-US" sz="3200" dirty="0" smtClean="0"/>
          </a:p>
          <a:p>
            <a:r>
              <a:rPr lang="en-US" sz="3200" dirty="0" smtClean="0"/>
              <a:t>The bull was in a bellicose mood and charged at the boys who teased it.</a:t>
            </a:r>
            <a:endParaRPr lang="en-US" sz="3200" dirty="0"/>
          </a:p>
        </p:txBody>
      </p:sp>
      <p:pic>
        <p:nvPicPr>
          <p:cNvPr id="6" name="Content Placeholder 5" descr="bull.jpg"/>
          <p:cNvPicPr>
            <a:picLocks noGrp="1" noChangeAspect="1"/>
          </p:cNvPicPr>
          <p:nvPr>
            <p:ph sz="half" idx="2"/>
          </p:nvPr>
        </p:nvPicPr>
        <p:blipFill>
          <a:blip r:embed="rId3"/>
          <a:stretch>
            <a:fillRect/>
          </a:stretch>
        </p:blipFill>
        <p:spPr>
          <a:xfrm>
            <a:off x="5105400" y="1143000"/>
            <a:ext cx="3180398" cy="4800599"/>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doubtful</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600" dirty="0" err="1" smtClean="0"/>
              <a:t>Adj</a:t>
            </a:r>
            <a:endParaRPr lang="en-US" sz="3600" dirty="0" smtClean="0"/>
          </a:p>
          <a:p>
            <a:endParaRPr lang="en-US" sz="3600" dirty="0" smtClean="0"/>
          </a:p>
          <a:p>
            <a:r>
              <a:rPr lang="en-US" sz="3600" dirty="0" smtClean="0"/>
              <a:t>Full of uncertainty; undecided</a:t>
            </a:r>
          </a:p>
          <a:p>
            <a:endParaRPr lang="en-US" sz="3600" dirty="0" smtClean="0"/>
          </a:p>
          <a:p>
            <a:r>
              <a:rPr lang="en-US" sz="3600" dirty="0" smtClean="0"/>
              <a:t>It’s doubtful that you’ll be able to go, but it won’t hurt to ask.</a:t>
            </a:r>
          </a:p>
        </p:txBody>
      </p:sp>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 name="Content Placeholder 6" descr="doubt.jpg"/>
          <p:cNvPicPr>
            <a:picLocks noGrp="1" noChangeAspect="1"/>
          </p:cNvPicPr>
          <p:nvPr>
            <p:ph sz="half" idx="2"/>
          </p:nvPr>
        </p:nvPicPr>
        <p:blipFill>
          <a:blip r:embed="rId3"/>
          <a:stretch>
            <a:fillRect/>
          </a:stretch>
        </p:blipFill>
        <p:spPr>
          <a:xfrm>
            <a:off x="5029200" y="1143000"/>
            <a:ext cx="3288159" cy="42672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dutiful</a:t>
            </a:r>
            <a:endParaRPr lang="en-US" b="1" u="sng" dirty="0"/>
          </a:p>
        </p:txBody>
      </p:sp>
      <p:sp>
        <p:nvSpPr>
          <p:cNvPr id="3" name="Content Placeholder 2"/>
          <p:cNvSpPr>
            <a:spLocks noGrp="1"/>
          </p:cNvSpPr>
          <p:nvPr>
            <p:ph sz="half" idx="1"/>
          </p:nvPr>
        </p:nvSpPr>
        <p:spPr>
          <a:xfrm>
            <a:off x="228600" y="1219200"/>
            <a:ext cx="4267200" cy="5486400"/>
          </a:xfrm>
        </p:spPr>
        <p:txBody>
          <a:bodyPr>
            <a:normAutofit fontScale="92500" lnSpcReduction="10000"/>
          </a:bodyPr>
          <a:lstStyle/>
          <a:p>
            <a:r>
              <a:rPr lang="en-US" sz="3600" dirty="0" err="1" smtClean="0"/>
              <a:t>Adj</a:t>
            </a:r>
            <a:endParaRPr lang="en-US" sz="3600" dirty="0" smtClean="0"/>
          </a:p>
          <a:p>
            <a:endParaRPr lang="en-US" sz="3600" dirty="0" smtClean="0"/>
          </a:p>
          <a:p>
            <a:r>
              <a:rPr lang="en-US" sz="3600" dirty="0" smtClean="0"/>
              <a:t>Obedient; full of an obligation to fulfill one’s duty</a:t>
            </a:r>
          </a:p>
          <a:p>
            <a:endParaRPr lang="en-US" sz="3600" dirty="0" smtClean="0"/>
          </a:p>
          <a:p>
            <a:r>
              <a:rPr lang="en-US" sz="3600" dirty="0" smtClean="0"/>
              <a:t>She was such a dutiful child, always doing what her parents requested and expected.</a:t>
            </a:r>
          </a:p>
        </p:txBody>
      </p:sp>
      <p:pic>
        <p:nvPicPr>
          <p:cNvPr id="9" name="Content Placeholder 8" descr="chorse.jpg"/>
          <p:cNvPicPr>
            <a:picLocks noGrp="1" noChangeAspect="1"/>
          </p:cNvPicPr>
          <p:nvPr>
            <p:ph sz="half" idx="2"/>
          </p:nvPr>
        </p:nvPicPr>
        <p:blipFill>
          <a:blip r:embed="rId3"/>
          <a:stretch>
            <a:fillRect/>
          </a:stretch>
        </p:blipFill>
        <p:spPr>
          <a:xfrm>
            <a:off x="5181600" y="1447800"/>
            <a:ext cx="3200400" cy="41148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effortless</a:t>
            </a:r>
            <a:endParaRPr lang="en-US" dirty="0"/>
          </a:p>
        </p:txBody>
      </p:sp>
      <p:sp>
        <p:nvSpPr>
          <p:cNvPr id="3" name="Content Placeholder 2"/>
          <p:cNvSpPr>
            <a:spLocks noGrp="1"/>
          </p:cNvSpPr>
          <p:nvPr>
            <p:ph sz="half" idx="1"/>
          </p:nvPr>
        </p:nvSpPr>
        <p:spPr>
          <a:xfrm>
            <a:off x="228600" y="1676400"/>
            <a:ext cx="4343400" cy="4953000"/>
          </a:xfrm>
        </p:spPr>
        <p:txBody>
          <a:bodyPr>
            <a:normAutofit lnSpcReduction="10000"/>
          </a:bodyPr>
          <a:lstStyle/>
          <a:p>
            <a:r>
              <a:rPr lang="en-US" sz="3600" dirty="0" err="1" smtClean="0"/>
              <a:t>adj</a:t>
            </a:r>
            <a:endParaRPr lang="en-US" sz="3600" dirty="0" smtClean="0"/>
          </a:p>
          <a:p>
            <a:endParaRPr lang="en-US" sz="3600" dirty="0" smtClean="0"/>
          </a:p>
          <a:p>
            <a:r>
              <a:rPr lang="en-US" sz="3200" dirty="0" smtClean="0"/>
              <a:t>Easy; not requiring mental or physical exertion</a:t>
            </a:r>
          </a:p>
          <a:p>
            <a:pPr>
              <a:buNone/>
            </a:pPr>
            <a:endParaRPr lang="en-US" sz="3200" dirty="0" smtClean="0"/>
          </a:p>
          <a:p>
            <a:r>
              <a:rPr lang="en-US" sz="3200" dirty="0" smtClean="0"/>
              <a:t>Lifting the heavy rock was an effortless task for the muscular man.</a:t>
            </a:r>
            <a:endParaRPr lang="en-US" sz="3200" dirty="0"/>
          </a:p>
        </p:txBody>
      </p:sp>
      <p:pic>
        <p:nvPicPr>
          <p:cNvPr id="7" name="Content Placeholder 6" descr="man.jpg"/>
          <p:cNvPicPr>
            <a:picLocks noGrp="1" noChangeAspect="1"/>
          </p:cNvPicPr>
          <p:nvPr>
            <p:ph sz="half" idx="2"/>
          </p:nvPr>
        </p:nvPicPr>
        <p:blipFill>
          <a:blip r:embed="rId3"/>
          <a:stretch>
            <a:fillRect/>
          </a:stretch>
        </p:blipFill>
        <p:spPr>
          <a:xfrm>
            <a:off x="5562600" y="1219200"/>
            <a:ext cx="2895600" cy="48906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joyless</a:t>
            </a:r>
            <a:endParaRPr lang="en-US" dirty="0"/>
          </a:p>
        </p:txBody>
      </p:sp>
      <p:sp>
        <p:nvSpPr>
          <p:cNvPr id="6" name="Content Placeholder 5"/>
          <p:cNvSpPr>
            <a:spLocks noGrp="1"/>
          </p:cNvSpPr>
          <p:nvPr>
            <p:ph sz="half" idx="1"/>
          </p:nvPr>
        </p:nvSpPr>
        <p:spPr>
          <a:xfrm>
            <a:off x="228600" y="1295400"/>
            <a:ext cx="4038600" cy="5562600"/>
          </a:xfrm>
        </p:spPr>
        <p:txBody>
          <a:bodyPr>
            <a:normAutofit/>
          </a:bodyPr>
          <a:lstStyle/>
          <a:p>
            <a:r>
              <a:rPr lang="en-US" sz="3200" dirty="0" err="1" smtClean="0"/>
              <a:t>Adj</a:t>
            </a:r>
            <a:r>
              <a:rPr lang="en-US" sz="3200" dirty="0" smtClean="0"/>
              <a:t>	</a:t>
            </a:r>
          </a:p>
          <a:p>
            <a:endParaRPr lang="en-US" sz="3200" dirty="0" smtClean="0"/>
          </a:p>
          <a:p>
            <a:r>
              <a:rPr lang="en-US" sz="3200" dirty="0" smtClean="0"/>
              <a:t>Gloomy; without joy or gladness; full of desperation</a:t>
            </a:r>
          </a:p>
          <a:p>
            <a:endParaRPr lang="en-US" sz="3200" dirty="0" smtClean="0"/>
          </a:p>
          <a:p>
            <a:r>
              <a:rPr lang="en-US" sz="3200" dirty="0" smtClean="0"/>
              <a:t>Hers was a joyless life, full of disappointments and sadness.</a:t>
            </a:r>
            <a:endParaRPr lang="en-US" dirty="0"/>
          </a:p>
        </p:txBody>
      </p:sp>
      <p:pic>
        <p:nvPicPr>
          <p:cNvPr id="8" name="Content Placeholder 7" descr="depressed.jpg"/>
          <p:cNvPicPr>
            <a:picLocks noGrp="1" noChangeAspect="1"/>
          </p:cNvPicPr>
          <p:nvPr>
            <p:ph sz="half" idx="2"/>
          </p:nvPr>
        </p:nvPicPr>
        <p:blipFill>
          <a:blip r:embed="rId3"/>
          <a:stretch>
            <a:fillRect/>
          </a:stretch>
        </p:blipFill>
        <p:spPr>
          <a:xfrm>
            <a:off x="5410200" y="1447800"/>
            <a:ext cx="2552700" cy="369476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merciful</a:t>
            </a:r>
            <a:endParaRPr lang="en-US" b="1" u="sng" dirty="0"/>
          </a:p>
        </p:txBody>
      </p:sp>
      <p:sp>
        <p:nvSpPr>
          <p:cNvPr id="3" name="Content Placeholder 2"/>
          <p:cNvSpPr>
            <a:spLocks noGrp="1"/>
          </p:cNvSpPr>
          <p:nvPr>
            <p:ph sz="half" idx="1"/>
          </p:nvPr>
        </p:nvSpPr>
        <p:spPr>
          <a:xfrm>
            <a:off x="228600" y="1371600"/>
            <a:ext cx="4495800" cy="5486400"/>
          </a:xfrm>
        </p:spPr>
        <p:txBody>
          <a:bodyPr>
            <a:normAutofit fontScale="92500" lnSpcReduction="10000"/>
          </a:bodyPr>
          <a:lstStyle/>
          <a:p>
            <a:r>
              <a:rPr lang="en-US" sz="3600" dirty="0" smtClean="0"/>
              <a:t>adjective</a:t>
            </a:r>
          </a:p>
          <a:p>
            <a:endParaRPr lang="en-US" sz="4000" dirty="0" smtClean="0"/>
          </a:p>
          <a:p>
            <a:r>
              <a:rPr lang="en-US" sz="3200" dirty="0" smtClean="0"/>
              <a:t>Full of mercy or willingness to forgive; compassionate; charitable</a:t>
            </a:r>
          </a:p>
          <a:p>
            <a:endParaRPr lang="en-US" sz="3200" dirty="0" smtClean="0"/>
          </a:p>
          <a:p>
            <a:r>
              <a:rPr lang="en-US" sz="3200" dirty="0" smtClean="0"/>
              <a:t>My neighbor is the kindest, most merciful person you would ever want to meet.</a:t>
            </a:r>
          </a:p>
          <a:p>
            <a:endParaRPr lang="en-US" dirty="0"/>
          </a:p>
        </p:txBody>
      </p:sp>
      <p:pic>
        <p:nvPicPr>
          <p:cNvPr id="8" name="Picture 7" descr="compassion.jpg"/>
          <p:cNvPicPr>
            <a:picLocks noChangeAspect="1"/>
          </p:cNvPicPr>
          <p:nvPr/>
        </p:nvPicPr>
        <p:blipFill>
          <a:blip r:embed="rId3"/>
          <a:stretch>
            <a:fillRect/>
          </a:stretch>
        </p:blipFill>
        <p:spPr>
          <a:xfrm>
            <a:off x="4953000" y="1752600"/>
            <a:ext cx="3429000" cy="4114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morose</a:t>
            </a:r>
            <a:endParaRPr lang="en-US" b="1" u="sng" dirty="0"/>
          </a:p>
        </p:txBody>
      </p:sp>
      <p:sp>
        <p:nvSpPr>
          <p:cNvPr id="3" name="Content Placeholder 2"/>
          <p:cNvSpPr>
            <a:spLocks noGrp="1"/>
          </p:cNvSpPr>
          <p:nvPr>
            <p:ph sz="half" idx="1"/>
          </p:nvPr>
        </p:nvSpPr>
        <p:spPr>
          <a:xfrm>
            <a:off x="152400" y="1371600"/>
            <a:ext cx="4343400" cy="5257800"/>
          </a:xfrm>
        </p:spPr>
        <p:txBody>
          <a:bodyPr>
            <a:normAutofit lnSpcReduction="10000"/>
          </a:bodyPr>
          <a:lstStyle/>
          <a:p>
            <a:r>
              <a:rPr lang="en-US" sz="3600" dirty="0" err="1" smtClean="0"/>
              <a:t>adj</a:t>
            </a:r>
            <a:endParaRPr lang="en-US" sz="3600" dirty="0" smtClean="0"/>
          </a:p>
          <a:p>
            <a:endParaRPr lang="en-US" sz="3600" dirty="0" smtClean="0"/>
          </a:p>
          <a:p>
            <a:r>
              <a:rPr lang="en-US" sz="3200" dirty="0" smtClean="0"/>
              <a:t>Gloomy; unsociable; tending to be sulky</a:t>
            </a:r>
          </a:p>
          <a:p>
            <a:endParaRPr lang="en-US" sz="3200" dirty="0" smtClean="0"/>
          </a:p>
          <a:p>
            <a:r>
              <a:rPr lang="en-US" sz="3200" dirty="0" smtClean="0"/>
              <a:t>His morose personality meant that other people found it difficult to be around him.</a:t>
            </a:r>
          </a:p>
          <a:p>
            <a:endParaRPr lang="en-US" dirty="0"/>
          </a:p>
        </p:txBody>
      </p:sp>
      <p:pic>
        <p:nvPicPr>
          <p:cNvPr id="6" name="Picture 5" descr="morose.jpg"/>
          <p:cNvPicPr>
            <a:picLocks noChangeAspect="1"/>
          </p:cNvPicPr>
          <p:nvPr/>
        </p:nvPicPr>
        <p:blipFill>
          <a:blip r:embed="rId3"/>
          <a:stretch>
            <a:fillRect/>
          </a:stretch>
        </p:blipFill>
        <p:spPr>
          <a:xfrm>
            <a:off x="5257800" y="1066800"/>
            <a:ext cx="3257550" cy="4343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1816</TotalTime>
  <Words>1331</Words>
  <Application>Microsoft Office PowerPoint</Application>
  <PresentationFormat>On-screen Show (4:3)</PresentationFormat>
  <Paragraphs>185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Vocabulary</vt:lpstr>
      <vt:lpstr>Suffixes</vt:lpstr>
      <vt:lpstr>bellicose   </vt:lpstr>
      <vt:lpstr>doubtful</vt:lpstr>
      <vt:lpstr>dutiful</vt:lpstr>
      <vt:lpstr>effortless</vt:lpstr>
      <vt:lpstr>joyless</vt:lpstr>
      <vt:lpstr>merciful</vt:lpstr>
      <vt:lpstr>morose</vt:lpstr>
      <vt:lpstr>pitiful</vt:lpstr>
      <vt:lpstr>vengeful</vt:lpstr>
      <vt:lpstr>Verbose</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200</cp:revision>
  <dcterms:created xsi:type="dcterms:W3CDTF">2009-09-03T14:56:10Z</dcterms:created>
  <dcterms:modified xsi:type="dcterms:W3CDTF">2010-10-22T15:48:35Z</dcterms:modified>
</cp:coreProperties>
</file>