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2380" autoAdjust="0"/>
  </p:normalViewPr>
  <p:slideViewPr>
    <p:cSldViewPr>
      <p:cViewPr>
        <p:scale>
          <a:sx n="40" d="100"/>
          <a:sy n="40" d="100"/>
        </p:scale>
        <p:origin x="-768" y="-82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10/18/2010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10/18/2010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347E2E-5EEE-470B-9039-14AD640FC657}"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45E">
            <a:alpha val="5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347E2E-5EEE-470B-9039-14AD640FC657}" type="datetimeFigureOut">
              <a:rPr lang="en-US" smtClean="0"/>
              <a:pPr/>
              <a:t>10/18/2010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382AF-7B84-449F-8573-51231B6471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Vocabulary</a:t>
            </a:r>
            <a:endParaRPr lang="en-US" dirty="0"/>
          </a:p>
        </p:txBody>
      </p:sp>
      <p:sp>
        <p:nvSpPr>
          <p:cNvPr id="3" name="Subtitle 2"/>
          <p:cNvSpPr>
            <a:spLocks noGrp="1"/>
          </p:cNvSpPr>
          <p:nvPr>
            <p:ph type="subTitle" idx="1"/>
          </p:nvPr>
        </p:nvSpPr>
        <p:spPr/>
        <p:txBody>
          <a:bodyPr/>
          <a:lstStyle/>
          <a:p>
            <a:endParaRPr lang="en-US" dirty="0" smtClean="0"/>
          </a:p>
          <a:p>
            <a:r>
              <a:rPr lang="en-US" dirty="0" smtClean="0"/>
              <a:t>Red Hot Root Words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Prolific</a:t>
            </a:r>
            <a:endParaRPr lang="en-US" b="1" u="sng" dirty="0"/>
          </a:p>
        </p:txBody>
      </p:sp>
      <p:sp>
        <p:nvSpPr>
          <p:cNvPr id="3" name="Content Placeholder 2"/>
          <p:cNvSpPr>
            <a:spLocks noGrp="1"/>
          </p:cNvSpPr>
          <p:nvPr>
            <p:ph sz="half" idx="1"/>
          </p:nvPr>
        </p:nvSpPr>
        <p:spPr>
          <a:xfrm>
            <a:off x="228600" y="1447800"/>
            <a:ext cx="4267200" cy="5181600"/>
          </a:xfrm>
        </p:spPr>
        <p:txBody>
          <a:bodyPr>
            <a:normAutofit/>
          </a:bodyPr>
          <a:lstStyle/>
          <a:p>
            <a:r>
              <a:rPr lang="en-US" sz="3600" dirty="0" err="1" smtClean="0"/>
              <a:t>adj</a:t>
            </a:r>
            <a:endParaRPr lang="en-US" sz="3600" dirty="0" smtClean="0"/>
          </a:p>
          <a:p>
            <a:endParaRPr lang="en-US" sz="3600" dirty="0" smtClean="0">
              <a:solidFill>
                <a:srgbClr val="FF0000"/>
              </a:solidFill>
            </a:endParaRPr>
          </a:p>
          <a:p>
            <a:r>
              <a:rPr lang="en-US" dirty="0" smtClean="0"/>
              <a:t>To produce abundant ideas, work, fruit or offspring</a:t>
            </a:r>
          </a:p>
          <a:p>
            <a:endParaRPr lang="en-US" dirty="0" smtClean="0"/>
          </a:p>
          <a:p>
            <a:r>
              <a:rPr lang="en-US" i="1" dirty="0" smtClean="0"/>
              <a:t>The prolific writer turned out two books a year in addition to several magazine articles.</a:t>
            </a:r>
            <a:endParaRPr lang="en-US" i="1" dirty="0"/>
          </a:p>
        </p:txBody>
      </p:sp>
      <p:pic>
        <p:nvPicPr>
          <p:cNvPr id="7" name="Content Placeholder 6" descr="thumbnailCAEX87PE.jpg"/>
          <p:cNvPicPr>
            <a:picLocks noGrp="1" noChangeAspect="1"/>
          </p:cNvPicPr>
          <p:nvPr>
            <p:ph sz="half" idx="2"/>
          </p:nvPr>
        </p:nvPicPr>
        <p:blipFill>
          <a:blip r:embed="rId3"/>
          <a:stretch>
            <a:fillRect/>
          </a:stretch>
        </p:blipFill>
        <p:spPr>
          <a:xfrm>
            <a:off x="4648200" y="838200"/>
            <a:ext cx="3826192" cy="48006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Rustic	</a:t>
            </a:r>
            <a:endParaRPr lang="en-US" b="1" u="sng" dirty="0"/>
          </a:p>
        </p:txBody>
      </p:sp>
      <p:sp>
        <p:nvSpPr>
          <p:cNvPr id="3" name="Content Placeholder 2"/>
          <p:cNvSpPr>
            <a:spLocks noGrp="1"/>
          </p:cNvSpPr>
          <p:nvPr>
            <p:ph sz="half" idx="1"/>
          </p:nvPr>
        </p:nvSpPr>
        <p:spPr>
          <a:xfrm>
            <a:off x="228600" y="1295400"/>
            <a:ext cx="4267200" cy="5257800"/>
          </a:xfrm>
        </p:spPr>
        <p:txBody>
          <a:bodyPr>
            <a:normAutofit fontScale="92500" lnSpcReduction="10000"/>
          </a:bodyPr>
          <a:lstStyle/>
          <a:p>
            <a:r>
              <a:rPr lang="en-US" sz="3600" dirty="0" err="1" smtClean="0"/>
              <a:t>adj</a:t>
            </a:r>
            <a:endParaRPr lang="en-US" sz="3600" dirty="0" smtClean="0"/>
          </a:p>
          <a:p>
            <a:endParaRPr lang="en-US" sz="3600" dirty="0" smtClean="0"/>
          </a:p>
          <a:p>
            <a:r>
              <a:rPr lang="en-US" sz="3600" dirty="0" smtClean="0"/>
              <a:t>Unsophisticated; unpolished; rough; related to rural living</a:t>
            </a:r>
          </a:p>
          <a:p>
            <a:pPr>
              <a:buNone/>
            </a:pPr>
            <a:endParaRPr lang="en-US" sz="3600" dirty="0" smtClean="0"/>
          </a:p>
          <a:p>
            <a:r>
              <a:rPr lang="en-US" sz="3600" i="1" dirty="0" smtClean="0"/>
              <a:t>While the cabin was rustic, it did have running water and electricity.</a:t>
            </a:r>
            <a:endParaRPr lang="en-US" sz="3600" dirty="0" smtClean="0"/>
          </a:p>
          <a:p>
            <a:pPr>
              <a:buNone/>
            </a:pPr>
            <a:endParaRPr lang="en-US" sz="3600" dirty="0" smtClean="0"/>
          </a:p>
          <a:p>
            <a:endParaRPr lang="en-US" dirty="0"/>
          </a:p>
        </p:txBody>
      </p:sp>
      <p:pic>
        <p:nvPicPr>
          <p:cNvPr id="6" name="Picture 5" descr="thumbnailCA86JK1J.jpg"/>
          <p:cNvPicPr>
            <a:picLocks noChangeAspect="1"/>
          </p:cNvPicPr>
          <p:nvPr/>
        </p:nvPicPr>
        <p:blipFill>
          <a:blip r:embed="rId3"/>
          <a:stretch>
            <a:fillRect/>
          </a:stretch>
        </p:blipFill>
        <p:spPr>
          <a:xfrm>
            <a:off x="5105400" y="1447800"/>
            <a:ext cx="3225800" cy="3962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Simplistic</a:t>
            </a:r>
            <a:endParaRPr lang="en-US" b="1" u="sng" dirty="0"/>
          </a:p>
        </p:txBody>
      </p:sp>
      <p:sp>
        <p:nvSpPr>
          <p:cNvPr id="3" name="Content Placeholder 2"/>
          <p:cNvSpPr>
            <a:spLocks noGrp="1"/>
          </p:cNvSpPr>
          <p:nvPr>
            <p:ph sz="half" idx="1"/>
          </p:nvPr>
        </p:nvSpPr>
        <p:spPr>
          <a:xfrm>
            <a:off x="0" y="1219200"/>
            <a:ext cx="4495800" cy="5638800"/>
          </a:xfrm>
        </p:spPr>
        <p:txBody>
          <a:bodyPr>
            <a:noAutofit/>
          </a:bodyPr>
          <a:lstStyle/>
          <a:p>
            <a:r>
              <a:rPr lang="en-US" sz="3200" dirty="0" smtClean="0"/>
              <a:t>Adjective</a:t>
            </a:r>
          </a:p>
          <a:p>
            <a:endParaRPr lang="en-US" sz="3200" dirty="0" smtClean="0"/>
          </a:p>
          <a:p>
            <a:r>
              <a:rPr lang="en-US" sz="3200" dirty="0" smtClean="0"/>
              <a:t>Uncomplicated, oversimplified</a:t>
            </a:r>
          </a:p>
          <a:p>
            <a:pPr>
              <a:buNone/>
            </a:pPr>
            <a:endParaRPr lang="en-US" sz="3200" dirty="0" smtClean="0"/>
          </a:p>
          <a:p>
            <a:r>
              <a:rPr lang="en-US" sz="3200" i="1" dirty="0" smtClean="0"/>
              <a:t>His simplistic view of things meant that he didn’t always see all sides of the issue. </a:t>
            </a:r>
          </a:p>
          <a:p>
            <a:endParaRPr lang="en-US" sz="3600" dirty="0"/>
          </a:p>
        </p:txBody>
      </p:sp>
      <p:pic>
        <p:nvPicPr>
          <p:cNvPr id="6" name="Picture 5" descr="thumbnailCAX7A5NV.jpg"/>
          <p:cNvPicPr>
            <a:picLocks noChangeAspect="1"/>
          </p:cNvPicPr>
          <p:nvPr/>
        </p:nvPicPr>
        <p:blipFill>
          <a:blip r:embed="rId3"/>
          <a:stretch>
            <a:fillRect/>
          </a:stretch>
        </p:blipFill>
        <p:spPr>
          <a:xfrm>
            <a:off x="4953000" y="1143000"/>
            <a:ext cx="3447573" cy="4343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fontScale="90000"/>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Suffixes</a:t>
            </a:r>
            <a:endParaRPr lang="en-US" dirty="0"/>
          </a:p>
        </p:txBody>
      </p:sp>
      <p:graphicFrame>
        <p:nvGraphicFramePr>
          <p:cNvPr id="6" name="Content Placeholder 5"/>
          <p:cNvGraphicFramePr>
            <a:graphicFrameLocks noGrp="1"/>
          </p:cNvGraphicFramePr>
          <p:nvPr>
            <p:ph idx="1"/>
          </p:nvPr>
        </p:nvGraphicFramePr>
        <p:xfrm>
          <a:off x="457200" y="1600200"/>
          <a:ext cx="8763000" cy="3285554"/>
        </p:xfrm>
        <a:graphic>
          <a:graphicData uri="http://schemas.openxmlformats.org/drawingml/2006/table">
            <a:tbl>
              <a:tblPr firstRow="1" bandRow="1">
                <a:tableStyleId>{35758FB7-9AC5-4552-8A53-C91805E547FA}</a:tableStyleId>
              </a:tblPr>
              <a:tblGrid>
                <a:gridCol w="8763000"/>
              </a:tblGrid>
              <a:tr h="524444">
                <a:tc>
                  <a:txBody>
                    <a:bodyPr/>
                    <a:lstStyle/>
                    <a:p>
                      <a:pPr marL="0" marR="0" algn="l">
                        <a:spcBef>
                          <a:spcPts val="0"/>
                        </a:spcBef>
                        <a:spcAft>
                          <a:spcPts val="0"/>
                        </a:spcAft>
                      </a:pPr>
                      <a:r>
                        <a:rPr lang="en-US" sz="2800" dirty="0" smtClean="0">
                          <a:solidFill>
                            <a:srgbClr val="FFFFFF"/>
                          </a:solidFill>
                          <a:latin typeface="Calibri"/>
                          <a:ea typeface="Calibri"/>
                          <a:cs typeface="Times New Roman"/>
                        </a:rPr>
                        <a:t>Suffixes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1380555">
                <a:tc>
                  <a:txBody>
                    <a:bodyPr/>
                    <a:lstStyle/>
                    <a:p>
                      <a:pPr algn="l"/>
                      <a:r>
                        <a:rPr lang="en-US" sz="2800" dirty="0" err="1" smtClean="0">
                          <a:latin typeface="Calibri"/>
                        </a:rPr>
                        <a:t>ic</a:t>
                      </a:r>
                      <a:r>
                        <a:rPr lang="en-US" sz="2800" dirty="0" smtClean="0">
                          <a:latin typeface="Calibri"/>
                        </a:rPr>
                        <a:t>                     </a:t>
                      </a:r>
                      <a:r>
                        <a:rPr lang="en-US" sz="2800" baseline="0" dirty="0" smtClean="0">
                          <a:latin typeface="Calibri"/>
                        </a:rPr>
                        <a:t>      like, pertaining to         artistic, heroic</a:t>
                      </a:r>
                      <a:r>
                        <a:rPr lang="en-US" sz="2800" dirty="0" smtClean="0">
                          <a:latin typeface="Calibri"/>
                        </a:rPr>
                        <a:t>                                                                                  </a:t>
                      </a:r>
                      <a:r>
                        <a:rPr lang="en-US" sz="2800" dirty="0" err="1" smtClean="0">
                          <a:latin typeface="Calibri"/>
                        </a:rPr>
                        <a:t>ical</a:t>
                      </a:r>
                      <a:r>
                        <a:rPr lang="en-US" sz="2800" dirty="0" smtClean="0">
                          <a:latin typeface="Calibri"/>
                        </a:rPr>
                        <a:t>                       </a:t>
                      </a:r>
                      <a:r>
                        <a:rPr lang="en-US" sz="2800" baseline="0" dirty="0" smtClean="0">
                          <a:latin typeface="Calibri"/>
                        </a:rPr>
                        <a:t> </a:t>
                      </a:r>
                      <a:r>
                        <a:rPr lang="en-US" sz="2800" dirty="0" smtClean="0">
                          <a:latin typeface="Calibri"/>
                        </a:rPr>
                        <a:t>like,</a:t>
                      </a:r>
                      <a:r>
                        <a:rPr lang="en-US" sz="2800" baseline="0" dirty="0" smtClean="0">
                          <a:latin typeface="Calibri"/>
                        </a:rPr>
                        <a:t> pertaining to</a:t>
                      </a:r>
                      <a:r>
                        <a:rPr lang="en-US" sz="2800" dirty="0" smtClean="0">
                          <a:latin typeface="Calibri"/>
                        </a:rPr>
                        <a:t>        </a:t>
                      </a:r>
                      <a:r>
                        <a:rPr lang="en-US" sz="2800" baseline="0" dirty="0" smtClean="0">
                          <a:latin typeface="Calibri"/>
                        </a:rPr>
                        <a:t> </a:t>
                      </a:r>
                      <a:r>
                        <a:rPr lang="en-US" sz="2800" dirty="0" smtClean="0">
                          <a:latin typeface="Calibri"/>
                        </a:rPr>
                        <a:t>political,</a:t>
                      </a:r>
                      <a:r>
                        <a:rPr lang="en-US" sz="2800" baseline="0" dirty="0" smtClean="0">
                          <a:latin typeface="Calibri"/>
                        </a:rPr>
                        <a:t> musical</a:t>
                      </a:r>
                      <a:r>
                        <a:rPr lang="en-US" sz="2800" dirty="0" smtClean="0">
                          <a:latin typeface="Calibri"/>
                        </a:rPr>
                        <a:t> </a:t>
                      </a:r>
                    </a:p>
                    <a:p>
                      <a:pPr algn="l"/>
                      <a:r>
                        <a:rPr lang="en-US" sz="2800" dirty="0" err="1" smtClean="0">
                          <a:latin typeface="Calibri"/>
                        </a:rPr>
                        <a:t>ive</a:t>
                      </a:r>
                      <a:r>
                        <a:rPr lang="en-US" sz="2800" dirty="0" smtClean="0">
                          <a:latin typeface="Calibri"/>
                        </a:rPr>
                        <a:t>                         like, pertaining to         active,</a:t>
                      </a:r>
                      <a:r>
                        <a:rPr lang="en-US" sz="2800" baseline="0" dirty="0" smtClean="0">
                          <a:latin typeface="Calibri"/>
                        </a:rPr>
                        <a:t> explosive</a:t>
                      </a:r>
                      <a:r>
                        <a:rPr lang="en-US" sz="2800" dirty="0" smtClean="0">
                          <a:latin typeface="Calibri"/>
                        </a:rPr>
                        <a:t> </a:t>
                      </a:r>
                      <a:endParaRPr lang="en-US" sz="2400" dirty="0">
                        <a:latin typeface="Calibri"/>
                      </a:endParaRPr>
                    </a:p>
                  </a:txBody>
                  <a:tcPr marL="68580" marR="68580" marT="0" marB="0"/>
                </a:tc>
              </a:tr>
              <a:tr h="1380555">
                <a:tc>
                  <a:txBody>
                    <a:bodyPr/>
                    <a:lstStyle/>
                    <a:p>
                      <a:pPr algn="l"/>
                      <a:endParaRPr lang="en-US" sz="2400" dirty="0">
                        <a:latin typeface="Calibri"/>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pPr algn="l"/>
            <a:r>
              <a:rPr lang="en-US" b="1" dirty="0" smtClean="0"/>
              <a:t>Affirmative 			</a:t>
            </a:r>
            <a:endParaRPr lang="en-US" b="1" u="sng" dirty="0"/>
          </a:p>
        </p:txBody>
      </p:sp>
      <p:sp>
        <p:nvSpPr>
          <p:cNvPr id="3" name="Content Placeholder 2"/>
          <p:cNvSpPr>
            <a:spLocks noGrp="1"/>
          </p:cNvSpPr>
          <p:nvPr>
            <p:ph sz="half" idx="1"/>
          </p:nvPr>
        </p:nvSpPr>
        <p:spPr>
          <a:xfrm>
            <a:off x="228600" y="1371600"/>
            <a:ext cx="4343400" cy="5257800"/>
          </a:xfrm>
        </p:spPr>
        <p:txBody>
          <a:bodyPr>
            <a:normAutofit/>
          </a:bodyPr>
          <a:lstStyle/>
          <a:p>
            <a:r>
              <a:rPr lang="en-US" sz="3200" dirty="0" err="1" smtClean="0"/>
              <a:t>adj</a:t>
            </a:r>
            <a:endParaRPr lang="en-US" sz="3200" dirty="0" smtClean="0"/>
          </a:p>
          <a:p>
            <a:endParaRPr lang="en-US" sz="3200" dirty="0" smtClean="0"/>
          </a:p>
          <a:p>
            <a:r>
              <a:rPr lang="en-US" sz="3200" dirty="0" smtClean="0"/>
              <a:t>positive; stating a position in favor of something</a:t>
            </a:r>
          </a:p>
          <a:p>
            <a:pPr>
              <a:buNone/>
            </a:pPr>
            <a:endParaRPr lang="en-US" sz="3200" dirty="0" smtClean="0"/>
          </a:p>
          <a:p>
            <a:r>
              <a:rPr lang="en-US" sz="3200" i="1" dirty="0" smtClean="0"/>
              <a:t>Dad’s answer was affirmative giving his approval to our plan.</a:t>
            </a:r>
            <a:endParaRPr lang="en-US" sz="3200" dirty="0" smtClean="0"/>
          </a:p>
          <a:p>
            <a:endParaRPr lang="en-US" dirty="0"/>
          </a:p>
        </p:txBody>
      </p:sp>
      <p:pic>
        <p:nvPicPr>
          <p:cNvPr id="7" name="Content Placeholder 6" descr="thumbnail.jpg"/>
          <p:cNvPicPr>
            <a:picLocks noGrp="1" noChangeAspect="1"/>
          </p:cNvPicPr>
          <p:nvPr>
            <p:ph sz="half" idx="2"/>
          </p:nvPr>
        </p:nvPicPr>
        <p:blipFill>
          <a:blip r:embed="rId3"/>
          <a:stretch>
            <a:fillRect/>
          </a:stretch>
        </p:blipFill>
        <p:spPr>
          <a:xfrm>
            <a:off x="5791200" y="1219200"/>
            <a:ext cx="2090738" cy="456502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Barbaric</a:t>
            </a:r>
            <a:endParaRPr lang="en-US" b="1" dirty="0"/>
          </a:p>
        </p:txBody>
      </p:sp>
      <p:sp>
        <p:nvSpPr>
          <p:cNvPr id="3" name="Content Placeholder 2"/>
          <p:cNvSpPr>
            <a:spLocks noGrp="1"/>
          </p:cNvSpPr>
          <p:nvPr>
            <p:ph sz="half" idx="1"/>
          </p:nvPr>
        </p:nvSpPr>
        <p:spPr>
          <a:xfrm>
            <a:off x="228600" y="1600200"/>
            <a:ext cx="4648200" cy="4876800"/>
          </a:xfrm>
        </p:spPr>
        <p:txBody>
          <a:bodyPr>
            <a:noAutofit/>
          </a:bodyPr>
          <a:lstStyle/>
          <a:p>
            <a:r>
              <a:rPr lang="en-US" sz="3600" dirty="0" err="1" smtClean="0"/>
              <a:t>Adj</a:t>
            </a:r>
            <a:endParaRPr lang="en-US" sz="3600" dirty="0" smtClean="0"/>
          </a:p>
          <a:p>
            <a:r>
              <a:rPr lang="en-US" sz="3600" dirty="0" smtClean="0"/>
              <a:t>crude; related to people who act in a rude, uncivilized way</a:t>
            </a:r>
          </a:p>
          <a:p>
            <a:r>
              <a:rPr lang="en-US" sz="3200" i="1" dirty="0" smtClean="0"/>
              <a:t>The small child’s behavior was barbaric, but she had never learned how to behave in a restaurant. </a:t>
            </a:r>
          </a:p>
        </p:txBody>
      </p:sp>
      <p:cxnSp>
        <p:nvCxnSpPr>
          <p:cNvPr id="12" name="Straight Arrow Connector 11"/>
          <p:cNvCxnSpPr/>
          <p:nvPr/>
        </p:nvCxnSpPr>
        <p:spPr>
          <a:xfrm rot="5400000">
            <a:off x="6249194" y="3352006"/>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7" descr="kid.jpg"/>
          <p:cNvPicPr>
            <a:picLocks noGrp="1" noChangeAspect="1"/>
          </p:cNvPicPr>
          <p:nvPr>
            <p:ph sz="half" idx="2"/>
          </p:nvPr>
        </p:nvPicPr>
        <p:blipFill>
          <a:blip r:embed="rId3"/>
          <a:stretch>
            <a:fillRect/>
          </a:stretch>
        </p:blipFill>
        <p:spPr>
          <a:xfrm>
            <a:off x="5257800" y="1600200"/>
            <a:ext cx="2895600" cy="3962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Cohesive</a:t>
            </a:r>
            <a:endParaRPr lang="en-US" b="1" u="sng" dirty="0"/>
          </a:p>
        </p:txBody>
      </p:sp>
      <p:sp>
        <p:nvSpPr>
          <p:cNvPr id="3" name="Content Placeholder 2"/>
          <p:cNvSpPr>
            <a:spLocks noGrp="1"/>
          </p:cNvSpPr>
          <p:nvPr>
            <p:ph sz="half" idx="1"/>
          </p:nvPr>
        </p:nvSpPr>
        <p:spPr>
          <a:xfrm>
            <a:off x="228600" y="1219200"/>
            <a:ext cx="4267200" cy="5486400"/>
          </a:xfrm>
        </p:spPr>
        <p:txBody>
          <a:bodyPr>
            <a:normAutofit lnSpcReduction="10000"/>
          </a:bodyPr>
          <a:lstStyle/>
          <a:p>
            <a:r>
              <a:rPr lang="en-US" sz="3600" dirty="0" err="1" smtClean="0"/>
              <a:t>Adj</a:t>
            </a:r>
            <a:endParaRPr lang="en-US" sz="3600" dirty="0" smtClean="0"/>
          </a:p>
          <a:p>
            <a:pPr>
              <a:buNone/>
            </a:pPr>
            <a:endParaRPr lang="en-US" sz="3600" dirty="0" smtClean="0"/>
          </a:p>
          <a:p>
            <a:r>
              <a:rPr lang="en-US" sz="3600" dirty="0" smtClean="0"/>
              <a:t>Related to sticking together; connected, sticking</a:t>
            </a:r>
          </a:p>
          <a:p>
            <a:pPr>
              <a:buNone/>
            </a:pPr>
            <a:endParaRPr lang="en-US" sz="3600" dirty="0" smtClean="0"/>
          </a:p>
          <a:p>
            <a:r>
              <a:rPr lang="en-US" sz="3600" i="1" dirty="0" smtClean="0"/>
              <a:t>The cohesive properties of this glue are better than the tape.</a:t>
            </a:r>
            <a:endParaRPr lang="en-US" sz="3600" dirty="0"/>
          </a:p>
        </p:txBody>
      </p:sp>
      <p:pic>
        <p:nvPicPr>
          <p:cNvPr id="7" name="Content Placeholder 6" descr="tape.jpg"/>
          <p:cNvPicPr>
            <a:picLocks noGrp="1" noChangeAspect="1"/>
          </p:cNvPicPr>
          <p:nvPr>
            <p:ph sz="half" idx="2"/>
          </p:nvPr>
        </p:nvPicPr>
        <p:blipFill>
          <a:blip r:embed="rId3"/>
          <a:stretch>
            <a:fillRect/>
          </a:stretch>
        </p:blipFill>
        <p:spPr>
          <a:xfrm>
            <a:off x="5181600" y="838200"/>
            <a:ext cx="3124200" cy="2343150"/>
          </a:xfrm>
        </p:spPr>
      </p:pic>
      <p:pic>
        <p:nvPicPr>
          <p:cNvPr id="8" name="Picture 7" descr="glue.jpg"/>
          <p:cNvPicPr>
            <a:picLocks noChangeAspect="1"/>
          </p:cNvPicPr>
          <p:nvPr/>
        </p:nvPicPr>
        <p:blipFill>
          <a:blip r:embed="rId4"/>
          <a:stretch>
            <a:fillRect/>
          </a:stretch>
        </p:blipFill>
        <p:spPr>
          <a:xfrm>
            <a:off x="5867400" y="3505200"/>
            <a:ext cx="1914769" cy="2667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Critical</a:t>
            </a:r>
            <a:endParaRPr lang="en-US" dirty="0"/>
          </a:p>
        </p:txBody>
      </p:sp>
      <p:sp>
        <p:nvSpPr>
          <p:cNvPr id="3" name="Content Placeholder 2"/>
          <p:cNvSpPr>
            <a:spLocks noGrp="1"/>
          </p:cNvSpPr>
          <p:nvPr>
            <p:ph sz="half" idx="1"/>
          </p:nvPr>
        </p:nvSpPr>
        <p:spPr>
          <a:xfrm>
            <a:off x="228600" y="1676400"/>
            <a:ext cx="4343400" cy="4953000"/>
          </a:xfrm>
        </p:spPr>
        <p:txBody>
          <a:bodyPr>
            <a:normAutofit/>
          </a:bodyPr>
          <a:lstStyle/>
          <a:p>
            <a:r>
              <a:rPr lang="en-US" sz="3600" dirty="0" err="1" smtClean="0"/>
              <a:t>adj</a:t>
            </a:r>
            <a:endParaRPr lang="en-US" sz="3600" dirty="0" smtClean="0"/>
          </a:p>
          <a:p>
            <a:endParaRPr lang="en-US" sz="3600" dirty="0" smtClean="0"/>
          </a:p>
          <a:p>
            <a:r>
              <a:rPr lang="en-US" dirty="0" smtClean="0"/>
              <a:t> </a:t>
            </a:r>
            <a:r>
              <a:rPr lang="en-US" sz="3200" dirty="0" smtClean="0"/>
              <a:t>inclined to find fault; related to a crisis</a:t>
            </a:r>
            <a:endParaRPr lang="en-US" dirty="0" smtClean="0"/>
          </a:p>
          <a:p>
            <a:pPr>
              <a:buNone/>
            </a:pPr>
            <a:endParaRPr lang="en-US" dirty="0" smtClean="0"/>
          </a:p>
          <a:p>
            <a:r>
              <a:rPr lang="en-US" sz="3200" i="1" dirty="0" smtClean="0"/>
              <a:t>My neighbor is so critical. She complains about everyone on the block.</a:t>
            </a:r>
            <a:endParaRPr lang="en-US" sz="3200" dirty="0" smtClean="0"/>
          </a:p>
          <a:p>
            <a:endParaRPr lang="en-US" dirty="0"/>
          </a:p>
        </p:txBody>
      </p:sp>
      <p:pic>
        <p:nvPicPr>
          <p:cNvPr id="6" name="Content Placeholder 5" descr="thumbnailCA2SQ8AI.jpg"/>
          <p:cNvPicPr>
            <a:picLocks noGrp="1" noChangeAspect="1"/>
          </p:cNvPicPr>
          <p:nvPr>
            <p:ph sz="half" idx="2"/>
          </p:nvPr>
        </p:nvPicPr>
        <p:blipFill>
          <a:blip r:embed="rId3"/>
          <a:stretch>
            <a:fillRect/>
          </a:stretch>
        </p:blipFill>
        <p:spPr>
          <a:xfrm>
            <a:off x="4800600" y="1676400"/>
            <a:ext cx="3855133" cy="2915444"/>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Evocative</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200" dirty="0" err="1" smtClean="0"/>
              <a:t>Adj</a:t>
            </a:r>
            <a:r>
              <a:rPr lang="en-US" sz="3200" dirty="0" smtClean="0"/>
              <a:t>	</a:t>
            </a:r>
          </a:p>
          <a:p>
            <a:endParaRPr lang="en-US" sz="3200" dirty="0" smtClean="0"/>
          </a:p>
          <a:p>
            <a:r>
              <a:rPr lang="en-US" sz="3200" dirty="0" smtClean="0"/>
              <a:t>Pertaining to calling forth, summoning, or bringing out</a:t>
            </a:r>
          </a:p>
          <a:p>
            <a:pPr>
              <a:buNone/>
            </a:pPr>
            <a:endParaRPr lang="en-US" sz="3200" dirty="0" smtClean="0"/>
          </a:p>
          <a:p>
            <a:r>
              <a:rPr lang="en-US" sz="3200" i="1" dirty="0" smtClean="0"/>
              <a:t>The minister’s evocative sermon moved several people to tears.</a:t>
            </a:r>
            <a:endParaRPr lang="en-US" sz="3200" dirty="0" smtClean="0"/>
          </a:p>
          <a:p>
            <a:endParaRPr lang="en-US" dirty="0"/>
          </a:p>
        </p:txBody>
      </p:sp>
      <p:pic>
        <p:nvPicPr>
          <p:cNvPr id="9" name="Content Placeholder 8" descr="thumbnailCALDKCE0.jpg"/>
          <p:cNvPicPr>
            <a:picLocks noGrp="1" noChangeAspect="1"/>
          </p:cNvPicPr>
          <p:nvPr>
            <p:ph sz="half" idx="2"/>
          </p:nvPr>
        </p:nvPicPr>
        <p:blipFill>
          <a:blip r:embed="rId3"/>
          <a:stretch>
            <a:fillRect/>
          </a:stretch>
        </p:blipFill>
        <p:spPr>
          <a:xfrm>
            <a:off x="4953000" y="1143000"/>
            <a:ext cx="3505201" cy="42672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Hysterical</a:t>
            </a:r>
            <a:endParaRPr lang="en-US" b="1" u="sng"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600" dirty="0" smtClean="0"/>
              <a:t>adjective</a:t>
            </a:r>
          </a:p>
          <a:p>
            <a:endParaRPr lang="en-US" sz="4000" dirty="0" smtClean="0"/>
          </a:p>
          <a:p>
            <a:r>
              <a:rPr lang="en-US" sz="3200" dirty="0" smtClean="0"/>
              <a:t>Very emotional and out of control</a:t>
            </a:r>
          </a:p>
          <a:p>
            <a:endParaRPr lang="en-US" dirty="0" smtClean="0"/>
          </a:p>
          <a:p>
            <a:r>
              <a:rPr lang="en-US" sz="3200" i="1" dirty="0" smtClean="0"/>
              <a:t>She became hysterical when she noticed the spider on her arm.</a:t>
            </a:r>
            <a:endParaRPr lang="en-US" sz="3200" dirty="0" smtClean="0"/>
          </a:p>
          <a:p>
            <a:endParaRPr lang="en-US" dirty="0"/>
          </a:p>
        </p:txBody>
      </p:sp>
      <p:pic>
        <p:nvPicPr>
          <p:cNvPr id="6" name="Picture 5" descr="thumbnailCADW1YKB.jpg"/>
          <p:cNvPicPr>
            <a:picLocks noChangeAspect="1"/>
          </p:cNvPicPr>
          <p:nvPr/>
        </p:nvPicPr>
        <p:blipFill>
          <a:blip r:embed="rId3"/>
          <a:stretch>
            <a:fillRect/>
          </a:stretch>
        </p:blipFill>
        <p:spPr>
          <a:xfrm>
            <a:off x="6019800" y="304800"/>
            <a:ext cx="1634490" cy="2971800"/>
          </a:xfrm>
          <a:prstGeom prst="rect">
            <a:avLst/>
          </a:prstGeom>
        </p:spPr>
      </p:pic>
      <p:pic>
        <p:nvPicPr>
          <p:cNvPr id="7" name="Picture 6" descr="thumbnailCACE4J91.jpg"/>
          <p:cNvPicPr>
            <a:picLocks noChangeAspect="1"/>
          </p:cNvPicPr>
          <p:nvPr/>
        </p:nvPicPr>
        <p:blipFill>
          <a:blip r:embed="rId4"/>
          <a:stretch>
            <a:fillRect/>
          </a:stretch>
        </p:blipFill>
        <p:spPr>
          <a:xfrm>
            <a:off x="5943600" y="3733800"/>
            <a:ext cx="2209800" cy="22958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Objective</a:t>
            </a:r>
            <a:endParaRPr lang="en-US" b="1" u="sng" dirty="0"/>
          </a:p>
        </p:txBody>
      </p:sp>
      <p:sp>
        <p:nvSpPr>
          <p:cNvPr id="3" name="Content Placeholder 2"/>
          <p:cNvSpPr>
            <a:spLocks noGrp="1"/>
          </p:cNvSpPr>
          <p:nvPr>
            <p:ph sz="half" idx="1"/>
          </p:nvPr>
        </p:nvSpPr>
        <p:spPr>
          <a:xfrm>
            <a:off x="152400" y="1371600"/>
            <a:ext cx="4343400" cy="5257800"/>
          </a:xfrm>
        </p:spPr>
        <p:txBody>
          <a:bodyPr>
            <a:normAutofit lnSpcReduction="10000"/>
          </a:bodyPr>
          <a:lstStyle/>
          <a:p>
            <a:r>
              <a:rPr lang="en-US" sz="3600" dirty="0" err="1" smtClean="0"/>
              <a:t>adj</a:t>
            </a:r>
            <a:endParaRPr lang="en-US" sz="3600" dirty="0" smtClean="0"/>
          </a:p>
          <a:p>
            <a:endParaRPr lang="en-US" sz="3600" dirty="0" smtClean="0"/>
          </a:p>
          <a:p>
            <a:r>
              <a:rPr lang="en-US" sz="3200" dirty="0" smtClean="0"/>
              <a:t>Pertaining to facts rather than feelings; real; without prejudice</a:t>
            </a:r>
          </a:p>
          <a:p>
            <a:endParaRPr lang="en-US" sz="3200" dirty="0" smtClean="0"/>
          </a:p>
          <a:p>
            <a:r>
              <a:rPr lang="en-US" sz="3200" i="1" dirty="0" smtClean="0"/>
              <a:t>Try to be objective about this rather than letting your emotions interfere.</a:t>
            </a:r>
            <a:endParaRPr lang="en-US" sz="3200" dirty="0" smtClean="0"/>
          </a:p>
          <a:p>
            <a:endParaRPr lang="en-US" dirty="0"/>
          </a:p>
        </p:txBody>
      </p:sp>
      <p:sp>
        <p:nvSpPr>
          <p:cNvPr id="10" name="TextBox 9"/>
          <p:cNvSpPr txBox="1"/>
          <p:nvPr/>
        </p:nvSpPr>
        <p:spPr>
          <a:xfrm>
            <a:off x="5029200" y="2971800"/>
            <a:ext cx="3429000" cy="110799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6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Feelings</a:t>
            </a:r>
            <a:endParaRPr lang="en-US" sz="6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quot;No&quot; Symbol 7"/>
          <p:cNvSpPr/>
          <p:nvPr/>
        </p:nvSpPr>
        <p:spPr>
          <a:xfrm>
            <a:off x="4800600" y="685800"/>
            <a:ext cx="3733800" cy="5410200"/>
          </a:xfrm>
          <a:prstGeom prst="noSmok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1787</TotalTime>
  <Words>1315</Words>
  <Application>Microsoft Office PowerPoint</Application>
  <PresentationFormat>On-screen Show (4:3)</PresentationFormat>
  <Paragraphs>179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Vocabulary</vt:lpstr>
      <vt:lpstr>Suffixes</vt:lpstr>
      <vt:lpstr>Affirmative    </vt:lpstr>
      <vt:lpstr>Barbaric</vt:lpstr>
      <vt:lpstr>Cohesive</vt:lpstr>
      <vt:lpstr>Critical</vt:lpstr>
      <vt:lpstr>Evocative</vt:lpstr>
      <vt:lpstr>Hysterical</vt:lpstr>
      <vt:lpstr>Objective</vt:lpstr>
      <vt:lpstr>Prolific</vt:lpstr>
      <vt:lpstr>Rustic </vt:lpstr>
      <vt:lpstr>Simplistic</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192</cp:revision>
  <dcterms:created xsi:type="dcterms:W3CDTF">2009-09-03T14:56:10Z</dcterms:created>
  <dcterms:modified xsi:type="dcterms:W3CDTF">2010-10-18T17:49:46Z</dcterms:modified>
</cp:coreProperties>
</file>