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EA0B9C-9BB1-40B0-BADB-CC32F61CD1F9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530BF4-73DD-4125-A9D6-4E99B9C716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Red Hot Word Parts</a:t>
            </a:r>
            <a:br>
              <a:rPr smtClean="0"/>
            </a:br>
            <a:r>
              <a:rPr smtClean="0"/>
              <a:t>Lesson 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62200"/>
          </a:xfrm>
        </p:spPr>
        <p:txBody>
          <a:bodyPr/>
          <a:lstStyle/>
          <a:p>
            <a:r>
              <a:rPr lang="en-US" dirty="0" smtClean="0"/>
              <a:t>Suffixes</a:t>
            </a:r>
          </a:p>
          <a:p>
            <a:r>
              <a:rPr lang="en-US" dirty="0" smtClean="0"/>
              <a:t>al</a:t>
            </a:r>
          </a:p>
          <a:p>
            <a:r>
              <a:rPr lang="en-US" dirty="0" err="1" smtClean="0"/>
              <a:t>ine</a:t>
            </a:r>
            <a:endParaRPr lang="en-US" dirty="0" smtClean="0"/>
          </a:p>
          <a:p>
            <a:r>
              <a:rPr lang="en-US" dirty="0" err="1" smtClean="0"/>
              <a:t>ous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saccharine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)-sweet; sugary</a:t>
            </a:r>
          </a:p>
          <a:p>
            <a:r>
              <a:rPr lang="en-US" dirty="0" smtClean="0"/>
              <a:t>Her </a:t>
            </a:r>
            <a:r>
              <a:rPr lang="en-US" b="1" u="sng" dirty="0" smtClean="0"/>
              <a:t>saccharine</a:t>
            </a:r>
            <a:r>
              <a:rPr lang="en-US" dirty="0" smtClean="0"/>
              <a:t> personality made people feel that she was not genuine.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avisdeborah\AppData\Local\Microsoft\Windows\Temporary Internet Files\Content.IE5\8Y5UDZMV\MC90044702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19400"/>
            <a:ext cx="2874645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serpentine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)-like a snake; winding; crafty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serpentine</a:t>
            </a:r>
            <a:r>
              <a:rPr lang="en-US" dirty="0" smtClean="0"/>
              <a:t> river wound its way through the hilly countryside.  </a:t>
            </a:r>
          </a:p>
          <a:p>
            <a:endParaRPr lang="en-US" dirty="0"/>
          </a:p>
        </p:txBody>
      </p:sp>
      <p:pic>
        <p:nvPicPr>
          <p:cNvPr id="2051" name="Picture 3" descr="C:\Users\davisdeborah\AppData\Local\Microsoft\Windows\Temporary Internet Files\Content.IE5\8Y5UDZMV\MP90004938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036" y="3105912"/>
            <a:ext cx="5223164" cy="3447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slanderous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)-related to false statements made about someone</a:t>
            </a:r>
          </a:p>
          <a:p>
            <a:r>
              <a:rPr lang="en-US" dirty="0" smtClean="0"/>
              <a:t>The mayor was angry that someone in town was making statements about him that he considered </a:t>
            </a:r>
            <a:r>
              <a:rPr lang="en-US" b="1" u="sng" dirty="0" smtClean="0"/>
              <a:t>slanderous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C:\Users\davisdeborah\AppData\Local\Microsoft\Windows\Temporary Internet Files\Content.IE5\SP8TYHKR\MC9000565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505200"/>
            <a:ext cx="3716014" cy="30316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voracious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)-greedy; unable to be satisfied; eager to eat a lot of food</a:t>
            </a:r>
          </a:p>
          <a:p>
            <a:r>
              <a:rPr lang="en-US" dirty="0" smtClean="0"/>
              <a:t>The football players had </a:t>
            </a:r>
            <a:r>
              <a:rPr lang="en-US" b="1" u="sng" dirty="0" smtClean="0"/>
              <a:t>voracious</a:t>
            </a:r>
            <a:r>
              <a:rPr lang="en-US" dirty="0" smtClean="0"/>
              <a:t> appetites after each practice.</a:t>
            </a:r>
          </a:p>
          <a:p>
            <a:endParaRPr lang="en-US" dirty="0"/>
          </a:p>
        </p:txBody>
      </p:sp>
      <p:pic>
        <p:nvPicPr>
          <p:cNvPr id="4098" name="Picture 2" descr="C:\Users\davisdeborah\AppData\Local\Microsoft\Windows\Temporary Internet Files\Content.IE5\HX3X9UEP\MP9004305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276600" cy="3276600"/>
          </a:xfrm>
          <a:prstGeom prst="rect">
            <a:avLst/>
          </a:prstGeom>
          <a:noFill/>
        </p:spPr>
      </p:pic>
      <p:pic>
        <p:nvPicPr>
          <p:cNvPr id="4099" name="Picture 3" descr="C:\Users\davisdeborah\AppData\Local\Microsoft\Windows\Temporary Internet Files\Content.IE5\ERWUQL4J\MC9001383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57600"/>
            <a:ext cx="1650581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Practice using the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</a:t>
            </a:r>
            <a:r>
              <a:rPr lang="en-US" b="1" dirty="0" smtClean="0"/>
              <a:t>al</a:t>
            </a:r>
          </a:p>
          <a:p>
            <a:r>
              <a:rPr lang="en-US" dirty="0" smtClean="0"/>
              <a:t>Natur</a:t>
            </a:r>
            <a:r>
              <a:rPr lang="en-US" b="1" dirty="0" smtClean="0"/>
              <a:t>al</a:t>
            </a:r>
          </a:p>
          <a:p>
            <a:r>
              <a:rPr lang="en-US" dirty="0" smtClean="0"/>
              <a:t>Mascul</a:t>
            </a:r>
            <a:r>
              <a:rPr lang="en-US" b="1" dirty="0" smtClean="0"/>
              <a:t>ine</a:t>
            </a:r>
          </a:p>
          <a:p>
            <a:r>
              <a:rPr lang="en-US" dirty="0" smtClean="0"/>
              <a:t>Genu</a:t>
            </a:r>
            <a:r>
              <a:rPr lang="en-US" b="1" dirty="0" smtClean="0"/>
              <a:t>ine</a:t>
            </a:r>
          </a:p>
          <a:p>
            <a:r>
              <a:rPr lang="en-US" dirty="0" smtClean="0"/>
              <a:t>Mysteri</a:t>
            </a:r>
            <a:r>
              <a:rPr lang="en-US" b="1" dirty="0" smtClean="0"/>
              <a:t>ous</a:t>
            </a:r>
          </a:p>
          <a:p>
            <a:r>
              <a:rPr lang="en-US" dirty="0" smtClean="0"/>
              <a:t>Delici</a:t>
            </a:r>
            <a:r>
              <a:rPr lang="en-US" b="1" dirty="0" smtClean="0"/>
              <a:t>ous</a:t>
            </a:r>
            <a:endParaRPr lang="en-US" b="1" dirty="0"/>
          </a:p>
        </p:txBody>
      </p:sp>
    </p:spTree>
  </p:cSld>
  <p:clrMapOvr>
    <a:masterClrMapping/>
  </p:clrMapOvr>
  <p:transition spd="med"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2590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	like, pertaining to		usual, natural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ine</a:t>
            </a:r>
            <a:r>
              <a:rPr lang="en-US" sz="3200" dirty="0" smtClean="0"/>
              <a:t>	like, pertaining to		</a:t>
            </a:r>
            <a:r>
              <a:rPr lang="en-US" sz="3200" dirty="0" err="1" smtClean="0"/>
              <a:t>masculine,genuine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ous</a:t>
            </a:r>
            <a:r>
              <a:rPr lang="en-US" sz="3200" dirty="0" smtClean="0"/>
              <a:t>	like, pertaining to		mysterious, delicious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14800"/>
            <a:ext cx="7772400" cy="190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Suffixes and Meanings</a:t>
            </a:r>
            <a:endParaRPr lang="en-US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autumnal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)-characteristic of autumn/blooming in autumn</a:t>
            </a:r>
          </a:p>
          <a:p>
            <a:r>
              <a:rPr lang="en-US" dirty="0" smtClean="0"/>
              <a:t>While it was only August, the weather was very </a:t>
            </a:r>
            <a:r>
              <a:rPr lang="en-US" b="1" u="sng" dirty="0" smtClean="0"/>
              <a:t>autumnal</a:t>
            </a:r>
            <a:r>
              <a:rPr lang="en-US" dirty="0" smtClean="0"/>
              <a:t>: crisp, damp, and cold.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avisdeborah\AppData\Local\Microsoft\Windows\Temporary Internet Files\Content.IE5\SP8TYHKR\MC90008942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91000"/>
            <a:ext cx="1820570" cy="1589227"/>
          </a:xfrm>
          <a:prstGeom prst="rect">
            <a:avLst/>
          </a:prstGeom>
          <a:noFill/>
        </p:spPr>
      </p:pic>
      <p:pic>
        <p:nvPicPr>
          <p:cNvPr id="1030" name="Picture 6" descr="C:\Users\davisdeborah\AppData\Local\Microsoft\Windows\Temporary Internet Files\Content.IE5\HX3X9UEP\MC90044558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2278008" cy="21528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elephantine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)-large and clumsy; resembling an elephant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elephantine</a:t>
            </a:r>
            <a:r>
              <a:rPr lang="en-US" dirty="0" smtClean="0"/>
              <a:t> sea lion was graceful in the water but clumsy on land.</a:t>
            </a:r>
          </a:p>
          <a:p>
            <a:endParaRPr lang="en-US" dirty="0"/>
          </a:p>
        </p:txBody>
      </p:sp>
      <p:pic>
        <p:nvPicPr>
          <p:cNvPr id="2050" name="Picture 2" descr="C:\Users\davisdeborah\AppData\Local\Microsoft\Windows\Temporary Internet Files\Content.IE5\ERWUQL4J\MP9004372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707"/>
            <a:ext cx="3736848" cy="37332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)-characterized by ill will with the desire to cause harm; </a:t>
            </a:r>
            <a:r>
              <a:rPr lang="en-US" dirty="0" err="1" smtClean="0"/>
              <a:t>spitefull</a:t>
            </a:r>
            <a:endParaRPr lang="en-US" dirty="0" smtClean="0"/>
          </a:p>
          <a:p>
            <a:r>
              <a:rPr lang="en-US" b="1" u="sng" dirty="0" smtClean="0"/>
              <a:t>Malicious</a:t>
            </a:r>
            <a:r>
              <a:rPr lang="en-US" dirty="0" smtClean="0"/>
              <a:t> gossip hurts the person who spreads it as well as the person it is about.</a:t>
            </a:r>
          </a:p>
          <a:p>
            <a:endParaRPr lang="en-US" dirty="0"/>
          </a:p>
        </p:txBody>
      </p:sp>
      <p:pic>
        <p:nvPicPr>
          <p:cNvPr id="3074" name="Picture 2" descr="C:\Users\davisdeborah\AppData\Local\Microsoft\Windows\Temporary Internet Files\Content.IE5\HX3X9UEP\MP90044846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733800"/>
            <a:ext cx="4932759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)-extraordinary; pertaining to strange, uncommon or remarkable things</a:t>
            </a:r>
          </a:p>
          <a:p>
            <a:r>
              <a:rPr lang="en-US" dirty="0" smtClean="0"/>
              <a:t>The store had </a:t>
            </a:r>
            <a:r>
              <a:rPr lang="en-US" b="1" u="sng" dirty="0" smtClean="0"/>
              <a:t>phenomenal</a:t>
            </a:r>
            <a:r>
              <a:rPr lang="en-US" dirty="0" smtClean="0"/>
              <a:t> business the first day it opened. </a:t>
            </a:r>
          </a:p>
          <a:p>
            <a:endParaRPr lang="en-US" dirty="0"/>
          </a:p>
        </p:txBody>
      </p:sp>
      <p:pic>
        <p:nvPicPr>
          <p:cNvPr id="4098" name="Picture 2" descr="C:\Users\davisdeborah\AppData\Local\Microsoft\Windows\Temporary Internet Files\Content.IE5\SP8TYHKR\MC90010475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199" y="3505200"/>
            <a:ext cx="3243887" cy="2570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)-concerning politics and government</a:t>
            </a:r>
          </a:p>
          <a:p>
            <a:r>
              <a:rPr lang="en-US" dirty="0" smtClean="0"/>
              <a:t>His </a:t>
            </a:r>
            <a:r>
              <a:rPr lang="en-US" b="1" u="sng" dirty="0" smtClean="0"/>
              <a:t>political </a:t>
            </a:r>
            <a:r>
              <a:rPr lang="en-US" dirty="0" smtClean="0"/>
              <a:t>career included being a governor and a senator.</a:t>
            </a:r>
          </a:p>
          <a:p>
            <a:endParaRPr lang="en-US" dirty="0"/>
          </a:p>
        </p:txBody>
      </p:sp>
      <p:pic>
        <p:nvPicPr>
          <p:cNvPr id="5122" name="Picture 2" descr="C:\Users\davisdeborah\AppData\Local\Microsoft\Windows\Temporary Internet Files\Content.IE5\ERWUQL4J\MC9000566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505200"/>
            <a:ext cx="2540813" cy="2734056"/>
          </a:xfrm>
          <a:prstGeom prst="rect">
            <a:avLst/>
          </a:prstGeom>
          <a:noFill/>
        </p:spPr>
      </p:pic>
      <p:pic>
        <p:nvPicPr>
          <p:cNvPr id="5123" name="Picture 3" descr="C:\Users\davisdeborah\AppData\Local\Microsoft\Windows\Temporary Internet Files\Content.IE5\HX3X9UEP\MP9003847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2209800" cy="2194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)-pertaining to an earlier state or condition; original</a:t>
            </a:r>
          </a:p>
          <a:p>
            <a:r>
              <a:rPr lang="en-US" dirty="0" smtClean="0"/>
              <a:t>When she opened the antique trunk, she found many old clothes in </a:t>
            </a:r>
            <a:r>
              <a:rPr lang="en-US" b="1" u="sng" dirty="0" smtClean="0"/>
              <a:t>pristine</a:t>
            </a:r>
            <a:r>
              <a:rPr lang="en-US" dirty="0" smtClean="0"/>
              <a:t> condition.  </a:t>
            </a:r>
          </a:p>
          <a:p>
            <a:endParaRPr lang="en-US" dirty="0"/>
          </a:p>
        </p:txBody>
      </p:sp>
      <p:pic>
        <p:nvPicPr>
          <p:cNvPr id="6146" name="Picture 2" descr="C:\Users\davisdeborah\AppData\Local\Microsoft\Windows\Temporary Internet Files\Content.IE5\ERWUQL4J\MC9001985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657600"/>
            <a:ext cx="2703290" cy="2498002"/>
          </a:xfrm>
          <a:prstGeom prst="rect">
            <a:avLst/>
          </a:prstGeom>
          <a:noFill/>
        </p:spPr>
      </p:pic>
      <p:pic>
        <p:nvPicPr>
          <p:cNvPr id="6147" name="Picture 3" descr="C:\Users\davisdeborah\AppData\Local\Microsoft\Windows\Temporary Internet Files\Content.IE5\HX3X9UEP\MC90038424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43400"/>
            <a:ext cx="2137250" cy="20220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289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Red Hot Word Parts Lesson 45</vt:lpstr>
      <vt:lpstr>What do you notice?</vt:lpstr>
      <vt:lpstr>al like, pertaining to  usual, natural  ine like, pertaining to  masculine,genuine ous like, pertaining to  mysterious, delicious </vt:lpstr>
      <vt:lpstr>autumnal</vt:lpstr>
      <vt:lpstr>elephantine</vt:lpstr>
      <vt:lpstr>malicious</vt:lpstr>
      <vt:lpstr>phenomenal</vt:lpstr>
      <vt:lpstr>political</vt:lpstr>
      <vt:lpstr>pristine</vt:lpstr>
      <vt:lpstr>saccharine</vt:lpstr>
      <vt:lpstr>serpentine</vt:lpstr>
      <vt:lpstr>slanderous</vt:lpstr>
      <vt:lpstr>voracious</vt:lpstr>
      <vt:lpstr>Now Practice using the words!</vt:lpstr>
    </vt:vector>
  </TitlesOfParts>
  <Company>D87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Hot Word Parts Lesson 45</dc:title>
  <dc:creator>davisdeborah</dc:creator>
  <cp:lastModifiedBy>davisdeborah</cp:lastModifiedBy>
  <cp:revision>130</cp:revision>
  <dcterms:created xsi:type="dcterms:W3CDTF">2010-09-07T15:14:53Z</dcterms:created>
  <dcterms:modified xsi:type="dcterms:W3CDTF">2010-09-08T14:50:11Z</dcterms:modified>
</cp:coreProperties>
</file>