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79" r:id="rId3"/>
    <p:sldId id="272" r:id="rId4"/>
    <p:sldId id="267" r:id="rId5"/>
    <p:sldId id="268" r:id="rId6"/>
    <p:sldId id="269" r:id="rId7"/>
    <p:sldId id="270" r:id="rId8"/>
    <p:sldId id="271" r:id="rId9"/>
    <p:sldId id="273" r:id="rId10"/>
    <p:sldId id="274" r:id="rId11"/>
    <p:sldId id="275" r:id="rId12"/>
    <p:sldId id="276" r:id="rId13"/>
    <p:sldId id="277" r:id="rId14"/>
    <p:sldId id="278" r:id="rId15"/>
    <p:sldId id="260" r:id="rId16"/>
    <p:sldId id="262" r:id="rId17"/>
    <p:sldId id="261" r:id="rId18"/>
    <p:sldId id="266"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9A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22" autoAdjust="0"/>
    <p:restoredTop sz="88710" autoAdjust="0"/>
  </p:normalViewPr>
  <p:slideViewPr>
    <p:cSldViewPr>
      <p:cViewPr>
        <p:scale>
          <a:sx n="69" d="100"/>
          <a:sy n="69" d="100"/>
        </p:scale>
        <p:origin x="-1608" y="-3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ADA8E4-2C3B-4F5C-8B8D-5C2075007CE0}" type="datetimeFigureOut">
              <a:rPr lang="en-US" smtClean="0"/>
              <a:pPr/>
              <a:t>9/4/2012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78C1C-D33C-4F99-AFC5-8A37503F546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None/>
            </a:pPr>
            <a:r>
              <a:rPr lang="en-US" b="1" dirty="0" smtClean="0">
                <a:solidFill>
                  <a:srgbClr val="C00000"/>
                </a:solidFill>
              </a:rPr>
              <a:t>MONDAY (8/31):</a:t>
            </a:r>
            <a:r>
              <a:rPr lang="en-US" b="1" baseline="0" dirty="0" smtClean="0">
                <a:solidFill>
                  <a:srgbClr val="C00000"/>
                </a:solidFill>
              </a:rPr>
              <a:t> DETAILED INTRODUCTION</a:t>
            </a:r>
          </a:p>
          <a:p>
            <a:pPr marL="228600" indent="-228600">
              <a:buFont typeface="Arial" pitchFamily="34" charset="0"/>
              <a:buNone/>
            </a:pPr>
            <a:r>
              <a:rPr lang="en-US" baseline="0" dirty="0" smtClean="0"/>
              <a:t>	(Because time is short and I have learned that these students need to have new words introduced clearly and slowly, only the first four words will be introduced and reviewed today. These are the words with the “hyper” prefix. Both these words and the remaining six words with the “super” prefix will be briefly introduced in general education reading today. Tomorrow, the ‘hyper’ words will be briefly reviewed and the ‘super’ words reviewed in depth in this class tomorrow.) </a:t>
            </a:r>
          </a:p>
          <a:p>
            <a:r>
              <a:rPr lang="en-US" b="1" u="sng" dirty="0" smtClean="0">
                <a:solidFill>
                  <a:srgbClr val="FF0000"/>
                </a:solidFill>
              </a:rPr>
              <a:t>Input:</a:t>
            </a:r>
            <a:r>
              <a:rPr lang="en-US" b="0" u="none" dirty="0" smtClean="0">
                <a:solidFill>
                  <a:srgbClr val="FF0000"/>
                </a:solidFill>
              </a:rPr>
              <a:t> </a:t>
            </a:r>
            <a:r>
              <a:rPr lang="en-US" dirty="0" smtClean="0"/>
              <a:t>Review </a:t>
            </a:r>
            <a:r>
              <a:rPr lang="en-US" baseline="0" dirty="0" smtClean="0"/>
              <a:t>the words with the students. Speak slowly and clearly. First remind students that all of these prefixes mean above, over, and more, so they will need to be careful to use the correct prefix when working with these words. Next, introduce each word one at a time (will come in one at a time on the slide when it is clicked). Say the word, its part of speech, and its definition. Read the sentence, stressing the vocabulary word.  </a:t>
            </a:r>
          </a:p>
          <a:p>
            <a:r>
              <a:rPr lang="en-US" b="1" u="sng" baseline="0" dirty="0" smtClean="0"/>
              <a:t>Model:</a:t>
            </a:r>
            <a:r>
              <a:rPr lang="en-US" baseline="0" dirty="0" smtClean="0"/>
              <a:t>(in advance for activity on next slide) Provide an example, a different sentence, or a clearer explanation for each word. (For example, discuss how I catch a tiny fish as big as my hand, but when I tell people about it I say it was huge; at least as big as my entire leg.) Try to relate them to the students life, interests, or prior knowledge. Tell the students that they will be asked to do this themselves with the next slide.</a:t>
            </a:r>
          </a:p>
          <a:p>
            <a:r>
              <a:rPr lang="en-US" b="1" u="sng" baseline="0" dirty="0" smtClean="0">
                <a:solidFill>
                  <a:srgbClr val="FF0000"/>
                </a:solidFill>
              </a:rPr>
              <a:t>Check for understanding:</a:t>
            </a:r>
            <a:r>
              <a:rPr lang="en-US" b="0" u="none" baseline="0" dirty="0" smtClean="0">
                <a:solidFill>
                  <a:srgbClr val="FF0000"/>
                </a:solidFill>
              </a:rPr>
              <a:t> After each word is introduced as noted above, ask students if they understand or have any questions. Monitor facial expressions for confusion. Encourage students to ask questions or give examples. </a:t>
            </a:r>
          </a:p>
          <a:p>
            <a:r>
              <a:rPr lang="en-US" b="1" u="sng" baseline="0" dirty="0" smtClean="0">
                <a:solidFill>
                  <a:srgbClr val="FF0000"/>
                </a:solidFill>
              </a:rPr>
              <a:t>Input: </a:t>
            </a:r>
            <a:r>
              <a:rPr lang="en-US" b="0" u="none" baseline="0" dirty="0" smtClean="0">
                <a:solidFill>
                  <a:srgbClr val="FF0000"/>
                </a:solidFill>
              </a:rPr>
              <a:t>After all of the words have been introduced slowly, one at a time, go back over the list quickly and paraphrase each of the definitions. Be dramatic if possible to show the students how “hyper” is “above, over, more.” Make sure there are no questions before going to </a:t>
            </a:r>
            <a:r>
              <a:rPr lang="en-US" b="0" u="none" baseline="0" dirty="0" smtClean="0">
                <a:solidFill>
                  <a:srgbClr val="C00000"/>
                </a:solidFill>
              </a:rPr>
              <a:t>slide 3.</a:t>
            </a:r>
          </a:p>
          <a:p>
            <a:endParaRPr lang="en-US" b="0" u="none" baseline="0" dirty="0" smtClean="0">
              <a:solidFill>
                <a:srgbClr val="C00000"/>
              </a:solidFill>
            </a:endParaRPr>
          </a:p>
          <a:p>
            <a:r>
              <a:rPr lang="en-US" b="1" u="none" baseline="0" dirty="0" smtClean="0">
                <a:solidFill>
                  <a:srgbClr val="C00000"/>
                </a:solidFill>
              </a:rPr>
              <a:t>TUESDAY 9/1</a:t>
            </a:r>
          </a:p>
          <a:p>
            <a:r>
              <a:rPr lang="en-US" b="1" u="sng" baseline="0" dirty="0" smtClean="0">
                <a:solidFill>
                  <a:srgbClr val="FF0000"/>
                </a:solidFill>
              </a:rPr>
              <a:t>Input:</a:t>
            </a:r>
            <a:r>
              <a:rPr lang="en-US" b="0" u="none" baseline="0" dirty="0" smtClean="0">
                <a:solidFill>
                  <a:srgbClr val="FF0000"/>
                </a:solidFill>
              </a:rPr>
              <a:t> Briefly review the words on this slide. Read the words and definitions to the students. </a:t>
            </a:r>
          </a:p>
          <a:p>
            <a:r>
              <a:rPr lang="en-US" b="1" u="sng" baseline="0" dirty="0" smtClean="0">
                <a:solidFill>
                  <a:srgbClr val="FF0000"/>
                </a:solidFill>
              </a:rPr>
              <a:t>Check for Understanding</a:t>
            </a:r>
            <a:r>
              <a:rPr lang="en-US" b="1" u="none" baseline="0" dirty="0" smtClean="0">
                <a:solidFill>
                  <a:srgbClr val="FF0000"/>
                </a:solidFill>
              </a:rPr>
              <a:t>: </a:t>
            </a:r>
            <a:r>
              <a:rPr lang="en-US" b="0" u="none" baseline="0" dirty="0" smtClean="0">
                <a:solidFill>
                  <a:srgbClr val="FF0000"/>
                </a:solidFill>
              </a:rPr>
              <a:t>Ask a student to give an example of hyperbole and another to give a paraphrase of hyperthermia. Ask if there are any questions on these words before you move on to the “super” words. Monitor facial expressions for confusion. </a:t>
            </a:r>
            <a:endParaRPr lang="en-US" b="1" u="sng" baseline="0" dirty="0" smtClean="0">
              <a:solidFill>
                <a:srgbClr val="FF0000"/>
              </a:solidFill>
            </a:endParaRPr>
          </a:p>
          <a:p>
            <a:endParaRPr lang="en-US" b="1" u="sng" baseline="0" dirty="0" smtClean="0">
              <a:solidFill>
                <a:srgbClr val="FF0000"/>
              </a:solidFill>
            </a:endParaRPr>
          </a:p>
          <a:p>
            <a:r>
              <a:rPr lang="en-US" b="1" u="sng" baseline="0" dirty="0" smtClean="0">
                <a:solidFill>
                  <a:srgbClr val="FF0000"/>
                </a:solidFill>
              </a:rPr>
              <a:t> </a:t>
            </a:r>
            <a:endParaRPr lang="en-US" baseline="0" dirty="0" smtClean="0"/>
          </a:p>
          <a:p>
            <a:pPr marL="228600" indent="-228600">
              <a:buNone/>
            </a:pPr>
            <a:endParaRPr lang="en-US" baseline="0" dirty="0" smtClean="0"/>
          </a:p>
          <a:p>
            <a:pPr marL="228600" indent="-228600">
              <a:buNone/>
            </a:pPr>
            <a:endParaRPr lang="en-US" baseline="0" dirty="0" smtClean="0"/>
          </a:p>
          <a:p>
            <a:pPr marL="228600" indent="-228600">
              <a:buNone/>
            </a:pPr>
            <a:endParaRPr lang="en-US" baseline="0" dirty="0" smtClean="0"/>
          </a:p>
          <a:p>
            <a:pPr marL="228600" indent="-228600">
              <a:buNone/>
            </a:pPr>
            <a:endParaRPr lang="en-US" baseline="0" dirty="0" smtClean="0"/>
          </a:p>
          <a:p>
            <a:pPr marL="228600" indent="-228600">
              <a:buNone/>
            </a:pPr>
            <a:endParaRPr lang="en-US" baseline="0" dirty="0" smtClean="0"/>
          </a:p>
          <a:p>
            <a:pPr marL="228600" indent="-228600">
              <a:buNone/>
            </a:pPr>
            <a:endParaRPr lang="en-US" baseline="0" dirty="0" smtClean="0"/>
          </a:p>
          <a:p>
            <a:pPr marL="228600" indent="-228600">
              <a:buNone/>
            </a:pPr>
            <a:endParaRPr lang="en-US" baseline="0" dirty="0" smtClean="0"/>
          </a:p>
          <a:p>
            <a:pPr marL="228600" indent="-228600">
              <a:buNone/>
            </a:pPr>
            <a:endParaRPr lang="en-US" baseline="0" dirty="0" smtClean="0"/>
          </a:p>
          <a:p>
            <a:pPr marL="228600" indent="-228600">
              <a:buNone/>
            </a:pPr>
            <a:endParaRPr lang="en-US" baseline="0" dirty="0" smtClean="0"/>
          </a:p>
          <a:p>
            <a:pPr marL="228600" indent="-228600">
              <a:buNone/>
            </a:pPr>
            <a:endParaRPr lang="en-US" baseline="0" dirty="0" smtClean="0"/>
          </a:p>
          <a:p>
            <a:pPr marL="228600" indent="-228600">
              <a:buNone/>
            </a:pPr>
            <a:r>
              <a:rPr lang="en-US" baseline="0" dirty="0" smtClean="0"/>
              <a:t> </a:t>
            </a:r>
          </a:p>
          <a:p>
            <a:pPr marL="228600" indent="-228600">
              <a:buNone/>
            </a:pPr>
            <a:endParaRPr lang="en-US" dirty="0"/>
          </a:p>
        </p:txBody>
      </p:sp>
      <p:sp>
        <p:nvSpPr>
          <p:cNvPr id="4" name="Slide Number Placeholder 3"/>
          <p:cNvSpPr>
            <a:spLocks noGrp="1"/>
          </p:cNvSpPr>
          <p:nvPr>
            <p:ph type="sldNum" sz="quarter" idx="10"/>
          </p:nvPr>
        </p:nvSpPr>
        <p:spPr/>
        <p:txBody>
          <a:bodyPr/>
          <a:lstStyle/>
          <a:p>
            <a:fld id="{593EA5D3-1DFC-4323-ACB4-18BF6194A7B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solidFill>
                  <a:srgbClr val="C00000"/>
                </a:solidFill>
              </a:rPr>
              <a:t>Tuesday 9/1 after detailed review of “super” words:</a:t>
            </a:r>
          </a:p>
          <a:p>
            <a:r>
              <a:rPr lang="en-US" b="1" dirty="0" smtClean="0"/>
              <a:t>Input: </a:t>
            </a:r>
            <a:r>
              <a:rPr lang="en-US" b="0" dirty="0" smtClean="0"/>
              <a:t>Tell the students that the</a:t>
            </a:r>
            <a:r>
              <a:rPr lang="en-US" b="0" baseline="0" dirty="0" smtClean="0"/>
              <a:t> best way to make new words familiar is to think about them and use them. Tell them that you are going to help them do that by asking them to give answers to the questions on the slide. Remind students that you would like them to raise their hands and volunteer to answer, but that you will call on them to answer if they do not do it on their own. (Do NOT allow D, S, or J to answer more than one question.)</a:t>
            </a:r>
          </a:p>
          <a:p>
            <a:r>
              <a:rPr lang="en-US" b="1" baseline="0" dirty="0" smtClean="0"/>
              <a:t>Check for Understanding/Guided Practice: </a:t>
            </a:r>
            <a:r>
              <a:rPr lang="en-US" b="0" baseline="0" dirty="0" smtClean="0"/>
              <a:t>Call on students to answer the questions on the slide. Provide prompting as necessary. If students are slow to start in responding to questions.</a:t>
            </a:r>
          </a:p>
          <a:p>
            <a:r>
              <a:rPr lang="en-US" b="1" baseline="0" dirty="0" smtClean="0"/>
              <a:t>Independent Practice: </a:t>
            </a:r>
            <a:r>
              <a:rPr lang="en-US" b="0" baseline="0" dirty="0" smtClean="0"/>
              <a:t>There is no independent practice for this lesson. However, data will be collected regarding behavior and also if students are able to give correct answers to the guided practice questions.</a:t>
            </a:r>
          </a:p>
          <a:p>
            <a:r>
              <a:rPr lang="en-US" b="1" dirty="0" smtClean="0">
                <a:solidFill>
                  <a:schemeClr val="tx1"/>
                </a:solidFill>
              </a:rPr>
              <a:t>Closure: </a:t>
            </a:r>
            <a:r>
              <a:rPr lang="en-US" dirty="0" smtClean="0"/>
              <a:t>Tell the students that tomorrow we will review all of the words together very quickly, and then we</a:t>
            </a:r>
            <a:r>
              <a:rPr lang="en-US" baseline="0" dirty="0" smtClean="0"/>
              <a:t> will be doing a quick matching activity. Tell them that there is no homework, but it would be helpful to them to review their words before tomorrow. </a:t>
            </a:r>
            <a:r>
              <a:rPr lang="en-US" baseline="0" dirty="0" smtClean="0">
                <a:solidFill>
                  <a:srgbClr val="C00000"/>
                </a:solidFill>
              </a:rPr>
              <a:t>(Tuesday’s lesson includes slides 1, 2, 3, 5, and 10)</a:t>
            </a:r>
            <a:endParaRPr lang="en-US"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3BF78C1C-D33C-4F99-AFC5-8A37503F5467}" type="slidenum">
              <a:rPr lang="en-US" smtClean="0"/>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C00000"/>
                </a:solidFill>
              </a:rPr>
              <a:t>Monday 8/31: After reviewing “hyper” words:</a:t>
            </a:r>
          </a:p>
          <a:p>
            <a:r>
              <a:rPr lang="en-US" b="1" dirty="0" smtClean="0"/>
              <a:t>Input: </a:t>
            </a:r>
            <a:r>
              <a:rPr lang="en-US" b="0" dirty="0" smtClean="0"/>
              <a:t>Tell the students that the</a:t>
            </a:r>
            <a:r>
              <a:rPr lang="en-US" b="0" baseline="0" dirty="0" smtClean="0"/>
              <a:t> best way to make new words familiar is to think about them and use them. Tell them that you are going to help them do that by asking them to give answers to the questions on the slide. Remind students that you would like them to raise their hands and volunteer to answer, but that you will call on them to answer if they do not do it on their own. (Do NOT allow D, S, or J to answer more than one question.)</a:t>
            </a:r>
          </a:p>
          <a:p>
            <a:r>
              <a:rPr lang="en-US" b="1" baseline="0" dirty="0" smtClean="0"/>
              <a:t>Check for Understanding/Guided Practice: </a:t>
            </a:r>
            <a:r>
              <a:rPr lang="en-US" b="0" baseline="0" dirty="0" smtClean="0"/>
              <a:t>Call on students to answer the questions on the slide. Provide prompting as necessary. If students are slow to start in responding to questions.</a:t>
            </a:r>
          </a:p>
          <a:p>
            <a:r>
              <a:rPr lang="en-US" b="1" baseline="0" dirty="0" smtClean="0"/>
              <a:t>Independent Practice: </a:t>
            </a:r>
            <a:r>
              <a:rPr lang="en-US" b="0" baseline="0" dirty="0" smtClean="0"/>
              <a:t>There is no independent practice for this lesson. However, data will be collected regarding behavior and also if students are able to give correct answers to the guided practice questions.</a:t>
            </a:r>
          </a:p>
          <a:p>
            <a:r>
              <a:rPr lang="en-US" b="1" baseline="0" dirty="0" smtClean="0"/>
              <a:t>Closure: </a:t>
            </a:r>
            <a:r>
              <a:rPr lang="en-US" b="0" baseline="0" dirty="0" smtClean="0"/>
              <a:t>Tell the students that they will be seeing these same words again in Reading today along with six other words that we will go over more tomorrow. Thank them for working hard and tell them that their hard work will make Reading class a “piece of cake” today.</a:t>
            </a:r>
          </a:p>
          <a:p>
            <a:endParaRPr lang="en-US" b="0" baseline="0" dirty="0" smtClean="0"/>
          </a:p>
          <a:p>
            <a:r>
              <a:rPr lang="en-US" b="0" baseline="0" dirty="0" smtClean="0">
                <a:solidFill>
                  <a:srgbClr val="C00000"/>
                </a:solidFill>
              </a:rPr>
              <a:t>Slides 1-3 and 10 are Monday’s lesson.</a:t>
            </a:r>
          </a:p>
          <a:p>
            <a:endParaRPr lang="en-US" b="1" dirty="0"/>
          </a:p>
        </p:txBody>
      </p:sp>
      <p:sp>
        <p:nvSpPr>
          <p:cNvPr id="4" name="Slide Number Placeholder 3"/>
          <p:cNvSpPr>
            <a:spLocks noGrp="1"/>
          </p:cNvSpPr>
          <p:nvPr>
            <p:ph type="sldNum" sz="quarter" idx="10"/>
          </p:nvPr>
        </p:nvSpPr>
        <p:spPr/>
        <p:txBody>
          <a:bodyPr/>
          <a:lstStyle/>
          <a:p>
            <a:fld id="{3BF78C1C-D33C-4F99-AFC5-8A37503F5467}" type="slidenum">
              <a:rPr lang="en-US" smtClean="0"/>
              <a:pPr/>
              <a:t>16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u="sng" dirty="0" smtClean="0">
                <a:solidFill>
                  <a:srgbClr val="C00000"/>
                </a:solidFill>
              </a:rPr>
              <a:t>Wednesday 9/2 after brief</a:t>
            </a:r>
            <a:r>
              <a:rPr lang="en-US" b="1" u="sng" baseline="0" dirty="0" smtClean="0">
                <a:solidFill>
                  <a:srgbClr val="C00000"/>
                </a:solidFill>
              </a:rPr>
              <a:t> review of all ten vocabulary words on slide 6: </a:t>
            </a:r>
          </a:p>
          <a:p>
            <a:r>
              <a:rPr lang="en-US" b="0" u="none" baseline="0" dirty="0" smtClean="0">
                <a:solidFill>
                  <a:srgbClr val="C00000"/>
                </a:solidFill>
              </a:rPr>
              <a:t>Give each student a copy of the worksheet that matches this slide. Make sure they have a pen/pencil out.</a:t>
            </a:r>
          </a:p>
          <a:p>
            <a:r>
              <a:rPr lang="en-US" b="1" u="none" baseline="0" dirty="0" smtClean="0">
                <a:solidFill>
                  <a:srgbClr val="C00000"/>
                </a:solidFill>
              </a:rPr>
              <a:t>Input: </a:t>
            </a:r>
            <a:r>
              <a:rPr lang="en-US" b="0" u="none" baseline="0" dirty="0" smtClean="0">
                <a:solidFill>
                  <a:srgbClr val="C00000"/>
                </a:solidFill>
              </a:rPr>
              <a:t>Tell the students that they are going to be completing this worksheet in class today and that as soon as they are done with it they can use the remaining time to work on other homework or read. Read the directions aloud.</a:t>
            </a:r>
          </a:p>
          <a:p>
            <a:r>
              <a:rPr lang="en-US" b="1" u="none" baseline="0" dirty="0" smtClean="0">
                <a:solidFill>
                  <a:srgbClr val="C00000"/>
                </a:solidFill>
              </a:rPr>
              <a:t>Modeling: </a:t>
            </a:r>
            <a:r>
              <a:rPr lang="en-US" b="0" u="none" baseline="0" dirty="0" smtClean="0">
                <a:solidFill>
                  <a:srgbClr val="C00000"/>
                </a:solidFill>
              </a:rPr>
              <a:t>Have one of the (tall) students come to the SmartBoard. Have him/her read number 1. Demonstrate reading through the definitions until you see the one that matches hyperbole (F). Have the student write the F in the blank next to number 1 and cross off that definition. </a:t>
            </a:r>
          </a:p>
          <a:p>
            <a:r>
              <a:rPr lang="en-US" b="1" u="none" baseline="0" dirty="0" smtClean="0">
                <a:solidFill>
                  <a:srgbClr val="C00000"/>
                </a:solidFill>
              </a:rPr>
              <a:t>Guided Practice: </a:t>
            </a:r>
            <a:r>
              <a:rPr lang="en-US" b="0" u="none" baseline="0" dirty="0" smtClean="0">
                <a:solidFill>
                  <a:srgbClr val="C00000"/>
                </a:solidFill>
              </a:rPr>
              <a:t>Read #2 aloud. Tell the students to find the definition that matches and write the letter in the blank using their worksheets. After waiting about one minute, have someone provide the answer. Praise, fill in the answer on the SmartBoard and cross definition J off of the list . </a:t>
            </a:r>
          </a:p>
          <a:p>
            <a:r>
              <a:rPr lang="en-US" b="1" u="none" baseline="0" dirty="0" smtClean="0">
                <a:solidFill>
                  <a:srgbClr val="C00000"/>
                </a:solidFill>
              </a:rPr>
              <a:t>Independent practice: </a:t>
            </a:r>
            <a:r>
              <a:rPr lang="en-US" b="0" u="none" baseline="0" dirty="0" smtClean="0">
                <a:solidFill>
                  <a:srgbClr val="C00000"/>
                </a:solidFill>
              </a:rPr>
              <a:t>Have the students complete the worksheet on their own. Collect worksheets when completed for data.</a:t>
            </a:r>
          </a:p>
          <a:p>
            <a:r>
              <a:rPr lang="en-US" b="1" u="none" baseline="0" dirty="0" smtClean="0">
                <a:solidFill>
                  <a:srgbClr val="C00000"/>
                </a:solidFill>
              </a:rPr>
              <a:t>Check for Understanding: </a:t>
            </a:r>
            <a:r>
              <a:rPr lang="en-US" b="0" u="none" baseline="0" dirty="0" smtClean="0">
                <a:solidFill>
                  <a:srgbClr val="C00000"/>
                </a:solidFill>
              </a:rPr>
              <a:t>While students are working, circulate among their desks and look for correct answers, participation or non-compliance, and facial expressions indicating understanding.</a:t>
            </a:r>
          </a:p>
          <a:p>
            <a:r>
              <a:rPr lang="en-US" b="1" u="none" baseline="0" dirty="0" smtClean="0">
                <a:solidFill>
                  <a:srgbClr val="C00000"/>
                </a:solidFill>
              </a:rPr>
              <a:t>Closure: </a:t>
            </a:r>
            <a:r>
              <a:rPr lang="en-US" b="0" u="none" baseline="0" dirty="0" smtClean="0">
                <a:solidFill>
                  <a:srgbClr val="C00000"/>
                </a:solidFill>
              </a:rPr>
              <a:t>Remind the students that they will be having a quiz on Friday on these words and the words from last week, and that working on the words in this class will help them to do well. Tell the students that as soon as they are finished with their worksheets to put them on my desk and then continue working on any other work they might have. </a:t>
            </a:r>
          </a:p>
          <a:p>
            <a:endParaRPr lang="en-US" b="1" u="sng" baseline="0" dirty="0" smtClean="0">
              <a:solidFill>
                <a:srgbClr val="C00000"/>
              </a:solidFill>
            </a:endParaRPr>
          </a:p>
          <a:p>
            <a:r>
              <a:rPr lang="en-US" b="1" u="sng" baseline="0" dirty="0" smtClean="0">
                <a:solidFill>
                  <a:srgbClr val="C00000"/>
                </a:solidFill>
              </a:rPr>
              <a:t>Wednesday’s lesson includes slides 1, 6, 7, and 10.</a:t>
            </a:r>
          </a:p>
          <a:p>
            <a:endParaRPr lang="en-US" b="1" u="sng" dirty="0">
              <a:solidFill>
                <a:srgbClr val="C00000"/>
              </a:solidFill>
            </a:endParaRPr>
          </a:p>
        </p:txBody>
      </p:sp>
      <p:sp>
        <p:nvSpPr>
          <p:cNvPr id="4" name="Slide Number Placeholder 3"/>
          <p:cNvSpPr>
            <a:spLocks noGrp="1"/>
          </p:cNvSpPr>
          <p:nvPr>
            <p:ph type="sldNum" sz="quarter" idx="10"/>
          </p:nvPr>
        </p:nvSpPr>
        <p:spPr/>
        <p:txBody>
          <a:bodyPr/>
          <a:lstStyle/>
          <a:p>
            <a:fld id="{3BF78C1C-D33C-4F99-AFC5-8A37503F5467}" type="slidenum">
              <a:rPr lang="en-US" smtClean="0"/>
              <a:pPr/>
              <a:t>17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u="sng" dirty="0" smtClean="0">
                <a:solidFill>
                  <a:srgbClr val="C00000"/>
                </a:solidFill>
              </a:rPr>
              <a:t>Thursday 9/4 after brief</a:t>
            </a:r>
            <a:r>
              <a:rPr lang="en-US" b="1" u="sng" baseline="0" dirty="0" smtClean="0">
                <a:solidFill>
                  <a:srgbClr val="C00000"/>
                </a:solidFill>
              </a:rPr>
              <a:t> review of slide 6:</a:t>
            </a:r>
          </a:p>
          <a:p>
            <a:r>
              <a:rPr lang="en-US" b="0" u="none" baseline="0" dirty="0" smtClean="0">
                <a:solidFill>
                  <a:srgbClr val="C00000"/>
                </a:solidFill>
              </a:rPr>
              <a:t>Give each student a copy of the worksheet that matches this slide. Make sure they have a pen/pencil out.</a:t>
            </a:r>
          </a:p>
          <a:p>
            <a:r>
              <a:rPr lang="en-US" b="1" u="none" baseline="0" dirty="0" smtClean="0">
                <a:solidFill>
                  <a:srgbClr val="C00000"/>
                </a:solidFill>
              </a:rPr>
              <a:t>Input: </a:t>
            </a:r>
            <a:r>
              <a:rPr lang="en-US" b="0" u="none" baseline="0" dirty="0" smtClean="0">
                <a:solidFill>
                  <a:srgbClr val="C00000"/>
                </a:solidFill>
              </a:rPr>
              <a:t>Tell the students that they are going to be completing this crossword puzzle in class today and that as soon as they are done with it they can use the remaining time to work on other homework or read. Read the directions aloud.</a:t>
            </a:r>
          </a:p>
          <a:p>
            <a:r>
              <a:rPr lang="en-US" b="1" u="none" baseline="0" dirty="0" smtClean="0">
                <a:solidFill>
                  <a:srgbClr val="C00000"/>
                </a:solidFill>
              </a:rPr>
              <a:t>Guided Practice/Modeling: </a:t>
            </a:r>
            <a:r>
              <a:rPr lang="en-US" b="0" u="none" baseline="0" dirty="0" smtClean="0">
                <a:solidFill>
                  <a:srgbClr val="C00000"/>
                </a:solidFill>
              </a:rPr>
              <a:t>Have one of the students come to the SmartBoard and read 4 across. Model using the word bank to find the correct answer (surplus). Have the student write the answer into the puzzle. Cross the words out when they are used. Read 4 down aloud. Tell the students to find the word in the word bank that matches it and write the answer in the blanks for 1 down. After waiting about one minute, have someone provide the answer. Praise, fill in the answer on the SmartBoard and cross supervise off of the list . </a:t>
            </a:r>
          </a:p>
          <a:p>
            <a:r>
              <a:rPr lang="en-US" b="1" u="none" baseline="0" dirty="0" smtClean="0">
                <a:solidFill>
                  <a:srgbClr val="C00000"/>
                </a:solidFill>
              </a:rPr>
              <a:t>Independent practice: </a:t>
            </a:r>
            <a:r>
              <a:rPr lang="en-US" b="0" u="none" baseline="0" dirty="0" smtClean="0">
                <a:solidFill>
                  <a:srgbClr val="C00000"/>
                </a:solidFill>
              </a:rPr>
              <a:t>Have the students complete the crossword on their own. Collect worksheets when completed for data.</a:t>
            </a:r>
          </a:p>
          <a:p>
            <a:r>
              <a:rPr lang="en-US" b="1" u="none" baseline="0" dirty="0" smtClean="0">
                <a:solidFill>
                  <a:srgbClr val="C00000"/>
                </a:solidFill>
              </a:rPr>
              <a:t>Check for Understanding: </a:t>
            </a:r>
            <a:r>
              <a:rPr lang="en-US" b="0" u="none" baseline="0" dirty="0" smtClean="0">
                <a:solidFill>
                  <a:srgbClr val="C00000"/>
                </a:solidFill>
              </a:rPr>
              <a:t>While students are working, circulate among their desks and look for correct answers, participation or non-compliance, and facial expressions indicating understanding. Provide prompting as necessary.</a:t>
            </a:r>
          </a:p>
          <a:p>
            <a:r>
              <a:rPr lang="en-US" b="1" u="none" baseline="0" dirty="0" smtClean="0">
                <a:solidFill>
                  <a:srgbClr val="C00000"/>
                </a:solidFill>
              </a:rPr>
              <a:t>Closure: </a:t>
            </a:r>
            <a:r>
              <a:rPr lang="en-US" b="0" u="none" baseline="0" dirty="0" smtClean="0">
                <a:solidFill>
                  <a:srgbClr val="C00000"/>
                </a:solidFill>
              </a:rPr>
              <a:t>Remind the students that they will be having a quiz on Friday on these words and the words from last week, and that working on the words in this class will help them to do well. Tell the students that as soon as they are finished with their crossword puzzles to put them on my desk and then continue working on any other work they might have. </a:t>
            </a:r>
          </a:p>
          <a:p>
            <a:endParaRPr lang="en-US" b="1" u="none" baseline="0" dirty="0" smtClean="0">
              <a:solidFill>
                <a:srgbClr val="FF0000"/>
              </a:solidFill>
            </a:endParaRPr>
          </a:p>
          <a:p>
            <a:r>
              <a:rPr lang="en-US" b="1" u="none" baseline="0" dirty="0" smtClean="0">
                <a:solidFill>
                  <a:srgbClr val="FF0000"/>
                </a:solidFill>
              </a:rPr>
              <a:t> Thursday’s lesson includes slides 1, 6, 8, and 10.</a:t>
            </a:r>
          </a:p>
          <a:p>
            <a:endParaRPr lang="en-US" b="1" u="sng" baseline="0" dirty="0" smtClean="0">
              <a:solidFill>
                <a:srgbClr val="C00000"/>
              </a:solidFill>
            </a:endParaRPr>
          </a:p>
          <a:p>
            <a:endParaRPr lang="en-US" b="1" u="sng" dirty="0">
              <a:solidFill>
                <a:srgbClr val="C00000"/>
              </a:solidFill>
            </a:endParaRPr>
          </a:p>
        </p:txBody>
      </p:sp>
      <p:sp>
        <p:nvSpPr>
          <p:cNvPr id="4" name="Slide Number Placeholder 3"/>
          <p:cNvSpPr>
            <a:spLocks noGrp="1"/>
          </p:cNvSpPr>
          <p:nvPr>
            <p:ph type="sldNum" sz="quarter" idx="10"/>
          </p:nvPr>
        </p:nvSpPr>
        <p:spPr/>
        <p:txBody>
          <a:bodyPr/>
          <a:lstStyle/>
          <a:p>
            <a:fld id="{3BF78C1C-D33C-4F99-AFC5-8A37503F5467}" type="slidenum">
              <a:rPr lang="en-US" smtClean="0"/>
              <a:pPr/>
              <a:t>18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baseline="0" dirty="0" smtClean="0">
                <a:solidFill>
                  <a:srgbClr val="FF0000"/>
                </a:solidFill>
              </a:rPr>
              <a:t>Friday 9/4: after a quick review of word list on slide 6</a:t>
            </a:r>
            <a:endParaRPr lang="en-US" b="1" u="sng" baseline="0" dirty="0" smtClean="0"/>
          </a:p>
          <a:p>
            <a:r>
              <a:rPr lang="en-US" b="1" baseline="0" dirty="0" smtClean="0"/>
              <a:t>Input: </a:t>
            </a:r>
            <a:r>
              <a:rPr lang="en-US" baseline="0" dirty="0" smtClean="0"/>
              <a:t>Review the steps on the slide. Remind students that this activity is the same one that they did last Friday, but they will be using this week’s words instead. </a:t>
            </a:r>
          </a:p>
          <a:p>
            <a:r>
              <a:rPr lang="en-US" b="1" baseline="0" dirty="0" smtClean="0"/>
              <a:t>Modeling: </a:t>
            </a:r>
            <a:r>
              <a:rPr lang="en-US" baseline="0" dirty="0" smtClean="0"/>
              <a:t>Show a picture (drawn in advance) of an overflowing garbage can. Include a sentence using the word and a paraphrase of the definition. Leave it for the students to use as they draw their own.</a:t>
            </a:r>
          </a:p>
          <a:p>
            <a:r>
              <a:rPr lang="en-US" baseline="0" dirty="0" smtClean="0"/>
              <a:t>Check for Understanding: Ask if anyone has questions. Monitor facial expressions for confusion.</a:t>
            </a:r>
          </a:p>
          <a:p>
            <a:r>
              <a:rPr lang="en-US" b="1" baseline="0" dirty="0" smtClean="0"/>
              <a:t>Input: </a:t>
            </a:r>
            <a:r>
              <a:rPr lang="en-US" baseline="0" dirty="0" smtClean="0"/>
              <a:t>Have the students to come up one at a time to get a card and definition. Give them a choice of working at the group tables with a word and definition list or at their desks using the SmartBoard and the word list from slide 6. Collect the cards as soon as the students have the word and definition written so that they are available to use for the second word. </a:t>
            </a:r>
          </a:p>
          <a:p>
            <a:r>
              <a:rPr lang="en-US" b="1" baseline="0" dirty="0" smtClean="0"/>
              <a:t>GP/IP: </a:t>
            </a:r>
            <a:r>
              <a:rPr lang="en-US" baseline="0" dirty="0" smtClean="0"/>
              <a:t>Ask CT and PA to assist as students complete first response but not to assist with the second response. Record accuracy of student responses and appropriate behavior on data sheet. Monitor students as they work and provide prompting as necessary. </a:t>
            </a:r>
          </a:p>
          <a:p>
            <a:r>
              <a:rPr lang="en-US" b="1" baseline="0" dirty="0" smtClean="0"/>
              <a:t>Closure: </a:t>
            </a:r>
            <a:r>
              <a:rPr lang="en-US" baseline="0" dirty="0" smtClean="0"/>
              <a:t>As students complete activity, remind them to study their vocabulary words. Remind them of the upcoming quiz in the next class. Tell them that they will be getting a new list of words on Monday and that we will be using some of the strategies we used this week with the new words. (Leave the poster up on the wall for display.)</a:t>
            </a:r>
          </a:p>
          <a:p>
            <a:endParaRPr lang="en-US" baseline="0" dirty="0" smtClean="0"/>
          </a:p>
          <a:p>
            <a:r>
              <a:rPr lang="en-US" b="1" u="sng" baseline="0" dirty="0" smtClean="0">
                <a:solidFill>
                  <a:srgbClr val="FF0000"/>
                </a:solidFill>
              </a:rPr>
              <a:t>Friday’s lesson includes slides 1, 6, 9, and 10</a:t>
            </a:r>
          </a:p>
          <a:p>
            <a:endParaRPr lang="en-US" dirty="0"/>
          </a:p>
        </p:txBody>
      </p:sp>
      <p:sp>
        <p:nvSpPr>
          <p:cNvPr id="4" name="Slide Number Placeholder 3"/>
          <p:cNvSpPr>
            <a:spLocks noGrp="1"/>
          </p:cNvSpPr>
          <p:nvPr>
            <p:ph type="sldNum" sz="quarter" idx="10"/>
          </p:nvPr>
        </p:nvSpPr>
        <p:spPr/>
        <p:txBody>
          <a:bodyPr/>
          <a:lstStyle/>
          <a:p>
            <a:fld id="{3BF78C1C-D33C-4F99-AFC5-8A37503F5467}"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DA5D5068-69D5-4A70-BB61-18AFCB83BA72}" type="datetime1">
              <a:rPr lang="en-US" smtClean="0"/>
              <a:pPr/>
              <a:t>9/4/2012</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92E0C29D-022C-4D5F-B407-A60FABF8E659}"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B55E1A-E04F-48C0-9044-C77305B93B2C}" type="datetime1">
              <a:rPr lang="en-US" smtClean="0"/>
              <a:pPr/>
              <a:t>9/4/2012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2E0C29D-022C-4D5F-B407-A60FABF8E65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49BAE5-355F-4095-9BBD-AAC7216AB612}" type="datetime1">
              <a:rPr lang="en-US" smtClean="0"/>
              <a:pPr/>
              <a:t>9/4/2012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2E0C29D-022C-4D5F-B407-A60FABF8E65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1F5B4A-4301-473F-B58F-F349E4FE410E}" type="datetime1">
              <a:rPr lang="en-US" smtClean="0"/>
              <a:pPr/>
              <a:t>9/4/2012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2E0C29D-022C-4D5F-B407-A60FABF8E6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A7ACDB5-0636-48BD-BFB1-FD4E2FBB3518}" type="datetime1">
              <a:rPr lang="en-US" smtClean="0"/>
              <a:pPr/>
              <a:t>9/4/2012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2E0C29D-022C-4D5F-B407-A60FABF8E659}"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041762A-4AB9-4501-B548-05119458A048}" type="datetime1">
              <a:rPr lang="en-US" smtClean="0"/>
              <a:pPr/>
              <a:t>9/4/2012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2E0C29D-022C-4D5F-B407-A60FABF8E65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16E2603-3B96-483B-82B5-3A4B53A9C1C6}" type="datetime1">
              <a:rPr lang="en-US" smtClean="0"/>
              <a:pPr/>
              <a:t>9/4/2012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92E0C29D-022C-4D5F-B407-A60FABF8E659}"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0A67E09-120B-4D30-BE13-A99CBD429B52}" type="datetime1">
              <a:rPr lang="en-US" smtClean="0"/>
              <a:pPr/>
              <a:t>9/4/2012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92E0C29D-022C-4D5F-B407-A60FABF8E65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67C99C8-7081-4454-A48F-6532A24430B0}" type="datetime1">
              <a:rPr lang="en-US" smtClean="0"/>
              <a:pPr/>
              <a:t>9/4/2012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92E0C29D-022C-4D5F-B407-A60FABF8E65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AD8909-3986-4423-BF2F-7A72FAB6C7A5}" type="datetime1">
              <a:rPr lang="en-US" smtClean="0"/>
              <a:pPr/>
              <a:t>9/4/2012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2E0C29D-022C-4D5F-B407-A60FABF8E65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A13D6CEB-ACB5-4E36-9458-E17C97D04128}" type="datetime1">
              <a:rPr lang="en-US" smtClean="0"/>
              <a:pPr/>
              <a:t>9/4/2012</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92E0C29D-022C-4D5F-B407-A60FABF8E65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042966B-D23E-4F1E-AFFA-7231F87EA089}" type="datetime1">
              <a:rPr lang="en-US" smtClean="0"/>
              <a:pPr/>
              <a:t>9/4/2012</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2E0C29D-022C-4D5F-B407-A60FABF8E65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2E0C29D-022C-4D5F-B407-A60FABF8E659}" type="slidenum">
              <a:rPr lang="en-US" smtClean="0"/>
              <a:pPr/>
              <a:t>1</a:t>
            </a:fld>
            <a:endParaRPr lang="en-US" dirty="0"/>
          </a:p>
        </p:txBody>
      </p:sp>
      <p:sp>
        <p:nvSpPr>
          <p:cNvPr id="2" name="Title 1"/>
          <p:cNvSpPr>
            <a:spLocks noGrp="1"/>
          </p:cNvSpPr>
          <p:nvPr>
            <p:ph type="ctrTitle"/>
          </p:nvPr>
        </p:nvSpPr>
        <p:spPr/>
        <p:txBody>
          <a:bodyPr>
            <a:normAutofit/>
          </a:bodyPr>
          <a:lstStyle/>
          <a:p>
            <a:r>
              <a:rPr lang="en-US" b="1" dirty="0" smtClean="0"/>
              <a:t>Red hot root words – </a:t>
            </a:r>
            <a:br>
              <a:rPr lang="en-US" b="1" dirty="0" smtClean="0"/>
            </a:br>
            <a:r>
              <a:rPr lang="en-US" dirty="0" smtClean="0"/>
              <a:t>Lesson 2</a:t>
            </a:r>
            <a:endParaRPr lang="en-US" b="1" dirty="0"/>
          </a:p>
        </p:txBody>
      </p:sp>
      <p:sp>
        <p:nvSpPr>
          <p:cNvPr id="6" name="Content Placeholder 5"/>
          <p:cNvSpPr>
            <a:spLocks noGrp="1"/>
          </p:cNvSpPr>
          <p:nvPr>
            <p:ph type="subTitle" idx="1"/>
          </p:nvPr>
        </p:nvSpPr>
        <p:spPr/>
        <p:txBody>
          <a:bodyPr>
            <a:normAutofit/>
          </a:bodyPr>
          <a:lstStyle/>
          <a:p>
            <a:pPr>
              <a:buNone/>
            </a:pPr>
            <a:r>
              <a:rPr lang="en-US" sz="2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SUPER</a:t>
            </a:r>
            <a:r>
              <a:rPr lang="en-US" dirty="0" smtClean="0"/>
              <a:t>LATIVE</a:t>
            </a:r>
            <a:endParaRPr lang="en-US" dirty="0"/>
          </a:p>
        </p:txBody>
      </p:sp>
      <p:sp>
        <p:nvSpPr>
          <p:cNvPr id="3" name="Content Placeholder 2"/>
          <p:cNvSpPr>
            <a:spLocks noGrp="1"/>
          </p:cNvSpPr>
          <p:nvPr>
            <p:ph sz="half" idx="1"/>
          </p:nvPr>
        </p:nvSpPr>
        <p:spPr/>
        <p:txBody>
          <a:bodyPr/>
          <a:lstStyle/>
          <a:p>
            <a:r>
              <a:rPr lang="en-US" dirty="0" smtClean="0"/>
              <a:t> (ADJ) 	</a:t>
            </a:r>
          </a:p>
          <a:p>
            <a:r>
              <a:rPr lang="en-US" dirty="0" smtClean="0"/>
              <a:t>OF THE HIGHEST ORDER; BEST; GREATEST</a:t>
            </a:r>
          </a:p>
          <a:p>
            <a:r>
              <a:rPr lang="en-US" i="1" dirty="0" smtClean="0"/>
              <a:t>The king was the </a:t>
            </a:r>
            <a:r>
              <a:rPr lang="en-US" b="1" i="1" u="sng" dirty="0" smtClean="0"/>
              <a:t>superlative</a:t>
            </a:r>
            <a:r>
              <a:rPr lang="en-US" i="1" dirty="0" smtClean="0"/>
              <a:t> ruler, more powerful than princes, dukes, or lords</a:t>
            </a:r>
            <a:endParaRPr lang="en-US" dirty="0"/>
          </a:p>
        </p:txBody>
      </p:sp>
      <p:pic>
        <p:nvPicPr>
          <p:cNvPr id="6" name="Content Placeholder 5" descr="king.jpg"/>
          <p:cNvPicPr>
            <a:picLocks noGrp="1" noChangeAspect="1"/>
          </p:cNvPicPr>
          <p:nvPr>
            <p:ph sz="half" idx="2"/>
          </p:nvPr>
        </p:nvPicPr>
        <p:blipFill>
          <a:blip r:embed="rId2" cstate="print"/>
          <a:stretch>
            <a:fillRect/>
          </a:stretch>
        </p:blipFill>
        <p:spPr>
          <a:xfrm>
            <a:off x="4724400" y="1066800"/>
            <a:ext cx="3886200" cy="5181600"/>
          </a:xfrm>
        </p:spPr>
      </p:pic>
      <p:sp>
        <p:nvSpPr>
          <p:cNvPr id="5" name="Slide Number Placeholder 4"/>
          <p:cNvSpPr>
            <a:spLocks noGrp="1"/>
          </p:cNvSpPr>
          <p:nvPr>
            <p:ph type="sldNum" sz="quarter" idx="12"/>
          </p:nvPr>
        </p:nvSpPr>
        <p:spPr/>
        <p:txBody>
          <a:bodyPr/>
          <a:lstStyle/>
          <a:p>
            <a:fld id="{92E0C29D-022C-4D5F-B407-A60FABF8E659}"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SUPER</a:t>
            </a:r>
            <a:r>
              <a:rPr lang="en-US" dirty="0" smtClean="0"/>
              <a:t>NATURAL</a:t>
            </a:r>
            <a:endParaRPr lang="en-US" dirty="0"/>
          </a:p>
        </p:txBody>
      </p:sp>
      <p:sp>
        <p:nvSpPr>
          <p:cNvPr id="3" name="Content Placeholder 2"/>
          <p:cNvSpPr>
            <a:spLocks noGrp="1"/>
          </p:cNvSpPr>
          <p:nvPr>
            <p:ph sz="half" idx="1"/>
          </p:nvPr>
        </p:nvSpPr>
        <p:spPr/>
        <p:txBody>
          <a:bodyPr/>
          <a:lstStyle/>
          <a:p>
            <a:r>
              <a:rPr lang="en-US" dirty="0" smtClean="0"/>
              <a:t> (ADJ)</a:t>
            </a:r>
          </a:p>
          <a:p>
            <a:r>
              <a:rPr lang="en-US" dirty="0" smtClean="0"/>
              <a:t>BEYOND THE LAWS OF NATURE</a:t>
            </a:r>
          </a:p>
          <a:p>
            <a:r>
              <a:rPr lang="en-US" i="1" dirty="0" smtClean="0"/>
              <a:t>The movie featured many </a:t>
            </a:r>
            <a:r>
              <a:rPr lang="en-US" b="1" i="1" u="sng" dirty="0" smtClean="0"/>
              <a:t>supernatural </a:t>
            </a:r>
            <a:r>
              <a:rPr lang="en-US" i="1" dirty="0" smtClean="0"/>
              <a:t>encounters that were scary.</a:t>
            </a:r>
            <a:endParaRPr lang="en-US" dirty="0" smtClean="0"/>
          </a:p>
          <a:p>
            <a:endParaRPr lang="en-US" dirty="0"/>
          </a:p>
        </p:txBody>
      </p:sp>
      <p:pic>
        <p:nvPicPr>
          <p:cNvPr id="6" name="Content Placeholder 5" descr="supernatural.jpg"/>
          <p:cNvPicPr>
            <a:picLocks noGrp="1" noChangeAspect="1"/>
          </p:cNvPicPr>
          <p:nvPr>
            <p:ph sz="half" idx="2"/>
          </p:nvPr>
        </p:nvPicPr>
        <p:blipFill>
          <a:blip r:embed="rId2" cstate="print"/>
          <a:stretch>
            <a:fillRect/>
          </a:stretch>
        </p:blipFill>
        <p:spPr>
          <a:xfrm>
            <a:off x="4724400" y="1828800"/>
            <a:ext cx="4038600" cy="3048000"/>
          </a:xfrm>
        </p:spPr>
      </p:pic>
      <p:sp>
        <p:nvSpPr>
          <p:cNvPr id="5" name="Slide Number Placeholder 4"/>
          <p:cNvSpPr>
            <a:spLocks noGrp="1"/>
          </p:cNvSpPr>
          <p:nvPr>
            <p:ph type="sldNum" sz="quarter" idx="12"/>
          </p:nvPr>
        </p:nvSpPr>
        <p:spPr/>
        <p:txBody>
          <a:bodyPr/>
          <a:lstStyle/>
          <a:p>
            <a:fld id="{92E0C29D-022C-4D5F-B407-A60FABF8E659}"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SUPER</a:t>
            </a:r>
            <a:r>
              <a:rPr lang="en-US" dirty="0" smtClean="0"/>
              <a:t>VISE</a:t>
            </a:r>
            <a:endParaRPr lang="en-US" dirty="0"/>
          </a:p>
        </p:txBody>
      </p:sp>
      <p:sp>
        <p:nvSpPr>
          <p:cNvPr id="3" name="Content Placeholder 2"/>
          <p:cNvSpPr>
            <a:spLocks noGrp="1"/>
          </p:cNvSpPr>
          <p:nvPr>
            <p:ph sz="half" idx="1"/>
          </p:nvPr>
        </p:nvSpPr>
        <p:spPr/>
        <p:txBody>
          <a:bodyPr/>
          <a:lstStyle/>
          <a:p>
            <a:r>
              <a:rPr lang="en-US" dirty="0" smtClean="0"/>
              <a:t>(V) 		</a:t>
            </a:r>
          </a:p>
          <a:p>
            <a:r>
              <a:rPr lang="en-US" dirty="0" smtClean="0"/>
              <a:t>TO OVERSEE</a:t>
            </a:r>
          </a:p>
          <a:p>
            <a:r>
              <a:rPr lang="en-US" i="1" dirty="0" smtClean="0"/>
              <a:t>If you don’t constantly </a:t>
            </a:r>
            <a:r>
              <a:rPr lang="en-US" b="1" i="1" u="sng" dirty="0" smtClean="0"/>
              <a:t>supervise</a:t>
            </a:r>
            <a:r>
              <a:rPr lang="en-US" i="1" dirty="0" smtClean="0"/>
              <a:t> this dog, he will chew up everything in this room.</a:t>
            </a:r>
            <a:endParaRPr lang="en-US" dirty="0" smtClean="0"/>
          </a:p>
          <a:p>
            <a:endParaRPr lang="en-US" dirty="0"/>
          </a:p>
        </p:txBody>
      </p:sp>
      <p:pic>
        <p:nvPicPr>
          <p:cNvPr id="6" name="Content Placeholder 5" descr="supervise.jpg"/>
          <p:cNvPicPr>
            <a:picLocks noGrp="1" noChangeAspect="1"/>
          </p:cNvPicPr>
          <p:nvPr>
            <p:ph sz="half" idx="2"/>
          </p:nvPr>
        </p:nvPicPr>
        <p:blipFill>
          <a:blip r:embed="rId2" cstate="print"/>
          <a:stretch>
            <a:fillRect/>
          </a:stretch>
        </p:blipFill>
        <p:spPr>
          <a:xfrm>
            <a:off x="4656138" y="1905000"/>
            <a:ext cx="4038600" cy="3962400"/>
          </a:xfrm>
        </p:spPr>
      </p:pic>
      <p:sp>
        <p:nvSpPr>
          <p:cNvPr id="5" name="Slide Number Placeholder 4"/>
          <p:cNvSpPr>
            <a:spLocks noGrp="1"/>
          </p:cNvSpPr>
          <p:nvPr>
            <p:ph type="sldNum" sz="quarter" idx="12"/>
          </p:nvPr>
        </p:nvSpPr>
        <p:spPr/>
        <p:txBody>
          <a:bodyPr/>
          <a:lstStyle/>
          <a:p>
            <a:fld id="{92E0C29D-022C-4D5F-B407-A60FABF8E659}"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SUR</a:t>
            </a:r>
            <a:r>
              <a:rPr lang="en-US" dirty="0" smtClean="0"/>
              <a:t>CHARGE</a:t>
            </a:r>
            <a:endParaRPr lang="en-US" dirty="0"/>
          </a:p>
        </p:txBody>
      </p:sp>
      <p:sp>
        <p:nvSpPr>
          <p:cNvPr id="3" name="Content Placeholder 2"/>
          <p:cNvSpPr>
            <a:spLocks noGrp="1"/>
          </p:cNvSpPr>
          <p:nvPr>
            <p:ph sz="half" idx="1"/>
          </p:nvPr>
        </p:nvSpPr>
        <p:spPr/>
        <p:txBody>
          <a:bodyPr/>
          <a:lstStyle/>
          <a:p>
            <a:r>
              <a:rPr lang="en-US" dirty="0" smtClean="0"/>
              <a:t>(N)	 	</a:t>
            </a:r>
          </a:p>
          <a:p>
            <a:r>
              <a:rPr lang="en-US" dirty="0" smtClean="0"/>
              <a:t>ADDITIONAL CHARGE OR TAX</a:t>
            </a:r>
          </a:p>
          <a:p>
            <a:r>
              <a:rPr lang="en-US" i="1" dirty="0" smtClean="0"/>
              <a:t>The city’s </a:t>
            </a:r>
            <a:r>
              <a:rPr lang="en-US" b="1" i="1" u="sng" dirty="0" smtClean="0"/>
              <a:t>surcharge</a:t>
            </a:r>
            <a:r>
              <a:rPr lang="en-US" i="1" dirty="0" smtClean="0"/>
              <a:t> on all hotel bills is called a bed tax.</a:t>
            </a:r>
            <a:endParaRPr lang="en-US" dirty="0" smtClean="0"/>
          </a:p>
          <a:p>
            <a:endParaRPr lang="en-US" dirty="0"/>
          </a:p>
        </p:txBody>
      </p:sp>
      <p:pic>
        <p:nvPicPr>
          <p:cNvPr id="6" name="Content Placeholder 5" descr="surcharge.jpg"/>
          <p:cNvPicPr>
            <a:picLocks noGrp="1" noChangeAspect="1"/>
          </p:cNvPicPr>
          <p:nvPr>
            <p:ph sz="half" idx="2"/>
          </p:nvPr>
        </p:nvPicPr>
        <p:blipFill>
          <a:blip r:embed="rId2" cstate="print"/>
          <a:stretch>
            <a:fillRect/>
          </a:stretch>
        </p:blipFill>
        <p:spPr>
          <a:xfrm>
            <a:off x="4724400" y="1143000"/>
            <a:ext cx="3743169" cy="4876800"/>
          </a:xfrm>
        </p:spPr>
      </p:pic>
      <p:sp>
        <p:nvSpPr>
          <p:cNvPr id="5" name="Slide Number Placeholder 4"/>
          <p:cNvSpPr>
            <a:spLocks noGrp="1"/>
          </p:cNvSpPr>
          <p:nvPr>
            <p:ph type="sldNum" sz="quarter" idx="12"/>
          </p:nvPr>
        </p:nvSpPr>
        <p:spPr/>
        <p:txBody>
          <a:bodyPr/>
          <a:lstStyle/>
          <a:p>
            <a:fld id="{92E0C29D-022C-4D5F-B407-A60FABF8E659}"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SUR</a:t>
            </a:r>
            <a:r>
              <a:rPr lang="en-US" dirty="0" smtClean="0"/>
              <a:t>PLUS</a:t>
            </a:r>
            <a:endParaRPr lang="en-US" dirty="0"/>
          </a:p>
        </p:txBody>
      </p:sp>
      <p:sp>
        <p:nvSpPr>
          <p:cNvPr id="3" name="Content Placeholder 2"/>
          <p:cNvSpPr>
            <a:spLocks noGrp="1"/>
          </p:cNvSpPr>
          <p:nvPr>
            <p:ph sz="half" idx="1"/>
          </p:nvPr>
        </p:nvSpPr>
        <p:spPr/>
        <p:txBody>
          <a:bodyPr/>
          <a:lstStyle/>
          <a:p>
            <a:r>
              <a:rPr lang="en-US" dirty="0" smtClean="0"/>
              <a:t> (N)		 </a:t>
            </a:r>
          </a:p>
          <a:p>
            <a:r>
              <a:rPr lang="en-US" dirty="0" smtClean="0"/>
              <a:t>MORE THAN WHAT IS NEEDED</a:t>
            </a:r>
          </a:p>
          <a:p>
            <a:r>
              <a:rPr lang="en-US" i="1" dirty="0" smtClean="0"/>
              <a:t>Every year, my dad has a </a:t>
            </a:r>
            <a:r>
              <a:rPr lang="en-US" b="1" i="1" u="sng" dirty="0" smtClean="0"/>
              <a:t>surplus </a:t>
            </a:r>
            <a:r>
              <a:rPr lang="en-US" i="1" dirty="0" smtClean="0"/>
              <a:t>of zucchini and has to give it away to the neighbors.</a:t>
            </a:r>
            <a:endParaRPr lang="en-US" dirty="0" smtClean="0"/>
          </a:p>
          <a:p>
            <a:endParaRPr lang="en-US" dirty="0"/>
          </a:p>
        </p:txBody>
      </p:sp>
      <p:pic>
        <p:nvPicPr>
          <p:cNvPr id="6" name="Content Placeholder 5" descr="surplus.jpg"/>
          <p:cNvPicPr>
            <a:picLocks noGrp="1" noChangeAspect="1"/>
          </p:cNvPicPr>
          <p:nvPr>
            <p:ph sz="half" idx="2"/>
          </p:nvPr>
        </p:nvPicPr>
        <p:blipFill>
          <a:blip r:embed="rId2" cstate="print"/>
          <a:stretch>
            <a:fillRect/>
          </a:stretch>
        </p:blipFill>
        <p:spPr>
          <a:xfrm>
            <a:off x="4656138" y="1371600"/>
            <a:ext cx="4183062" cy="4572000"/>
          </a:xfrm>
        </p:spPr>
      </p:pic>
      <p:sp>
        <p:nvSpPr>
          <p:cNvPr id="5" name="Slide Number Placeholder 4"/>
          <p:cNvSpPr>
            <a:spLocks noGrp="1"/>
          </p:cNvSpPr>
          <p:nvPr>
            <p:ph type="sldNum" sz="quarter" idx="12"/>
          </p:nvPr>
        </p:nvSpPr>
        <p:spPr/>
        <p:txBody>
          <a:bodyPr/>
          <a:lstStyle/>
          <a:p>
            <a:fld id="{92E0C29D-022C-4D5F-B407-A60FABF8E659}"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 y="990600"/>
            <a:ext cx="8534400" cy="5867400"/>
          </a:xfrm>
        </p:spPr>
        <p:txBody>
          <a:bodyPr>
            <a:normAutofit fontScale="92500"/>
          </a:bodyPr>
          <a:lstStyle/>
          <a:p>
            <a:r>
              <a:rPr lang="en-US" sz="3600" dirty="0" smtClean="0"/>
              <a:t>Use </a:t>
            </a:r>
            <a:r>
              <a:rPr lang="en-US" sz="3600" dirty="0" smtClean="0">
                <a:solidFill>
                  <a:srgbClr val="C00000"/>
                </a:solidFill>
              </a:rPr>
              <a:t>SUPERIMPOSE</a:t>
            </a:r>
            <a:r>
              <a:rPr lang="en-US" sz="3600" dirty="0" smtClean="0"/>
              <a:t> in a sentence of your own…</a:t>
            </a:r>
          </a:p>
          <a:p>
            <a:r>
              <a:rPr lang="en-US" sz="3600" dirty="0" smtClean="0"/>
              <a:t>Explain </a:t>
            </a:r>
            <a:r>
              <a:rPr lang="en-US" sz="3600" dirty="0" smtClean="0">
                <a:solidFill>
                  <a:srgbClr val="C00000"/>
                </a:solidFill>
              </a:rPr>
              <a:t>SUPERLATIVE</a:t>
            </a:r>
            <a:r>
              <a:rPr lang="en-US" sz="3600" dirty="0" smtClean="0"/>
              <a:t> as if you were teaching a friend what it means…</a:t>
            </a:r>
          </a:p>
          <a:p>
            <a:r>
              <a:rPr lang="en-US" sz="3600" dirty="0" smtClean="0"/>
              <a:t>Give an example of the </a:t>
            </a:r>
            <a:r>
              <a:rPr lang="en-US" sz="3600" dirty="0" smtClean="0">
                <a:solidFill>
                  <a:srgbClr val="C00000"/>
                </a:solidFill>
              </a:rPr>
              <a:t>SUPERNATURAL</a:t>
            </a:r>
            <a:r>
              <a:rPr lang="en-US" sz="3600" dirty="0" smtClean="0"/>
              <a:t>…</a:t>
            </a:r>
          </a:p>
          <a:p>
            <a:r>
              <a:rPr lang="en-US" sz="3600" dirty="0" smtClean="0"/>
              <a:t>Provide an antonym and a synonym for </a:t>
            </a:r>
            <a:r>
              <a:rPr lang="en-US" sz="3600" dirty="0" smtClean="0">
                <a:solidFill>
                  <a:srgbClr val="C00000"/>
                </a:solidFill>
              </a:rPr>
              <a:t>SUPERVISE</a:t>
            </a:r>
            <a:r>
              <a:rPr lang="en-US" sz="3600" dirty="0" smtClean="0"/>
              <a:t>…</a:t>
            </a:r>
          </a:p>
          <a:p>
            <a:r>
              <a:rPr lang="en-US" sz="3600" dirty="0" smtClean="0"/>
              <a:t>Have you ever been given a </a:t>
            </a:r>
            <a:r>
              <a:rPr lang="en-US" sz="3600" dirty="0" smtClean="0">
                <a:solidFill>
                  <a:srgbClr val="C00000"/>
                </a:solidFill>
              </a:rPr>
              <a:t>SURCHARGE</a:t>
            </a:r>
            <a:r>
              <a:rPr lang="en-US" sz="3600" dirty="0" smtClean="0"/>
              <a:t>? Tell us about it…</a:t>
            </a:r>
          </a:p>
          <a:p>
            <a:r>
              <a:rPr lang="en-US" sz="3600" dirty="0" smtClean="0"/>
              <a:t>Give an example of a </a:t>
            </a:r>
            <a:r>
              <a:rPr lang="en-US" sz="3600" dirty="0" smtClean="0">
                <a:solidFill>
                  <a:srgbClr val="C00000"/>
                </a:solidFill>
              </a:rPr>
              <a:t>SURPLUS</a:t>
            </a:r>
            <a:r>
              <a:rPr lang="en-US" sz="3600" dirty="0" smtClean="0"/>
              <a: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5" name="Slide Number Placeholder 4"/>
          <p:cNvSpPr>
            <a:spLocks noGrp="1"/>
          </p:cNvSpPr>
          <p:nvPr>
            <p:ph type="sldNum" sz="quarter" idx="12"/>
          </p:nvPr>
        </p:nvSpPr>
        <p:spPr/>
        <p:txBody>
          <a:bodyPr/>
          <a:lstStyle/>
          <a:p>
            <a:fld id="{92E0C29D-022C-4D5F-B407-A60FABF8E659}" type="slidenum">
              <a:rPr lang="en-US" smtClean="0"/>
              <a:pPr/>
              <a:t>15</a:t>
            </a:fld>
            <a:endParaRPr lang="en-US" dirty="0"/>
          </a:p>
        </p:txBody>
      </p:sp>
      <p:sp>
        <p:nvSpPr>
          <p:cNvPr id="7" name="Rectangle 6"/>
          <p:cNvSpPr/>
          <p:nvPr/>
        </p:nvSpPr>
        <p:spPr>
          <a:xfrm>
            <a:off x="2209800" y="152400"/>
            <a:ext cx="4909422" cy="769441"/>
          </a:xfrm>
          <a:prstGeom prst="rect">
            <a:avLst/>
          </a:prstGeom>
          <a:noFill/>
        </p:spPr>
        <p:txBody>
          <a:bodyPr wrap="none" lIns="91440" tIns="45720" rIns="91440" bIns="45720">
            <a:spAutoFit/>
          </a:bodyPr>
          <a:lstStyle/>
          <a:p>
            <a:pPr algn="ctr"/>
            <a:r>
              <a:rPr lang="en-US" sz="4400" b="1"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My Own Words…</a:t>
            </a:r>
            <a:endParaRPr lang="en-US" sz="4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143000"/>
            <a:ext cx="8305800" cy="5334000"/>
          </a:xfrm>
        </p:spPr>
        <p:txBody>
          <a:bodyPr/>
          <a:lstStyle/>
          <a:p>
            <a:r>
              <a:rPr lang="en-US" sz="3600" dirty="0" smtClean="0"/>
              <a:t>Provide an example of a time when you have used </a:t>
            </a:r>
            <a:r>
              <a:rPr lang="en-US" sz="3600" b="1" dirty="0" smtClean="0">
                <a:solidFill>
                  <a:srgbClr val="C00000"/>
                </a:solidFill>
              </a:rPr>
              <a:t>HYPERBOLE</a:t>
            </a:r>
            <a:r>
              <a:rPr lang="en-US" sz="3600" dirty="0" smtClean="0"/>
              <a:t>…</a:t>
            </a:r>
          </a:p>
          <a:p>
            <a:r>
              <a:rPr lang="en-US" sz="3600" dirty="0" smtClean="0"/>
              <a:t>Name someone who is </a:t>
            </a:r>
            <a:r>
              <a:rPr lang="en-US" sz="3600" b="1" dirty="0" smtClean="0">
                <a:solidFill>
                  <a:srgbClr val="C00000"/>
                </a:solidFill>
              </a:rPr>
              <a:t>HYPERCRITICAL</a:t>
            </a:r>
            <a:r>
              <a:rPr lang="en-US" sz="3600" dirty="0" smtClean="0"/>
              <a:t> and tell why you think this…</a:t>
            </a:r>
          </a:p>
          <a:p>
            <a:r>
              <a:rPr lang="en-US" sz="3600" dirty="0" smtClean="0"/>
              <a:t>What gives you </a:t>
            </a:r>
            <a:r>
              <a:rPr lang="en-US" sz="3600" b="1" dirty="0" smtClean="0">
                <a:solidFill>
                  <a:srgbClr val="C00000"/>
                </a:solidFill>
              </a:rPr>
              <a:t>HYPERTENSION</a:t>
            </a:r>
            <a:r>
              <a:rPr lang="en-US" sz="3600" dirty="0" smtClean="0"/>
              <a:t>?</a:t>
            </a:r>
          </a:p>
          <a:p>
            <a:r>
              <a:rPr lang="en-US" sz="3600" dirty="0" smtClean="0"/>
              <a:t>What is an antonym for </a:t>
            </a:r>
            <a:r>
              <a:rPr lang="en-US" sz="3600" b="1" dirty="0" smtClean="0">
                <a:solidFill>
                  <a:srgbClr val="C00000"/>
                </a:solidFill>
              </a:rPr>
              <a:t>HYPERTHERMIA</a:t>
            </a:r>
            <a:r>
              <a:rPr lang="en-US" sz="3600" dirty="0" smtClean="0"/>
              <a:t>? Name a synonym as well… </a:t>
            </a:r>
          </a:p>
          <a:p>
            <a:pPr>
              <a:buNone/>
            </a:pPr>
            <a:endParaRPr lang="en-US" dirty="0"/>
          </a:p>
        </p:txBody>
      </p:sp>
      <p:sp>
        <p:nvSpPr>
          <p:cNvPr id="5" name="Slide Number Placeholder 4"/>
          <p:cNvSpPr>
            <a:spLocks noGrp="1"/>
          </p:cNvSpPr>
          <p:nvPr>
            <p:ph type="sldNum" sz="quarter" idx="12"/>
          </p:nvPr>
        </p:nvSpPr>
        <p:spPr/>
        <p:txBody>
          <a:bodyPr/>
          <a:lstStyle/>
          <a:p>
            <a:fld id="{92E0C29D-022C-4D5F-B407-A60FABF8E659}" type="slidenum">
              <a:rPr lang="en-US" smtClean="0"/>
              <a:pPr/>
              <a:t>16</a:t>
            </a:fld>
            <a:endParaRPr lang="en-US" dirty="0"/>
          </a:p>
        </p:txBody>
      </p:sp>
      <p:sp>
        <p:nvSpPr>
          <p:cNvPr id="7" name="Rectangle 6"/>
          <p:cNvSpPr/>
          <p:nvPr/>
        </p:nvSpPr>
        <p:spPr>
          <a:xfrm>
            <a:off x="2362200" y="228600"/>
            <a:ext cx="5111144" cy="830997"/>
          </a:xfrm>
          <a:prstGeom prst="rect">
            <a:avLst/>
          </a:prstGeom>
          <a:noFill/>
        </p:spPr>
        <p:txBody>
          <a:bodyPr wrap="none" lIns="91440" tIns="45720" rIns="91440" bIns="45720">
            <a:spAutoFit/>
          </a:bodyPr>
          <a:lstStyle/>
          <a:p>
            <a:pPr algn="ctr"/>
            <a:r>
              <a:rPr lang="en-US" sz="4800" b="0"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My Own Words…</a:t>
            </a:r>
            <a:endParaRPr 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715962"/>
          </a:xfrm>
        </p:spPr>
        <p:txBody>
          <a:bodyPr>
            <a:normAutofit/>
          </a:bodyPr>
          <a:lstStyle/>
          <a:p>
            <a:r>
              <a:rPr lang="en-US" dirty="0" smtClean="0"/>
              <a:t>MATCHING…</a:t>
            </a:r>
            <a:endParaRPr lang="en-US" dirty="0"/>
          </a:p>
        </p:txBody>
      </p:sp>
      <p:sp>
        <p:nvSpPr>
          <p:cNvPr id="7" name="Content Placeholder 6"/>
          <p:cNvSpPr>
            <a:spLocks noGrp="1"/>
          </p:cNvSpPr>
          <p:nvPr>
            <p:ph idx="1"/>
          </p:nvPr>
        </p:nvSpPr>
        <p:spPr>
          <a:xfrm>
            <a:off x="381000" y="685800"/>
            <a:ext cx="8991600" cy="6172200"/>
          </a:xfrm>
        </p:spPr>
        <p:txBody>
          <a:bodyPr>
            <a:normAutofit fontScale="92500" lnSpcReduction="10000"/>
          </a:bodyPr>
          <a:lstStyle/>
          <a:p>
            <a:pPr marL="514350" indent="-514350">
              <a:lnSpc>
                <a:spcPct val="150000"/>
              </a:lnSpc>
              <a:buNone/>
            </a:pPr>
            <a:r>
              <a:rPr lang="en-US" sz="2000" dirty="0" smtClean="0"/>
              <a:t>Fill the blank with the letter of the definition that matches the vocabulary word. </a:t>
            </a:r>
          </a:p>
          <a:p>
            <a:pPr marL="514350" indent="-514350">
              <a:lnSpc>
                <a:spcPct val="150000"/>
              </a:lnSpc>
              <a:buNone/>
            </a:pPr>
            <a:r>
              <a:rPr lang="en-US" sz="2000" dirty="0" smtClean="0"/>
              <a:t>1. HYPERBOLE  _______		 A. BEYOND THE LAWS OF NATURE</a:t>
            </a:r>
          </a:p>
          <a:p>
            <a:pPr marL="514350" indent="-514350">
              <a:lnSpc>
                <a:spcPct val="150000"/>
              </a:lnSpc>
              <a:buNone/>
            </a:pPr>
            <a:r>
              <a:rPr lang="en-US" sz="2000" dirty="0" smtClean="0"/>
              <a:t>2. HYPERCRITICAL ______		B. TO LAY ONE ITEM ON TOP OF ANOTHER </a:t>
            </a:r>
          </a:p>
          <a:p>
            <a:pPr marL="514350" lvl="0" indent="-514350">
              <a:lnSpc>
                <a:spcPct val="150000"/>
              </a:lnSpc>
              <a:buNone/>
            </a:pPr>
            <a:r>
              <a:rPr lang="en-US" sz="2000" dirty="0" smtClean="0"/>
              <a:t>3. HYPERTENSION _______	C. OF THE HIGHEST ORDER; BEST; GREATEST</a:t>
            </a:r>
          </a:p>
          <a:p>
            <a:pPr marL="514350" indent="-514350">
              <a:lnSpc>
                <a:spcPct val="150000"/>
              </a:lnSpc>
              <a:buNone/>
            </a:pPr>
            <a:r>
              <a:rPr lang="en-US" sz="2000" dirty="0" smtClean="0"/>
              <a:t>4. HYPERTHERMIA_______	D.  HIGH TEMPERATURE</a:t>
            </a:r>
          </a:p>
          <a:p>
            <a:pPr marL="514350" indent="-514350">
              <a:lnSpc>
                <a:spcPct val="150000"/>
              </a:lnSpc>
              <a:buNone/>
            </a:pPr>
            <a:r>
              <a:rPr lang="en-US" sz="2000" dirty="0" smtClean="0"/>
              <a:t>5. SUPERIMPOSE _______		E. MORE THAN WHAT IS NEEDED</a:t>
            </a:r>
            <a:r>
              <a:rPr lang="en-US" sz="2000" i="1" dirty="0" smtClean="0"/>
              <a:t> </a:t>
            </a:r>
            <a:endParaRPr lang="en-US" sz="2000" dirty="0" smtClean="0"/>
          </a:p>
          <a:p>
            <a:pPr marL="514350" lvl="0" indent="-514350">
              <a:lnSpc>
                <a:spcPct val="150000"/>
              </a:lnSpc>
              <a:buNone/>
            </a:pPr>
            <a:r>
              <a:rPr lang="en-US" sz="2000" dirty="0" smtClean="0"/>
              <a:t>6. SUPERLATIVE   _______		F. AN INTENTIONAL STATEMENT OF  </a:t>
            </a:r>
          </a:p>
          <a:p>
            <a:pPr marL="514350" lvl="0" indent="-514350">
              <a:lnSpc>
                <a:spcPct val="150000"/>
              </a:lnSpc>
              <a:buNone/>
            </a:pPr>
            <a:r>
              <a:rPr lang="en-US" sz="2000" dirty="0" smtClean="0"/>
              <a:t>                                                                                  EXAGGERATION </a:t>
            </a:r>
          </a:p>
          <a:p>
            <a:pPr marL="514350" lvl="0" indent="-514350">
              <a:lnSpc>
                <a:spcPct val="150000"/>
              </a:lnSpc>
              <a:buNone/>
            </a:pPr>
            <a:r>
              <a:rPr lang="en-US" sz="2000" dirty="0" smtClean="0"/>
              <a:t>7. SUPERNATURAL (ADJ)  _______	G. TO OVERSEE</a:t>
            </a:r>
            <a:r>
              <a:rPr lang="en-US" sz="2000" i="1" dirty="0" smtClean="0"/>
              <a:t> </a:t>
            </a:r>
          </a:p>
          <a:p>
            <a:pPr marL="514350" lvl="0" indent="-514350">
              <a:lnSpc>
                <a:spcPct val="150000"/>
              </a:lnSpc>
              <a:buNone/>
            </a:pPr>
            <a:r>
              <a:rPr lang="en-US" sz="2000" dirty="0" smtClean="0"/>
              <a:t>8. SUPERVISE (V)  _______		H. EXTREME TENSION; HIGH BLOOD PRESSURE </a:t>
            </a:r>
          </a:p>
          <a:p>
            <a:pPr marL="514350" lvl="0" indent="-514350">
              <a:lnSpc>
                <a:spcPct val="150000"/>
              </a:lnSpc>
              <a:buNone/>
            </a:pPr>
            <a:r>
              <a:rPr lang="en-US" sz="2000" dirty="0" smtClean="0"/>
              <a:t>9. SURCHARGE (N) _______	I. ADDITIONAL CHARGE OR TAX</a:t>
            </a:r>
          </a:p>
          <a:p>
            <a:pPr marL="514350" indent="-514350">
              <a:lnSpc>
                <a:spcPct val="150000"/>
              </a:lnSpc>
              <a:buNone/>
            </a:pPr>
            <a:r>
              <a:rPr lang="en-US" sz="2000" dirty="0" smtClean="0"/>
              <a:t>10. SURPLUS (N) _______		J.  EXCESSIVELY CRITICAL</a:t>
            </a:r>
          </a:p>
          <a:p>
            <a:pPr>
              <a:buNone/>
            </a:pPr>
            <a:endParaRPr lang="en-US" dirty="0"/>
          </a:p>
        </p:txBody>
      </p:sp>
      <p:sp>
        <p:nvSpPr>
          <p:cNvPr id="5" name="Slide Number Placeholder 4"/>
          <p:cNvSpPr>
            <a:spLocks noGrp="1"/>
          </p:cNvSpPr>
          <p:nvPr>
            <p:ph type="sldNum" sz="quarter" idx="12"/>
          </p:nvPr>
        </p:nvSpPr>
        <p:spPr>
          <a:xfrm>
            <a:off x="8382000" y="6356350"/>
            <a:ext cx="304800" cy="501650"/>
          </a:xfrm>
        </p:spPr>
        <p:txBody>
          <a:bodyPr/>
          <a:lstStyle/>
          <a:p>
            <a:fld id="{92E0C29D-022C-4D5F-B407-A60FABF8E659}"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dirty="0" smtClean="0">
                <a:solidFill>
                  <a:schemeClr val="tx1"/>
                </a:solidFill>
              </a:rPr>
              <a:t>Red Hot Root Words Crosswords</a:t>
            </a:r>
            <a:endParaRPr lang="en-US" dirty="0">
              <a:solidFill>
                <a:schemeClr val="tx1"/>
              </a:solidFill>
            </a:endParaRPr>
          </a:p>
        </p:txBody>
      </p:sp>
      <p:sp>
        <p:nvSpPr>
          <p:cNvPr id="3" name="Content Placeholder 2"/>
          <p:cNvSpPr>
            <a:spLocks noGrp="1"/>
          </p:cNvSpPr>
          <p:nvPr>
            <p:ph sz="half" idx="1"/>
          </p:nvPr>
        </p:nvSpPr>
        <p:spPr>
          <a:xfrm>
            <a:off x="0" y="533400"/>
            <a:ext cx="4419600" cy="6324600"/>
          </a:xfrm>
        </p:spPr>
        <p:txBody>
          <a:bodyPr>
            <a:normAutofit fontScale="62500" lnSpcReduction="20000"/>
          </a:bodyPr>
          <a:lstStyle/>
          <a:p>
            <a:pPr>
              <a:buNone/>
            </a:pPr>
            <a:r>
              <a:rPr lang="en-US" sz="2100" b="1" dirty="0" smtClean="0"/>
              <a:t>Across</a:t>
            </a:r>
            <a:endParaRPr lang="en-US" sz="2100" dirty="0" smtClean="0"/>
          </a:p>
          <a:p>
            <a:pPr>
              <a:buNone/>
            </a:pPr>
            <a:r>
              <a:rPr lang="en-US" sz="2100" b="1" dirty="0" smtClean="0"/>
              <a:t>4. INTENTIONAL STATEMENT OF EXAGGERATION</a:t>
            </a:r>
            <a:endParaRPr lang="en-US" sz="2100" dirty="0" smtClean="0"/>
          </a:p>
          <a:p>
            <a:pPr>
              <a:buNone/>
            </a:pPr>
            <a:r>
              <a:rPr lang="en-US" sz="2100" b="1" dirty="0" smtClean="0"/>
              <a:t>5. FURNISH MONEY OR ASSIST WITH THE PAYMENT OF MONEY</a:t>
            </a:r>
            <a:endParaRPr lang="en-US" sz="2100" dirty="0" smtClean="0"/>
          </a:p>
          <a:p>
            <a:pPr>
              <a:buNone/>
            </a:pPr>
            <a:r>
              <a:rPr lang="en-US" sz="2100" b="1" dirty="0" smtClean="0"/>
              <a:t>8. ADDITIONAL CHARGE OR TAX</a:t>
            </a:r>
            <a:endParaRPr lang="en-US" sz="2100" dirty="0" smtClean="0"/>
          </a:p>
          <a:p>
            <a:pPr>
              <a:buNone/>
            </a:pPr>
            <a:r>
              <a:rPr lang="en-US" sz="2100" b="1" dirty="0" smtClean="0"/>
              <a:t>9. TO MAKE A WRITTEN COPY</a:t>
            </a:r>
            <a:endParaRPr lang="en-US" sz="2100" dirty="0" smtClean="0"/>
          </a:p>
          <a:p>
            <a:pPr>
              <a:buNone/>
            </a:pPr>
            <a:r>
              <a:rPr lang="en-US" sz="2100" b="1" dirty="0" smtClean="0"/>
              <a:t> </a:t>
            </a:r>
            <a:endParaRPr lang="en-US" sz="2100" dirty="0" smtClean="0"/>
          </a:p>
          <a:p>
            <a:pPr>
              <a:buNone/>
            </a:pPr>
            <a:r>
              <a:rPr lang="en-US" sz="2100" b="1" dirty="0" smtClean="0"/>
              <a:t>Down</a:t>
            </a:r>
            <a:endParaRPr lang="en-US" sz="2100" dirty="0" smtClean="0"/>
          </a:p>
          <a:p>
            <a:pPr>
              <a:buNone/>
            </a:pPr>
            <a:r>
              <a:rPr lang="en-US" sz="2100" b="1" dirty="0" smtClean="0"/>
              <a:t>1. TENSION; HIGH BLOOD PRESSURE</a:t>
            </a:r>
            <a:endParaRPr lang="en-US" sz="2100" dirty="0" smtClean="0"/>
          </a:p>
          <a:p>
            <a:pPr>
              <a:buNone/>
            </a:pPr>
            <a:r>
              <a:rPr lang="en-US" sz="2100" b="1" dirty="0" smtClean="0"/>
              <a:t>2. CHANGE IN FORM OR APPEARANCE</a:t>
            </a:r>
            <a:endParaRPr lang="en-US" sz="2100" dirty="0" smtClean="0"/>
          </a:p>
          <a:p>
            <a:pPr>
              <a:buNone/>
            </a:pPr>
            <a:r>
              <a:rPr lang="en-US" sz="2100" b="1" dirty="0" smtClean="0"/>
              <a:t>3. CONQUER OR BRING UNDER CONTROL</a:t>
            </a:r>
            <a:endParaRPr lang="en-US" sz="2100" dirty="0" smtClean="0"/>
          </a:p>
          <a:p>
            <a:pPr>
              <a:buNone/>
            </a:pPr>
            <a:r>
              <a:rPr lang="en-US" sz="2100" b="1" dirty="0" smtClean="0"/>
              <a:t>5. MORE THAN WHAT IS NEEDED</a:t>
            </a:r>
            <a:endParaRPr lang="en-US" sz="2100" dirty="0" smtClean="0"/>
          </a:p>
          <a:p>
            <a:pPr>
              <a:buNone/>
            </a:pPr>
            <a:r>
              <a:rPr lang="en-US" sz="2100" b="1" dirty="0" smtClean="0"/>
              <a:t>6. OF THE HIGHEST ORDER; BEST; GREATEST</a:t>
            </a:r>
            <a:endParaRPr lang="en-US" sz="2100" dirty="0" smtClean="0"/>
          </a:p>
          <a:p>
            <a:pPr>
              <a:buNone/>
            </a:pPr>
            <a:r>
              <a:rPr lang="en-US" sz="2100" b="1" dirty="0" smtClean="0"/>
              <a:t>7. PERMITTING SOME LIGHT TO PASS</a:t>
            </a:r>
          </a:p>
          <a:p>
            <a:pPr>
              <a:buNone/>
            </a:pPr>
            <a:r>
              <a:rPr lang="en-US" sz="2100" b="1" dirty="0" smtClean="0"/>
              <a:t>THROUGH BUT GIVING AN UNCLEAR IMAGE</a:t>
            </a:r>
          </a:p>
          <a:p>
            <a:pPr>
              <a:buNone/>
            </a:pPr>
            <a:endParaRPr lang="en-US" sz="2100" b="1" dirty="0" smtClean="0"/>
          </a:p>
          <a:p>
            <a:pPr>
              <a:buNone/>
            </a:pPr>
            <a:r>
              <a:rPr lang="en-US" sz="2400" b="1" u="sng" dirty="0" smtClean="0"/>
              <a:t>Word Bank</a:t>
            </a:r>
            <a:endParaRPr lang="en-US" sz="2400" dirty="0" smtClean="0"/>
          </a:p>
          <a:p>
            <a:pPr>
              <a:buNone/>
            </a:pPr>
            <a:r>
              <a:rPr lang="en-US" sz="2400" b="1" dirty="0" smtClean="0"/>
              <a:t>transcribe		subdue</a:t>
            </a:r>
            <a:endParaRPr lang="en-US" sz="2400" dirty="0" smtClean="0"/>
          </a:p>
          <a:p>
            <a:pPr>
              <a:buNone/>
            </a:pPr>
            <a:r>
              <a:rPr lang="en-US" sz="2400" b="1" dirty="0" smtClean="0"/>
              <a:t>hypertension	translucent</a:t>
            </a:r>
            <a:endParaRPr lang="en-US" sz="2400" dirty="0" smtClean="0"/>
          </a:p>
          <a:p>
            <a:pPr>
              <a:buNone/>
            </a:pPr>
            <a:r>
              <a:rPr lang="en-US" sz="2400" b="1" dirty="0" smtClean="0"/>
              <a:t>subsidize		hyperbole </a:t>
            </a:r>
            <a:endParaRPr lang="en-US" sz="2400" dirty="0" smtClean="0"/>
          </a:p>
          <a:p>
            <a:pPr>
              <a:buNone/>
            </a:pPr>
            <a:r>
              <a:rPr lang="en-US" sz="2400" b="1" dirty="0" smtClean="0"/>
              <a:t>transform	surplus</a:t>
            </a:r>
            <a:endParaRPr lang="en-US" sz="2400" dirty="0" smtClean="0"/>
          </a:p>
          <a:p>
            <a:pPr>
              <a:buNone/>
            </a:pPr>
            <a:r>
              <a:rPr lang="en-US" sz="2400" b="1" dirty="0" smtClean="0"/>
              <a:t>surcharge	superlative</a:t>
            </a:r>
            <a:endParaRPr lang="en-US" sz="2400" dirty="0" smtClean="0"/>
          </a:p>
          <a:p>
            <a:pPr>
              <a:buNone/>
            </a:pPr>
            <a:endParaRPr lang="en-US" sz="2100" dirty="0" smtClean="0"/>
          </a:p>
          <a:p>
            <a:pPr>
              <a:buNone/>
            </a:pPr>
            <a:r>
              <a:rPr lang="en-US" sz="3600" dirty="0" smtClean="0">
                <a:solidFill>
                  <a:schemeClr val="tx2">
                    <a:lumMod val="75000"/>
                  </a:schemeClr>
                </a:solidFill>
              </a:rPr>
              <a:t> </a:t>
            </a:r>
            <a:r>
              <a:rPr lang="en-US" sz="3300" dirty="0" smtClean="0">
                <a:solidFill>
                  <a:schemeClr val="tx2">
                    <a:lumMod val="75000"/>
                  </a:schemeClr>
                </a:solidFill>
              </a:rPr>
              <a:t>		</a:t>
            </a:r>
            <a:endParaRPr lang="en-US" dirty="0"/>
          </a:p>
        </p:txBody>
      </p:sp>
      <p:pic>
        <p:nvPicPr>
          <p:cNvPr id="8" name="Content Placeholder 7" descr="http://puzzlemaker.discoveryeducation.com/puzzles/68229xvbds.png"/>
          <p:cNvPicPr>
            <a:picLocks noGrp="1"/>
          </p:cNvPicPr>
          <p:nvPr>
            <p:ph sz="half" idx="2"/>
          </p:nvPr>
        </p:nvPicPr>
        <p:blipFill>
          <a:blip r:embed="rId3" cstate="print"/>
          <a:srcRect/>
          <a:stretch>
            <a:fillRect/>
          </a:stretch>
        </p:blipFill>
        <p:spPr bwMode="auto">
          <a:xfrm>
            <a:off x="4572000" y="685800"/>
            <a:ext cx="4572000" cy="6172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2E0C29D-022C-4D5F-B407-A60FABF8E659}"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685800"/>
          </a:xfrm>
        </p:spPr>
        <p:txBody>
          <a:bodyPr>
            <a:normAutofit/>
          </a:bodyPr>
          <a:lstStyle/>
          <a:p>
            <a:r>
              <a:rPr lang="en-US" sz="3200" dirty="0" smtClean="0"/>
              <a:t>RED HOT ROOT WORDS: IN YOUR OWN WAY</a:t>
            </a:r>
            <a:endParaRPr lang="en-US" sz="3200" dirty="0"/>
          </a:p>
        </p:txBody>
      </p:sp>
      <p:sp>
        <p:nvSpPr>
          <p:cNvPr id="3" name="Content Placeholder 2"/>
          <p:cNvSpPr>
            <a:spLocks noGrp="1"/>
          </p:cNvSpPr>
          <p:nvPr>
            <p:ph idx="1"/>
          </p:nvPr>
        </p:nvSpPr>
        <p:spPr>
          <a:xfrm>
            <a:off x="457200" y="914400"/>
            <a:ext cx="8686800" cy="5943600"/>
          </a:xfrm>
        </p:spPr>
        <p:txBody>
          <a:bodyPr>
            <a:normAutofit fontScale="92500" lnSpcReduction="10000"/>
          </a:bodyPr>
          <a:lstStyle/>
          <a:p>
            <a:pPr marL="514350" indent="-514350">
              <a:buFont typeface="+mj-lt"/>
              <a:buAutoNum type="arabicPeriod"/>
            </a:pPr>
            <a:r>
              <a:rPr lang="en-US" dirty="0" smtClean="0"/>
              <a:t>Select a vocabulary word and its definition.</a:t>
            </a:r>
          </a:p>
          <a:p>
            <a:pPr marL="514350" indent="-514350">
              <a:buFont typeface="+mj-lt"/>
              <a:buAutoNum type="arabicPeriod"/>
            </a:pPr>
            <a:r>
              <a:rPr lang="en-US" dirty="0" smtClean="0"/>
              <a:t>Take a piece of paper and write the word and its definition on the top. (Write small!)</a:t>
            </a:r>
          </a:p>
          <a:p>
            <a:pPr marL="514350" indent="-514350">
              <a:buFont typeface="+mj-lt"/>
              <a:buAutoNum type="arabicPeriod"/>
            </a:pPr>
            <a:r>
              <a:rPr lang="en-US" dirty="0" smtClean="0"/>
              <a:t>On the bottom of the paper, in your own way, show the meaning of the word. You can:</a:t>
            </a:r>
          </a:p>
          <a:p>
            <a:pPr marL="914400" lvl="1" indent="-514350"/>
            <a:r>
              <a:rPr lang="en-US" dirty="0" smtClean="0"/>
              <a:t>Draw a picture showing what the vocabulary word means</a:t>
            </a:r>
          </a:p>
          <a:p>
            <a:pPr marL="914400" lvl="1" indent="-514350"/>
            <a:r>
              <a:rPr lang="en-US" dirty="0" smtClean="0"/>
              <a:t>Write a sentence using the vocabulary word</a:t>
            </a:r>
          </a:p>
          <a:p>
            <a:pPr marL="914400" lvl="1" indent="-514350"/>
            <a:r>
              <a:rPr lang="en-US" dirty="0" smtClean="0"/>
              <a:t>Write the definition the way you explain it to a friend</a:t>
            </a:r>
          </a:p>
          <a:p>
            <a:pPr marL="914400" lvl="1" indent="-514350"/>
            <a:r>
              <a:rPr lang="en-US" dirty="0" smtClean="0"/>
              <a:t>Write 2 synonyms and 2 antonyms for the vocabulary word</a:t>
            </a:r>
          </a:p>
          <a:p>
            <a:pPr marL="514350" indent="-514350">
              <a:buFont typeface="+mj-lt"/>
              <a:buAutoNum type="arabicPeriod"/>
            </a:pPr>
            <a:r>
              <a:rPr lang="en-US" dirty="0" smtClean="0"/>
              <a:t>Select another vocabulary word and definition and do it again with the new word.</a:t>
            </a:r>
          </a:p>
          <a:p>
            <a:pPr marL="514350" indent="-514350">
              <a:buFont typeface="+mj-lt"/>
              <a:buAutoNum type="arabicPeriod"/>
            </a:pPr>
            <a:r>
              <a:rPr lang="en-US" dirty="0" smtClean="0"/>
              <a:t>When you have done two vocabulary words, glue your work to the poster</a:t>
            </a:r>
            <a:endParaRPr lang="en-US" dirty="0"/>
          </a:p>
        </p:txBody>
      </p:sp>
      <p:sp>
        <p:nvSpPr>
          <p:cNvPr id="4" name="Slide Number Placeholder 3"/>
          <p:cNvSpPr>
            <a:spLocks noGrp="1"/>
          </p:cNvSpPr>
          <p:nvPr>
            <p:ph type="sldNum" sz="quarter" idx="12"/>
          </p:nvPr>
        </p:nvSpPr>
        <p:spPr/>
        <p:txBody>
          <a:bodyPr/>
          <a:lstStyle/>
          <a:p>
            <a:fld id="{92E0C29D-022C-4D5F-B407-A60FABF8E659}"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Don’t Forget…</a:t>
            </a:r>
            <a:endParaRPr lang="en-US" sz="5400" dirty="0"/>
          </a:p>
        </p:txBody>
      </p:sp>
      <p:sp>
        <p:nvSpPr>
          <p:cNvPr id="3" name="Content Placeholder 2"/>
          <p:cNvSpPr>
            <a:spLocks noGrp="1"/>
          </p:cNvSpPr>
          <p:nvPr>
            <p:ph idx="1"/>
          </p:nvPr>
        </p:nvSpPr>
        <p:spPr/>
        <p:txBody>
          <a:bodyPr/>
          <a:lstStyle/>
          <a:p>
            <a:r>
              <a:rPr lang="en-US" sz="4800" dirty="0" smtClean="0"/>
              <a:t>PREFIXES		-MEANING</a:t>
            </a:r>
          </a:p>
          <a:p>
            <a:endParaRPr lang="en-US" dirty="0" smtClean="0"/>
          </a:p>
          <a:p>
            <a:r>
              <a:rPr lang="en-US" sz="4000" dirty="0" smtClean="0"/>
              <a:t>-sub			-below, under</a:t>
            </a:r>
          </a:p>
          <a:p>
            <a:endParaRPr lang="en-US" dirty="0" smtClean="0"/>
          </a:p>
          <a:p>
            <a:r>
              <a:rPr lang="en-US" dirty="0" smtClean="0"/>
              <a:t>-</a:t>
            </a:r>
            <a:r>
              <a:rPr lang="en-US" sz="4000" dirty="0" smtClean="0"/>
              <a:t>trans			-across, over</a:t>
            </a:r>
            <a:endParaRPr lang="en-US" sz="4000" dirty="0"/>
          </a:p>
        </p:txBody>
      </p:sp>
      <p:sp>
        <p:nvSpPr>
          <p:cNvPr id="4" name="Slide Number Placeholder 3"/>
          <p:cNvSpPr>
            <a:spLocks noGrp="1"/>
          </p:cNvSpPr>
          <p:nvPr>
            <p:ph type="sldNum" sz="quarter" idx="12"/>
          </p:nvPr>
        </p:nvSpPr>
        <p:spPr/>
        <p:txBody>
          <a:bodyPr/>
          <a:lstStyle/>
          <a:p>
            <a:fld id="{92E0C29D-022C-4D5F-B407-A60FABF8E659}"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Notice?</a:t>
            </a:r>
            <a:endParaRPr lang="en-US" dirty="0"/>
          </a:p>
        </p:txBody>
      </p:sp>
      <p:sp>
        <p:nvSpPr>
          <p:cNvPr id="5" name="Content Placeholder 4"/>
          <p:cNvSpPr>
            <a:spLocks noGrp="1"/>
          </p:cNvSpPr>
          <p:nvPr>
            <p:ph sz="half" idx="1"/>
          </p:nvPr>
        </p:nvSpPr>
        <p:spPr/>
        <p:txBody>
          <a:bodyPr>
            <a:normAutofit/>
          </a:bodyPr>
          <a:lstStyle/>
          <a:p>
            <a:r>
              <a:rPr lang="en-US" sz="4400" dirty="0" smtClean="0"/>
              <a:t>Hypercritical</a:t>
            </a:r>
          </a:p>
          <a:p>
            <a:r>
              <a:rPr lang="en-US" sz="4400" dirty="0" smtClean="0"/>
              <a:t>Hypertension</a:t>
            </a:r>
          </a:p>
          <a:p>
            <a:r>
              <a:rPr lang="en-US" sz="4400" dirty="0" smtClean="0"/>
              <a:t>Hyperbole</a:t>
            </a:r>
            <a:endParaRPr lang="en-US" sz="4400" dirty="0"/>
          </a:p>
        </p:txBody>
      </p:sp>
      <p:sp>
        <p:nvSpPr>
          <p:cNvPr id="6" name="Content Placeholder 5"/>
          <p:cNvSpPr>
            <a:spLocks noGrp="1"/>
          </p:cNvSpPr>
          <p:nvPr>
            <p:ph sz="half" idx="2"/>
          </p:nvPr>
        </p:nvSpPr>
        <p:spPr/>
        <p:txBody>
          <a:bodyPr/>
          <a:lstStyle/>
          <a:p>
            <a:r>
              <a:rPr lang="en-US" sz="4400" dirty="0" smtClean="0"/>
              <a:t>Surplus</a:t>
            </a:r>
          </a:p>
          <a:p>
            <a:r>
              <a:rPr lang="en-US" sz="4400" dirty="0" smtClean="0"/>
              <a:t>Surcharge</a:t>
            </a:r>
          </a:p>
          <a:p>
            <a:r>
              <a:rPr lang="en-US" sz="4400" dirty="0" smtClean="0"/>
              <a:t>Supernatural</a:t>
            </a:r>
          </a:p>
          <a:p>
            <a:pPr>
              <a:buNone/>
            </a:pPr>
            <a:endParaRPr lang="en-US" dirty="0"/>
          </a:p>
        </p:txBody>
      </p:sp>
      <p:sp>
        <p:nvSpPr>
          <p:cNvPr id="4" name="Slide Number Placeholder 3"/>
          <p:cNvSpPr>
            <a:spLocks noGrp="1"/>
          </p:cNvSpPr>
          <p:nvPr>
            <p:ph type="sldNum" sz="quarter" idx="12"/>
          </p:nvPr>
        </p:nvSpPr>
        <p:spPr/>
        <p:txBody>
          <a:bodyPr/>
          <a:lstStyle/>
          <a:p>
            <a:fld id="{92E0C29D-022C-4D5F-B407-A60FABF8E659}"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20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2E0C29D-022C-4D5F-B407-A60FABF8E659}" type="slidenum">
              <a:rPr lang="en-US" smtClean="0"/>
              <a:pPr/>
              <a:t>4</a:t>
            </a:fld>
            <a:endParaRPr lang="en-US" dirty="0"/>
          </a:p>
        </p:txBody>
      </p:sp>
      <p:graphicFrame>
        <p:nvGraphicFramePr>
          <p:cNvPr id="6" name="Content Placeholder 4"/>
          <p:cNvGraphicFramePr>
            <a:graphicFrameLocks/>
          </p:cNvGraphicFramePr>
          <p:nvPr/>
        </p:nvGraphicFramePr>
        <p:xfrm>
          <a:off x="0" y="1676400"/>
          <a:ext cx="9144000" cy="2194560"/>
        </p:xfrm>
        <a:graphic>
          <a:graphicData uri="http://schemas.openxmlformats.org/drawingml/2006/table">
            <a:tbl>
              <a:tblPr firstRow="1" bandRow="1">
                <a:tableStyleId>{5C22544A-7EE6-4342-B048-85BDC9FD1C3A}</a:tableStyleId>
              </a:tblPr>
              <a:tblGrid>
                <a:gridCol w="9144000"/>
              </a:tblGrid>
              <a:tr h="248920">
                <a:tc>
                  <a:txBody>
                    <a:bodyPr/>
                    <a:lstStyle/>
                    <a:p>
                      <a:pPr marL="0" marR="0">
                        <a:spcBef>
                          <a:spcPts val="0"/>
                        </a:spcBef>
                        <a:spcAft>
                          <a:spcPts val="0"/>
                        </a:spcAft>
                      </a:pPr>
                      <a:r>
                        <a:rPr lang="en-US" sz="3200" dirty="0">
                          <a:solidFill>
                            <a:schemeClr val="bg1"/>
                          </a:solidFill>
                          <a:latin typeface="Calibri"/>
                          <a:ea typeface="Calibri"/>
                          <a:cs typeface="Times New Roman"/>
                        </a:rPr>
                        <a:t>PREFIXES                                   MEANING                       </a:t>
                      </a:r>
                    </a:p>
                  </a:txBody>
                  <a:tcPr marL="42264" marR="42264" marT="0" marB="0">
                    <a:solidFill>
                      <a:schemeClr val="accent4">
                        <a:lumMod val="40000"/>
                        <a:lumOff val="60000"/>
                      </a:schemeClr>
                    </a:solidFill>
                  </a:tcPr>
                </a:tc>
              </a:tr>
              <a:tr h="497840">
                <a:tc>
                  <a:txBody>
                    <a:bodyPr/>
                    <a:lstStyle/>
                    <a:p>
                      <a:pPr marL="0" marR="0">
                        <a:spcBef>
                          <a:spcPts val="0"/>
                        </a:spcBef>
                        <a:spcAft>
                          <a:spcPts val="0"/>
                        </a:spcAft>
                      </a:pPr>
                      <a:r>
                        <a:rPr lang="en-US" sz="2800" b="1" dirty="0">
                          <a:latin typeface="Calibri"/>
                          <a:ea typeface="Calibri"/>
                          <a:cs typeface="Times New Roman"/>
                        </a:rPr>
                        <a:t>HYPER    </a:t>
                      </a:r>
                      <a:r>
                        <a:rPr lang="en-US" sz="2800" dirty="0">
                          <a:latin typeface="Calibri"/>
                          <a:ea typeface="Calibri"/>
                          <a:cs typeface="Times New Roman"/>
                        </a:rPr>
                        <a:t>                            </a:t>
                      </a:r>
                      <a:r>
                        <a:rPr lang="en-US" sz="2800" dirty="0" smtClean="0">
                          <a:latin typeface="Calibri"/>
                          <a:ea typeface="Calibri"/>
                          <a:cs typeface="Times New Roman"/>
                        </a:rPr>
                        <a:t>              </a:t>
                      </a:r>
                      <a:r>
                        <a:rPr lang="en-US" sz="2800" i="1" dirty="0">
                          <a:latin typeface="Calibri"/>
                          <a:ea typeface="Calibri"/>
                          <a:cs typeface="Times New Roman"/>
                        </a:rPr>
                        <a:t>ABOVE, OVER, </a:t>
                      </a:r>
                      <a:r>
                        <a:rPr lang="en-US" sz="2800" i="1" dirty="0" smtClean="0">
                          <a:latin typeface="Calibri"/>
                          <a:ea typeface="Calibri"/>
                          <a:cs typeface="Times New Roman"/>
                        </a:rPr>
                        <a:t>MORE</a:t>
                      </a:r>
                    </a:p>
                    <a:p>
                      <a:pPr marL="0" marR="0">
                        <a:spcBef>
                          <a:spcPts val="0"/>
                        </a:spcBef>
                        <a:spcAft>
                          <a:spcPts val="0"/>
                        </a:spcAft>
                      </a:pPr>
                      <a:endParaRPr lang="en-US" sz="2800" dirty="0">
                        <a:latin typeface="Calibri"/>
                        <a:ea typeface="Calibri"/>
                        <a:cs typeface="Times New Roman"/>
                      </a:endParaRPr>
                    </a:p>
                    <a:p>
                      <a:pPr marL="0" marR="0">
                        <a:spcBef>
                          <a:spcPts val="0"/>
                        </a:spcBef>
                        <a:spcAft>
                          <a:spcPts val="0"/>
                        </a:spcAft>
                      </a:pPr>
                      <a:r>
                        <a:rPr lang="en-US" sz="2800" b="1" dirty="0">
                          <a:latin typeface="Calibri"/>
                          <a:ea typeface="Calibri"/>
                          <a:cs typeface="Times New Roman"/>
                        </a:rPr>
                        <a:t>SUPER, SUPR, SUR</a:t>
                      </a:r>
                      <a:r>
                        <a:rPr lang="en-US" sz="2800" dirty="0">
                          <a:latin typeface="Calibri"/>
                          <a:ea typeface="Calibri"/>
                          <a:cs typeface="Times New Roman"/>
                        </a:rPr>
                        <a:t>           </a:t>
                      </a:r>
                      <a:r>
                        <a:rPr lang="en-US" sz="2800" dirty="0" smtClean="0">
                          <a:latin typeface="Calibri"/>
                          <a:ea typeface="Calibri"/>
                          <a:cs typeface="Times New Roman"/>
                        </a:rPr>
                        <a:t>             </a:t>
                      </a:r>
                      <a:r>
                        <a:rPr lang="en-US" sz="2800" i="1" dirty="0" smtClean="0">
                          <a:latin typeface="Calibri"/>
                          <a:ea typeface="Calibri"/>
                          <a:cs typeface="Times New Roman"/>
                        </a:rPr>
                        <a:t>ABOVE</a:t>
                      </a:r>
                      <a:r>
                        <a:rPr lang="en-US" sz="2800" i="1" dirty="0">
                          <a:latin typeface="Calibri"/>
                          <a:ea typeface="Calibri"/>
                          <a:cs typeface="Times New Roman"/>
                        </a:rPr>
                        <a:t>, OVER, </a:t>
                      </a:r>
                      <a:r>
                        <a:rPr lang="en-US" sz="2800" i="1" dirty="0" smtClean="0">
                          <a:latin typeface="Calibri"/>
                          <a:ea typeface="Calibri"/>
                          <a:cs typeface="Times New Roman"/>
                        </a:rPr>
                        <a:t>MORE</a:t>
                      </a:r>
                    </a:p>
                    <a:p>
                      <a:pPr marL="0" marR="0">
                        <a:spcBef>
                          <a:spcPts val="0"/>
                        </a:spcBef>
                        <a:spcAft>
                          <a:spcPts val="0"/>
                        </a:spcAft>
                      </a:pPr>
                      <a:endParaRPr lang="en-US" sz="2800" dirty="0">
                        <a:latin typeface="Calibri"/>
                        <a:ea typeface="Calibri"/>
                        <a:cs typeface="Times New Roman"/>
                      </a:endParaRPr>
                    </a:p>
                  </a:txBody>
                  <a:tcPr marL="42264" marR="42264" marT="0" marB="0">
                    <a:solidFill>
                      <a:schemeClr val="accent4">
                        <a:lumMod val="40000"/>
                        <a:lumOff val="60000"/>
                      </a:schemeClr>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HYPER</a:t>
            </a:r>
            <a:r>
              <a:rPr lang="en-US" dirty="0" smtClean="0"/>
              <a:t>BOLE</a:t>
            </a:r>
            <a:endParaRPr lang="en-US" dirty="0"/>
          </a:p>
        </p:txBody>
      </p:sp>
      <p:sp>
        <p:nvSpPr>
          <p:cNvPr id="3" name="Content Placeholder 2"/>
          <p:cNvSpPr>
            <a:spLocks noGrp="1"/>
          </p:cNvSpPr>
          <p:nvPr>
            <p:ph sz="half" idx="1"/>
          </p:nvPr>
        </p:nvSpPr>
        <p:spPr/>
        <p:txBody>
          <a:bodyPr/>
          <a:lstStyle/>
          <a:p>
            <a:r>
              <a:rPr lang="en-US" dirty="0" smtClean="0"/>
              <a:t>Noun</a:t>
            </a:r>
          </a:p>
          <a:p>
            <a:r>
              <a:rPr lang="en-US" dirty="0" smtClean="0"/>
              <a:t>AN INTENTIONAL STATEMENT OF EXAGGERATION</a:t>
            </a:r>
          </a:p>
          <a:p>
            <a:r>
              <a:rPr lang="en-US" i="1" dirty="0" smtClean="0"/>
              <a:t>Her statement that she was so hungry she could eat a cow was </a:t>
            </a:r>
            <a:r>
              <a:rPr lang="en-US" b="1" i="1" u="sng" dirty="0" smtClean="0"/>
              <a:t>hyperbole.</a:t>
            </a:r>
            <a:endParaRPr lang="en-US" b="1" u="sng" dirty="0" smtClean="0"/>
          </a:p>
          <a:p>
            <a:endParaRPr lang="en-US" dirty="0" smtClean="0"/>
          </a:p>
          <a:p>
            <a:endParaRPr lang="en-US" dirty="0"/>
          </a:p>
        </p:txBody>
      </p:sp>
      <p:pic>
        <p:nvPicPr>
          <p:cNvPr id="6" name="Content Placeholder 5" descr="eat a cow.jpg"/>
          <p:cNvPicPr>
            <a:picLocks noGrp="1" noChangeAspect="1"/>
          </p:cNvPicPr>
          <p:nvPr>
            <p:ph sz="half" idx="2"/>
          </p:nvPr>
        </p:nvPicPr>
        <p:blipFill>
          <a:blip r:embed="rId2" cstate="print"/>
          <a:stretch>
            <a:fillRect/>
          </a:stretch>
        </p:blipFill>
        <p:spPr>
          <a:xfrm>
            <a:off x="4656138" y="1676400"/>
            <a:ext cx="4335462" cy="4572000"/>
          </a:xfrm>
        </p:spPr>
      </p:pic>
      <p:sp>
        <p:nvSpPr>
          <p:cNvPr id="5" name="Slide Number Placeholder 4"/>
          <p:cNvSpPr>
            <a:spLocks noGrp="1"/>
          </p:cNvSpPr>
          <p:nvPr>
            <p:ph type="sldNum" sz="quarter" idx="12"/>
          </p:nvPr>
        </p:nvSpPr>
        <p:spPr/>
        <p:txBody>
          <a:bodyPr/>
          <a:lstStyle/>
          <a:p>
            <a:fld id="{92E0C29D-022C-4D5F-B407-A60FABF8E659}"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HYPER</a:t>
            </a:r>
            <a:r>
              <a:rPr lang="en-US" dirty="0" smtClean="0"/>
              <a:t>CRITICAL</a:t>
            </a:r>
            <a:endParaRPr lang="en-US" dirty="0"/>
          </a:p>
        </p:txBody>
      </p:sp>
      <p:sp>
        <p:nvSpPr>
          <p:cNvPr id="3" name="Content Placeholder 2"/>
          <p:cNvSpPr>
            <a:spLocks noGrp="1"/>
          </p:cNvSpPr>
          <p:nvPr>
            <p:ph sz="half" idx="1"/>
          </p:nvPr>
        </p:nvSpPr>
        <p:spPr/>
        <p:txBody>
          <a:bodyPr/>
          <a:lstStyle/>
          <a:p>
            <a:r>
              <a:rPr lang="en-US" dirty="0" smtClean="0"/>
              <a:t>Adjective</a:t>
            </a:r>
          </a:p>
          <a:p>
            <a:r>
              <a:rPr lang="en-US" dirty="0" smtClean="0"/>
              <a:t>EXCESSIVELY CRITICAL</a:t>
            </a:r>
          </a:p>
          <a:p>
            <a:r>
              <a:rPr lang="en-US" i="1" dirty="0" smtClean="0"/>
              <a:t>His mother was </a:t>
            </a:r>
            <a:r>
              <a:rPr lang="en-US" b="1" i="1" u="sng" dirty="0" smtClean="0"/>
              <a:t>hypercritical, </a:t>
            </a:r>
            <a:r>
              <a:rPr lang="en-US" i="1" dirty="0" smtClean="0"/>
              <a:t>always finding fault with his behavior.</a:t>
            </a:r>
            <a:endParaRPr lang="en-US" dirty="0" smtClean="0"/>
          </a:p>
          <a:p>
            <a:endParaRPr lang="en-US" dirty="0"/>
          </a:p>
        </p:txBody>
      </p:sp>
      <p:pic>
        <p:nvPicPr>
          <p:cNvPr id="6" name="Content Placeholder 5" descr="critical.png"/>
          <p:cNvPicPr>
            <a:picLocks noGrp="1" noChangeAspect="1"/>
          </p:cNvPicPr>
          <p:nvPr>
            <p:ph sz="half" idx="2"/>
          </p:nvPr>
        </p:nvPicPr>
        <p:blipFill>
          <a:blip r:embed="rId2" cstate="print"/>
          <a:stretch>
            <a:fillRect/>
          </a:stretch>
        </p:blipFill>
        <p:spPr>
          <a:xfrm>
            <a:off x="5257800" y="1219200"/>
            <a:ext cx="3017308" cy="4525962"/>
          </a:xfrm>
        </p:spPr>
      </p:pic>
      <p:sp>
        <p:nvSpPr>
          <p:cNvPr id="5" name="Slide Number Placeholder 4"/>
          <p:cNvSpPr>
            <a:spLocks noGrp="1"/>
          </p:cNvSpPr>
          <p:nvPr>
            <p:ph type="sldNum" sz="quarter" idx="12"/>
          </p:nvPr>
        </p:nvSpPr>
        <p:spPr/>
        <p:txBody>
          <a:bodyPr/>
          <a:lstStyle/>
          <a:p>
            <a:fld id="{92E0C29D-022C-4D5F-B407-A60FABF8E659}"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HYPER</a:t>
            </a:r>
            <a:r>
              <a:rPr lang="en-US" dirty="0" smtClean="0"/>
              <a:t>TENSION</a:t>
            </a:r>
            <a:endParaRPr lang="en-US" dirty="0"/>
          </a:p>
        </p:txBody>
      </p:sp>
      <p:sp>
        <p:nvSpPr>
          <p:cNvPr id="3" name="Content Placeholder 2"/>
          <p:cNvSpPr>
            <a:spLocks noGrp="1"/>
          </p:cNvSpPr>
          <p:nvPr>
            <p:ph sz="half" idx="1"/>
          </p:nvPr>
        </p:nvSpPr>
        <p:spPr/>
        <p:txBody>
          <a:bodyPr/>
          <a:lstStyle/>
          <a:p>
            <a:r>
              <a:rPr lang="en-US" dirty="0" smtClean="0"/>
              <a:t>Noun</a:t>
            </a:r>
          </a:p>
          <a:p>
            <a:r>
              <a:rPr lang="en-US" dirty="0" smtClean="0"/>
              <a:t>EXTREME TENSION; HIGH BLOOD PRESSURE</a:t>
            </a:r>
          </a:p>
          <a:p>
            <a:r>
              <a:rPr lang="en-US" i="1" dirty="0" smtClean="0"/>
              <a:t>Speaking before an audience gives me </a:t>
            </a:r>
            <a:r>
              <a:rPr lang="en-US" b="1" i="1" u="sng" dirty="0" smtClean="0"/>
              <a:t>hypertension.</a:t>
            </a:r>
            <a:endParaRPr lang="en-US" b="1" u="sng" dirty="0" smtClean="0"/>
          </a:p>
          <a:p>
            <a:endParaRPr lang="en-US" dirty="0"/>
          </a:p>
        </p:txBody>
      </p:sp>
      <p:pic>
        <p:nvPicPr>
          <p:cNvPr id="6" name="Content Placeholder 5" descr="hypertension.jpg"/>
          <p:cNvPicPr>
            <a:picLocks noGrp="1" noChangeAspect="1"/>
          </p:cNvPicPr>
          <p:nvPr>
            <p:ph sz="half" idx="2"/>
          </p:nvPr>
        </p:nvPicPr>
        <p:blipFill>
          <a:blip r:embed="rId2" cstate="print"/>
          <a:stretch>
            <a:fillRect/>
          </a:stretch>
        </p:blipFill>
        <p:spPr>
          <a:xfrm>
            <a:off x="4724400" y="1676400"/>
            <a:ext cx="4004604" cy="3841150"/>
          </a:xfrm>
        </p:spPr>
      </p:pic>
      <p:sp>
        <p:nvSpPr>
          <p:cNvPr id="5" name="Slide Number Placeholder 4"/>
          <p:cNvSpPr>
            <a:spLocks noGrp="1"/>
          </p:cNvSpPr>
          <p:nvPr>
            <p:ph type="sldNum" sz="quarter" idx="12"/>
          </p:nvPr>
        </p:nvSpPr>
        <p:spPr/>
        <p:txBody>
          <a:bodyPr/>
          <a:lstStyle/>
          <a:p>
            <a:fld id="{92E0C29D-022C-4D5F-B407-A60FABF8E659}"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HYPER</a:t>
            </a:r>
            <a:r>
              <a:rPr lang="en-US" dirty="0" smtClean="0"/>
              <a:t>THERMIA</a:t>
            </a:r>
            <a:endParaRPr lang="en-US" dirty="0"/>
          </a:p>
        </p:txBody>
      </p:sp>
      <p:sp>
        <p:nvSpPr>
          <p:cNvPr id="3" name="Content Placeholder 2"/>
          <p:cNvSpPr>
            <a:spLocks noGrp="1"/>
          </p:cNvSpPr>
          <p:nvPr>
            <p:ph sz="half" idx="1"/>
          </p:nvPr>
        </p:nvSpPr>
        <p:spPr/>
        <p:txBody>
          <a:bodyPr/>
          <a:lstStyle/>
          <a:p>
            <a:r>
              <a:rPr lang="en-US" dirty="0" smtClean="0"/>
              <a:t>Noun</a:t>
            </a:r>
          </a:p>
          <a:p>
            <a:r>
              <a:rPr lang="en-US" dirty="0" smtClean="0"/>
              <a:t>HIGH TEMPERATURE</a:t>
            </a:r>
          </a:p>
          <a:p>
            <a:r>
              <a:rPr lang="en-US" i="1" dirty="0" smtClean="0"/>
              <a:t>After two days of </a:t>
            </a:r>
            <a:r>
              <a:rPr lang="en-US" b="1" i="1" u="sng" dirty="0" smtClean="0"/>
              <a:t>hyperthermia</a:t>
            </a:r>
            <a:r>
              <a:rPr lang="en-US" i="1" dirty="0" smtClean="0"/>
              <a:t>, he decided to see a doctor</a:t>
            </a:r>
            <a:endParaRPr lang="en-US" dirty="0" smtClean="0"/>
          </a:p>
          <a:p>
            <a:endParaRPr lang="en-US" dirty="0"/>
          </a:p>
        </p:txBody>
      </p:sp>
      <p:pic>
        <p:nvPicPr>
          <p:cNvPr id="6" name="Content Placeholder 5" descr="hyperthermia.gif"/>
          <p:cNvPicPr>
            <a:picLocks noGrp="1" noChangeAspect="1"/>
          </p:cNvPicPr>
          <p:nvPr>
            <p:ph sz="half" idx="2"/>
          </p:nvPr>
        </p:nvPicPr>
        <p:blipFill>
          <a:blip r:embed="rId2" cstate="print">
            <a:grayscl/>
            <a:lum bright="5000"/>
          </a:blip>
          <a:stretch>
            <a:fillRect/>
          </a:stretch>
        </p:blipFill>
        <p:spPr>
          <a:xfrm>
            <a:off x="4648200" y="1143000"/>
            <a:ext cx="4038600" cy="4800600"/>
          </a:xfrm>
          <a:solidFill>
            <a:schemeClr val="tx1">
              <a:lumMod val="85000"/>
            </a:schemeClr>
          </a:solidFill>
        </p:spPr>
      </p:pic>
      <p:sp>
        <p:nvSpPr>
          <p:cNvPr id="5" name="Slide Number Placeholder 4"/>
          <p:cNvSpPr>
            <a:spLocks noGrp="1"/>
          </p:cNvSpPr>
          <p:nvPr>
            <p:ph type="sldNum" sz="quarter" idx="12"/>
          </p:nvPr>
        </p:nvSpPr>
        <p:spPr/>
        <p:txBody>
          <a:bodyPr/>
          <a:lstStyle/>
          <a:p>
            <a:fld id="{92E0C29D-022C-4D5F-B407-A60FABF8E659}"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SUPER</a:t>
            </a:r>
            <a:r>
              <a:rPr lang="en-US" dirty="0" smtClean="0"/>
              <a:t>IMPOSE</a:t>
            </a:r>
            <a:endParaRPr lang="en-US" dirty="0"/>
          </a:p>
        </p:txBody>
      </p:sp>
      <p:sp>
        <p:nvSpPr>
          <p:cNvPr id="3" name="Content Placeholder 2"/>
          <p:cNvSpPr>
            <a:spLocks noGrp="1"/>
          </p:cNvSpPr>
          <p:nvPr>
            <p:ph sz="half" idx="1"/>
          </p:nvPr>
        </p:nvSpPr>
        <p:spPr/>
        <p:txBody>
          <a:bodyPr/>
          <a:lstStyle/>
          <a:p>
            <a:r>
              <a:rPr lang="en-US" sz="3200" dirty="0" smtClean="0"/>
              <a:t> (V)</a:t>
            </a:r>
          </a:p>
          <a:p>
            <a:r>
              <a:rPr lang="en-US" sz="3200" dirty="0" smtClean="0"/>
              <a:t>TO LAY ONE ITEM ON TOP OF ANOTHER</a:t>
            </a:r>
          </a:p>
          <a:p>
            <a:r>
              <a:rPr lang="en-US" i="1" dirty="0" smtClean="0"/>
              <a:t>The magazine cover featured the picture of a bird </a:t>
            </a:r>
            <a:r>
              <a:rPr lang="en-US" b="1" i="1" u="sng" dirty="0" smtClean="0"/>
              <a:t>superimposed</a:t>
            </a:r>
            <a:r>
              <a:rPr lang="en-US" i="1" dirty="0" smtClean="0"/>
              <a:t> over the image of an oil spill.</a:t>
            </a:r>
            <a:endParaRPr lang="en-US" dirty="0" smtClean="0"/>
          </a:p>
          <a:p>
            <a:endParaRPr lang="en-US" dirty="0"/>
          </a:p>
        </p:txBody>
      </p:sp>
      <p:pic>
        <p:nvPicPr>
          <p:cNvPr id="6" name="Content Placeholder 5" descr="superimpose.jpg"/>
          <p:cNvPicPr>
            <a:picLocks noGrp="1" noChangeAspect="1"/>
          </p:cNvPicPr>
          <p:nvPr>
            <p:ph sz="half" idx="2"/>
          </p:nvPr>
        </p:nvPicPr>
        <p:blipFill>
          <a:blip r:embed="rId2" cstate="print"/>
          <a:stretch>
            <a:fillRect/>
          </a:stretch>
        </p:blipFill>
        <p:spPr>
          <a:xfrm>
            <a:off x="4660900" y="2057400"/>
            <a:ext cx="4029075" cy="3261519"/>
          </a:xfrm>
        </p:spPr>
      </p:pic>
      <p:sp>
        <p:nvSpPr>
          <p:cNvPr id="5" name="Slide Number Placeholder 4"/>
          <p:cNvSpPr>
            <a:spLocks noGrp="1"/>
          </p:cNvSpPr>
          <p:nvPr>
            <p:ph type="sldNum" sz="quarter" idx="12"/>
          </p:nvPr>
        </p:nvSpPr>
        <p:spPr/>
        <p:txBody>
          <a:bodyPr/>
          <a:lstStyle/>
          <a:p>
            <a:fld id="{92E0C29D-022C-4D5F-B407-A60FABF8E659}"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538</TotalTime>
  <Words>1945</Words>
  <Application>Microsoft Office PowerPoint</Application>
  <PresentationFormat>On-screen Show (4:3)</PresentationFormat>
  <Paragraphs>209</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Metro</vt:lpstr>
      <vt:lpstr>Red hot root words –  Lesson 2</vt:lpstr>
      <vt:lpstr>Don’t Forget…</vt:lpstr>
      <vt:lpstr>What Do You Notice?</vt:lpstr>
      <vt:lpstr>Slide 4</vt:lpstr>
      <vt:lpstr>HYPERBOLE</vt:lpstr>
      <vt:lpstr>HYPERCRITICAL</vt:lpstr>
      <vt:lpstr>HYPERTENSION</vt:lpstr>
      <vt:lpstr>HYPERTHERMIA</vt:lpstr>
      <vt:lpstr>SUPERIMPOSE</vt:lpstr>
      <vt:lpstr>SUPERLATIVE</vt:lpstr>
      <vt:lpstr>SUPERNATURAL</vt:lpstr>
      <vt:lpstr>SUPERVISE</vt:lpstr>
      <vt:lpstr>SURCHARGE</vt:lpstr>
      <vt:lpstr>SURPLUS</vt:lpstr>
      <vt:lpstr>Slide 15</vt:lpstr>
      <vt:lpstr>Slide 16</vt:lpstr>
      <vt:lpstr>MATCHING…</vt:lpstr>
      <vt:lpstr>Red Hot Root Words Crosswords</vt:lpstr>
      <vt:lpstr>RED HOT ROOT WORDS: IN YOUR OWN WAY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 in E&amp;R …</dc:title>
  <dc:creator>Jane McLaughlin</dc:creator>
  <cp:lastModifiedBy>davisdeborah</cp:lastModifiedBy>
  <cp:revision>97</cp:revision>
  <dcterms:created xsi:type="dcterms:W3CDTF">2009-08-30T16:11:40Z</dcterms:created>
  <dcterms:modified xsi:type="dcterms:W3CDTF">2012-09-04T13:27:56Z</dcterms:modified>
</cp:coreProperties>
</file>