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2.xml" ContentType="application/vnd.openxmlformats-officedocument.theme+xml"/>
  <Override PartName="/ppt/notesSlides/notesSlide11.xml" ContentType="application/vnd.openxmlformats-officedocument.presentationml.notesSlid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theme/theme3.xml" ContentType="application/vnd.openxmlformats-officedocument.them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Layouts/slideLayout13.xml" ContentType="application/vnd.openxmlformats-officedocument.presentationml.slideLayout+xml"/>
  <Override PartName="/ppt/slides/slide8.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Layouts/slideLayout12.xml" ContentType="application/vnd.openxmlformats-officedocument.presentationml.slideLayout+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785" r:id="rId1"/>
  </p:sldMasterIdLst>
  <p:notesMasterIdLst>
    <p:notesMasterId r:id="rId15"/>
  </p:notesMasterIdLst>
  <p:handoutMasterIdLst>
    <p:handoutMasterId r:id="rId16"/>
  </p:handoutMasterIdLst>
  <p:sldIdLst>
    <p:sldId id="256" r:id="rId2"/>
    <p:sldId id="270" r:id="rId3"/>
    <p:sldId id="263" r:id="rId4"/>
    <p:sldId id="264" r:id="rId5"/>
    <p:sldId id="265" r:id="rId6"/>
    <p:sldId id="259" r:id="rId7"/>
    <p:sldId id="272" r:id="rId8"/>
    <p:sldId id="267" r:id="rId9"/>
    <p:sldId id="268" r:id="rId10"/>
    <p:sldId id="260" r:id="rId11"/>
    <p:sldId id="262" r:id="rId12"/>
    <p:sldId id="269"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8F45E"/>
    <a:srgbClr val="FAEE94"/>
    <a:srgbClr val="F8E76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925" autoAdjust="0"/>
    <p:restoredTop sz="62380" autoAdjust="0"/>
  </p:normalViewPr>
  <p:slideViewPr>
    <p:cSldViewPr>
      <p:cViewPr>
        <p:scale>
          <a:sx n="75" d="100"/>
          <a:sy n="75" d="100"/>
        </p:scale>
        <p:origin x="-1176" y="-320"/>
      </p:cViewPr>
      <p:guideLst>
        <p:guide orient="horz" pos="2160"/>
        <p:guide pos="2880"/>
      </p:guideLst>
    </p:cSldViewPr>
  </p:slideViewPr>
  <p:notesTextViewPr>
    <p:cViewPr>
      <p:scale>
        <a:sx n="100" d="100"/>
        <a:sy n="100" d="100"/>
      </p:scale>
      <p:origin x="0" y="0"/>
    </p:cViewPr>
  </p:notesTextViewPr>
  <p:notesViewPr>
    <p:cSldViewPr>
      <p:cViewPr varScale="1">
        <p:scale>
          <a:sx n="34" d="100"/>
          <a:sy n="34" d="100"/>
        </p:scale>
        <p:origin x="-177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heme" Target="theme/theme1.xml"/><Relationship Id="rId4" Type="http://schemas.openxmlformats.org/officeDocument/2006/relationships/slide" Target="slides/slide3.xml"/><Relationship Id="rId21"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handoutMaster" Target="handoutMasters/handoutMaster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printerSettings" Target="printerSettings/printerSettings1.bin"/><Relationship Id="rId19"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E195E3-FC89-4997-BB1E-F20543EF2AFD}" type="datetimeFigureOut">
              <a:rPr lang="en-US" smtClean="0"/>
              <a:pPr/>
              <a:t>4/8/10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46B2B5-B3FD-4CA2-B8F4-D6B9017B45A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437672-60EB-4B56-A5CD-9E1A3A303887}" type="datetimeFigureOut">
              <a:rPr lang="en-US" smtClean="0"/>
              <a:pPr/>
              <a:t>4/8/10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A21B2A-E401-4AAA-98D8-A7225000A9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EA21B2A-E401-4AAA-98D8-A7225000A9F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pPr>
              <a:buFont typeface="Arial" pitchFamily="34" charset="0"/>
              <a:buNone/>
            </a:pPr>
            <a:endParaRPr lang="en-US" baseline="0" dirty="0" smtClean="0"/>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baseline="0" dirty="0" smtClean="0"/>
              <a:t>The independent practice that goes with this lesson will be introduced with this slide. As it is modified, I will not present it on the PPT or SB as that may cause confusion for the students who have the unmodified version. However, the following is how I will review the worksheet with the whole class:</a:t>
            </a:r>
          </a:p>
          <a:p>
            <a:r>
              <a:rPr lang="en-US" sz="900" dirty="0" smtClean="0"/>
              <a:t>Input:</a:t>
            </a:r>
          </a:p>
          <a:p>
            <a:r>
              <a:rPr lang="en-US" sz="900" dirty="0" smtClean="0"/>
              <a:t>Read the directions for the first section.</a:t>
            </a:r>
          </a:p>
          <a:p>
            <a:r>
              <a:rPr lang="en-US" sz="900" dirty="0" smtClean="0"/>
              <a:t>CFU: Ask if there are any questions</a:t>
            </a:r>
          </a:p>
          <a:p>
            <a:r>
              <a:rPr lang="en-US" sz="900" dirty="0" smtClean="0"/>
              <a:t>Guided Practice/Modeling: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Read the two words listed for the first </a:t>
            </a:r>
            <a:r>
              <a:rPr lang="en-US" sz="900" dirty="0" err="1" smtClean="0"/>
              <a:t>question.Ask</a:t>
            </a:r>
            <a:r>
              <a:rPr lang="en-US" sz="900" dirty="0" smtClean="0"/>
              <a:t> if the two words have the same meaning or different meanings. Model</a:t>
            </a:r>
            <a:r>
              <a:rPr lang="en-US" sz="900" baseline="0" dirty="0" smtClean="0"/>
              <a:t> looking up the meaning for construe – note that assume the meaning is part of the definition. Have a student say that the words have the same meaning. Have the students circle same. Tell them they will do the same for 2-8.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if there are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second section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Guided Practice: read the word for #9. Explain that they are to determine the meaning of port and then add the meaning of </a:t>
            </a:r>
            <a:r>
              <a:rPr lang="en-US" sz="900" baseline="0" dirty="0" err="1" smtClean="0"/>
              <a:t>er</a:t>
            </a:r>
            <a:r>
              <a:rPr lang="en-US" sz="900" baseline="0" dirty="0" smtClean="0"/>
              <a:t>. Give the example of teach + </a:t>
            </a:r>
            <a:r>
              <a:rPr lang="en-US" sz="900" baseline="0" dirty="0" err="1" smtClean="0"/>
              <a:t>er</a:t>
            </a:r>
            <a:r>
              <a:rPr lang="en-US" sz="900" baseline="0" dirty="0" smtClean="0"/>
              <a:t>…someone who teaches. Say to do the same thing for port, but that someone who ports doesn’t make sense, so they will need to look at the MEANING for port…to carry from one </a:t>
            </a:r>
            <a:r>
              <a:rPr lang="en-US" sz="900" baseline="0" dirty="0" err="1" smtClean="0"/>
              <a:t>palace</a:t>
            </a:r>
            <a:r>
              <a:rPr lang="en-US" sz="900" baseline="0" dirty="0" smtClean="0"/>
              <a:t> to another. A porter is someone who carries things from one place to another. Have students write in answer. Tell them to do the remaining two questions the same way.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third question.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G.P. Do the first one together. Have three different students name one thing that is portable. Have students write in the answers.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IP: have students complete the worksheet independently. CFU: circulate. Monitor for correct answers. If time allows when students are finished, go over the answers as class.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Closure: Remind students to review the words during the week. Remind them that if they learn the root words they will add more than just those ten words to their vocabulary. Have students turn in worksheets to appropriate areas. </a:t>
            </a:r>
            <a:endParaRPr lang="en-US" sz="900"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Input:</a:t>
            </a:r>
          </a:p>
          <a:p>
            <a:r>
              <a:rPr lang="en-US" dirty="0" smtClean="0"/>
              <a:t>Present the root words</a:t>
            </a:r>
            <a:r>
              <a:rPr lang="en-US" baseline="0" dirty="0" smtClean="0"/>
              <a:t>” Explain their meanings.</a:t>
            </a:r>
          </a:p>
          <a:p>
            <a:r>
              <a:rPr lang="en-US" b="1" baseline="0" dirty="0" smtClean="0"/>
              <a:t>CFU: </a:t>
            </a:r>
          </a:p>
          <a:p>
            <a:r>
              <a:rPr lang="en-US" baseline="0" dirty="0" smtClean="0"/>
              <a:t>Ask students to tell you another word with fore</a:t>
            </a:r>
          </a:p>
          <a:p>
            <a:r>
              <a:rPr lang="en-US" baseline="0" dirty="0" smtClean="0"/>
              <a:t>Repeat with other root words.</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 </a:t>
            </a:r>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a:buFont typeface="Arial" pitchFamily="34" charset="0"/>
              <a:buChar char="•"/>
            </a:pPr>
            <a:r>
              <a:rPr lang="en-US" baseline="0" dirty="0" smtClean="0"/>
              <a:t>Point out the suffix on the word</a:t>
            </a:r>
          </a:p>
          <a:p>
            <a:pPr>
              <a:buFont typeface="Arial" pitchFamily="34" charset="0"/>
              <a:buChar char="•"/>
            </a:pPr>
            <a:r>
              <a:rPr lang="en-US" baseline="0" dirty="0" smtClean="0"/>
              <a:t>Tell students to make sure they are familiar with how the word is used in the sentence</a:t>
            </a:r>
          </a:p>
          <a:p>
            <a:r>
              <a:rPr lang="en-US" baseline="0" dirty="0" smtClean="0"/>
              <a:t>CFU: </a:t>
            </a:r>
          </a:p>
          <a:p>
            <a:pPr>
              <a:buFont typeface="Arial" pitchFamily="34" charset="0"/>
              <a:buChar char="•"/>
            </a:pPr>
            <a:r>
              <a:rPr lang="en-US" baseline="0" dirty="0" smtClean="0"/>
              <a:t>Ask a student to give a paraphrase, example, or another sentence</a:t>
            </a:r>
          </a:p>
          <a:p>
            <a:pPr>
              <a:buFont typeface="Arial" pitchFamily="34" charset="0"/>
              <a:buChar char="•"/>
            </a:pPr>
            <a:r>
              <a:rPr lang="en-US" baseline="0" dirty="0" smtClean="0"/>
              <a:t>Ask a different student to provide an example or another sentence using the word</a:t>
            </a:r>
          </a:p>
          <a:p>
            <a:r>
              <a:rPr lang="en-US" baseline="0" dirty="0" smtClean="0"/>
              <a:t>Model:</a:t>
            </a:r>
          </a:p>
          <a:p>
            <a:pPr>
              <a:buFont typeface="Arial" pitchFamily="34" charset="0"/>
              <a:buChar char="•"/>
            </a:pPr>
            <a:r>
              <a:rPr lang="en-US" baseline="0" dirty="0" smtClean="0"/>
              <a:t>If students are not able to do the CFU, provide a paraphrase and an example</a:t>
            </a:r>
          </a:p>
          <a:p>
            <a:pPr>
              <a:buFont typeface="Arial" pitchFamily="34" charset="0"/>
              <a:buChar char="•"/>
            </a:pPr>
            <a:r>
              <a:rPr lang="en-US" baseline="0" dirty="0" smtClean="0"/>
              <a:t>Do this for any word that the students cannot paraphrase or give an example for.</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r>
              <a:rPr lang="en-US" dirty="0" smtClean="0"/>
              <a:t>For each of</a:t>
            </a:r>
            <a:r>
              <a:rPr lang="en-US" baseline="0" dirty="0" smtClean="0"/>
              <a:t> the following slides (with vocabulary words) have each student in turn:</a:t>
            </a:r>
            <a:endParaRPr lang="en-US" dirty="0" smtClean="0"/>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one of the other students to give a paraphrase of the definition, and another to provide an example or another sentence using the word. </a:t>
            </a:r>
          </a:p>
          <a:p>
            <a:pPr>
              <a:buFont typeface="Arial" pitchFamily="34" charset="0"/>
              <a:buChar char="•"/>
            </a:pPr>
            <a:r>
              <a:rPr lang="en-US" baseline="0" dirty="0" smtClean="0"/>
              <a:t>Provide positive verbal feedback for each.</a:t>
            </a:r>
          </a:p>
          <a:p>
            <a:pPr>
              <a:buFont typeface="Arial" pitchFamily="34" charset="0"/>
              <a:buChar char="•"/>
            </a:pPr>
            <a:r>
              <a:rPr lang="en-US" baseline="0" dirty="0" smtClean="0"/>
              <a:t>Restate the example or paraphrase if unclear how it relates (informal error correction)</a:t>
            </a:r>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A21B2A-E401-4AAA-98D8-A7225000A9F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jpeg"/><Relationship Id="rId3"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jpeg"/><Relationship Id="rId3" Type="http://schemas.openxmlformats.org/officeDocument/2006/relationships/image" Target="../media/image9.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3"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jpeg"/><Relationship Id="rId3" Type="http://schemas.openxmlformats.org/officeDocument/2006/relationships/image" Target="../media/image9.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3" Type="http://schemas.openxmlformats.org/officeDocument/2006/relationships/image" Target="../media/image9.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3" Type="http://schemas.openxmlformats.org/officeDocument/2006/relationships/image" Target="../media/image9.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eg"/><Relationship Id="rId3"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3"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0E347E2E-5EEE-470B-9039-14AD640FC657}" type="datetimeFigureOut">
              <a:rPr lang="en-US" smtClean="0"/>
              <a:pPr/>
              <a:t>4/8/10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0E347E2E-5EEE-470B-9039-14AD640FC657}" type="datetimeFigureOut">
              <a:rPr lang="en-US" smtClean="0"/>
              <a:pPr/>
              <a:t>4/8/10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0E347E2E-5EEE-470B-9039-14AD640FC657}" type="datetimeFigureOut">
              <a:rPr lang="en-US" smtClean="0"/>
              <a:pPr/>
              <a:t>4/8/10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E347E2E-5EEE-470B-9039-14AD640FC657}" type="datetimeFigureOut">
              <a:rPr lang="en-US" smtClean="0"/>
              <a:pPr/>
              <a:t>4/8/10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E347E2E-5EEE-470B-9039-14AD640FC657}" type="datetimeFigureOut">
              <a:rPr lang="en-US" smtClean="0"/>
              <a:pPr/>
              <a:t>4/8/10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E347E2E-5EEE-470B-9039-14AD640FC657}" type="datetimeFigureOut">
              <a:rPr lang="en-US" smtClean="0"/>
              <a:pPr/>
              <a:t>4/8/10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0E347E2E-5EEE-470B-9039-14AD640FC657}" type="datetimeFigureOut">
              <a:rPr lang="en-US" smtClean="0"/>
              <a:pPr/>
              <a:t>4/8/10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Click icon to add picture</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347E2E-5EEE-470B-9039-14AD640FC657}" type="datetimeFigureOut">
              <a:rPr lang="en-US" smtClean="0"/>
              <a:pPr/>
              <a:t>4/8/10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E347E2E-5EEE-470B-9039-14AD640FC657}" type="datetimeFigureOut">
              <a:rPr lang="en-US" smtClean="0"/>
              <a:pPr/>
              <a:t>4/8/10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0E347E2E-5EEE-470B-9039-14AD640FC657}" type="datetimeFigureOut">
              <a:rPr lang="en-US" smtClean="0"/>
              <a:pPr/>
              <a:t>4/8/10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9382AF-7B84-449F-8573-51231B6471DC}" type="slidenum">
              <a:rPr lang="en-US" smtClean="0"/>
              <a:pPr/>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E347E2E-5EEE-470B-9039-14AD640FC657}" type="datetimeFigureOut">
              <a:rPr lang="en-US" smtClean="0"/>
              <a:pPr/>
              <a:t>4/8/10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0E347E2E-5EEE-470B-9039-14AD640FC657}" type="datetimeFigureOut">
              <a:rPr lang="en-US" smtClean="0"/>
              <a:pPr/>
              <a:t>4/8/10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47E2E-5EEE-470B-9039-14AD640FC657}" type="datetimeFigureOut">
              <a:rPr lang="en-US" smtClean="0"/>
              <a:pPr/>
              <a:t>4/8/10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C69382AF-7B84-449F-8573-51231B6471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theme" Target="../theme/theme1.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0E347E2E-5EEE-470B-9039-14AD640FC657}" type="datetimeFigureOut">
              <a:rPr lang="en-US" smtClean="0"/>
              <a:pPr/>
              <a:t>4/8/10</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C69382AF-7B84-449F-8573-51231B6471DC}" type="slidenum">
              <a:rPr lang="en-US" smtClean="0"/>
              <a:pPr/>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Lst>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3" Type="http://schemas.openxmlformats.org/officeDocument/2006/relationships/image" Target="../media/image17.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3" Type="http://schemas.openxmlformats.org/officeDocument/2006/relationships/image" Target="../media/image18.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3" Type="http://schemas.openxmlformats.org/officeDocument/2006/relationships/image" Target="../media/image19.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3" Type="http://schemas.openxmlformats.org/officeDocument/2006/relationships/hyperlink" Target="..%5CInstructional%20Plans%5CE&amp;R%20(Reading)%5CSB%20modified%20ws%209-21.notebook"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3" Type="http://schemas.openxmlformats.org/officeDocument/2006/relationships/image" Target="../media/image10.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3" Type="http://schemas.openxmlformats.org/officeDocument/2006/relationships/image" Target="../media/image11.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3" Type="http://schemas.openxmlformats.org/officeDocument/2006/relationships/image" Target="../media/image12.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3" Type="http://schemas.openxmlformats.org/officeDocument/2006/relationships/image" Target="../media/image13.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3" Type="http://schemas.openxmlformats.org/officeDocument/2006/relationships/image" Target="../media/image14.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3" Type="http://schemas.openxmlformats.org/officeDocument/2006/relationships/image" Target="../media/image15.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3" Type="http://schemas.openxmlformats.org/officeDocument/2006/relationships/image" Target="../media/image16.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Vocabulary</a:t>
            </a:r>
            <a:endParaRPr lang="en-US" dirty="0"/>
          </a:p>
        </p:txBody>
      </p:sp>
      <p:sp>
        <p:nvSpPr>
          <p:cNvPr id="3" name="Subtitle 2"/>
          <p:cNvSpPr>
            <a:spLocks noGrp="1"/>
          </p:cNvSpPr>
          <p:nvPr>
            <p:ph type="subTitle" idx="1"/>
          </p:nvPr>
        </p:nvSpPr>
        <p:spPr/>
        <p:txBody>
          <a:bodyPr>
            <a:normAutofit fontScale="92500" lnSpcReduction="20000"/>
          </a:bodyPr>
          <a:lstStyle/>
          <a:p>
            <a:endParaRPr lang="en-US" dirty="0" smtClean="0"/>
          </a:p>
          <a:p>
            <a:r>
              <a:rPr lang="en-US" dirty="0" smtClean="0"/>
              <a:t>Red Hot Root Words</a:t>
            </a:r>
          </a:p>
          <a:p>
            <a:r>
              <a:rPr lang="en-US" dirty="0" smtClean="0"/>
              <a:t>4</a:t>
            </a:r>
            <a:r>
              <a:rPr lang="en-US" dirty="0" smtClean="0"/>
              <a:t>-12-</a:t>
            </a:r>
            <a:r>
              <a:rPr lang="en-US" dirty="0" smtClean="0"/>
              <a:t>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corpulent</a:t>
            </a:r>
            <a:endParaRPr lang="en-US" dirty="0"/>
          </a:p>
        </p:txBody>
      </p:sp>
      <p:sp>
        <p:nvSpPr>
          <p:cNvPr id="3" name="Content Placeholder 2"/>
          <p:cNvSpPr>
            <a:spLocks noGrp="1"/>
          </p:cNvSpPr>
          <p:nvPr>
            <p:ph sz="half" idx="1"/>
          </p:nvPr>
        </p:nvSpPr>
        <p:spPr/>
        <p:txBody>
          <a:bodyPr>
            <a:noAutofit/>
          </a:bodyPr>
          <a:lstStyle/>
          <a:p>
            <a:r>
              <a:rPr lang="en-US" sz="2700" dirty="0" smtClean="0"/>
              <a:t>Adjective</a:t>
            </a:r>
          </a:p>
          <a:p>
            <a:r>
              <a:rPr lang="en-US" sz="2700" dirty="0" smtClean="0"/>
              <a:t>Characterized by excessive body weight or stoutness</a:t>
            </a:r>
          </a:p>
          <a:p>
            <a:r>
              <a:rPr lang="en-US" sz="2700" dirty="0" smtClean="0"/>
              <a:t>The </a:t>
            </a:r>
            <a:r>
              <a:rPr lang="en-US" sz="2700" dirty="0" smtClean="0"/>
              <a:t>corpulent young boy enrolled in a weight-loss program.</a:t>
            </a:r>
            <a:endParaRPr lang="en-US" sz="2700" dirty="0" smtClean="0"/>
          </a:p>
        </p:txBody>
      </p:sp>
      <p:pic>
        <p:nvPicPr>
          <p:cNvPr id="10" name="Content Placeholder 9" descr="corpulent.jpg"/>
          <p:cNvPicPr>
            <a:picLocks noGrp="1" noChangeAspect="1"/>
          </p:cNvPicPr>
          <p:nvPr>
            <p:ph sz="half" idx="2"/>
          </p:nvPr>
        </p:nvPicPr>
        <p:blipFill>
          <a:blip r:embed="rId3"/>
          <a:srcRect t="-41618" b="-41618"/>
          <a:stretch>
            <a:fillRect/>
          </a:stretch>
        </p:blip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corpuscle</a:t>
            </a:r>
            <a:endParaRPr lang="en-US" dirty="0"/>
          </a:p>
        </p:txBody>
      </p:sp>
      <p:sp>
        <p:nvSpPr>
          <p:cNvPr id="3" name="Content Placeholder 2"/>
          <p:cNvSpPr>
            <a:spLocks noGrp="1"/>
          </p:cNvSpPr>
          <p:nvPr>
            <p:ph sz="half" idx="1"/>
          </p:nvPr>
        </p:nvSpPr>
        <p:spPr/>
        <p:txBody>
          <a:bodyPr>
            <a:normAutofit lnSpcReduction="10000"/>
          </a:bodyPr>
          <a:lstStyle/>
          <a:p>
            <a:r>
              <a:rPr lang="en-US" sz="2500" dirty="0" smtClean="0"/>
              <a:t>Noun</a:t>
            </a:r>
          </a:p>
          <a:p>
            <a:r>
              <a:rPr lang="en-US" sz="2500" dirty="0" smtClean="0"/>
              <a:t>Any red or white cell that floats in the blood</a:t>
            </a:r>
          </a:p>
          <a:p>
            <a:r>
              <a:rPr lang="en-US" sz="2500" dirty="0" smtClean="0"/>
              <a:t>Red corpuscles carry oxygen throughout the body and white corpuscles kill harmful organisms that enter the body.</a:t>
            </a:r>
          </a:p>
        </p:txBody>
      </p:sp>
      <p:pic>
        <p:nvPicPr>
          <p:cNvPr id="9" name="Content Placeholder 8" descr="corpuslce.jpg"/>
          <p:cNvPicPr>
            <a:picLocks noGrp="1" noChangeAspect="1"/>
          </p:cNvPicPr>
          <p:nvPr>
            <p:ph sz="half" idx="2"/>
          </p:nvPr>
        </p:nvPicPr>
        <p:blipFill>
          <a:blip r:embed="rId3"/>
          <a:srcRect t="-25440" b="-25440"/>
          <a:stretch>
            <a:fillRect/>
          </a:stretch>
        </p:blip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symbiosis</a:t>
            </a:r>
            <a:endParaRPr lang="en-US" dirty="0"/>
          </a:p>
        </p:txBody>
      </p:sp>
      <p:sp>
        <p:nvSpPr>
          <p:cNvPr id="3" name="Content Placeholder 2"/>
          <p:cNvSpPr>
            <a:spLocks noGrp="1"/>
          </p:cNvSpPr>
          <p:nvPr>
            <p:ph sz="half" idx="1"/>
          </p:nvPr>
        </p:nvSpPr>
        <p:spPr/>
        <p:txBody>
          <a:bodyPr>
            <a:normAutofit/>
          </a:bodyPr>
          <a:lstStyle/>
          <a:p>
            <a:r>
              <a:rPr lang="en-US" sz="2600" dirty="0" smtClean="0"/>
              <a:t>Noun</a:t>
            </a:r>
          </a:p>
          <a:p>
            <a:r>
              <a:rPr lang="en-US" sz="2600" dirty="0" smtClean="0"/>
              <a:t>The shared existence of two organisms where they both benefit from living close together</a:t>
            </a:r>
          </a:p>
          <a:p>
            <a:r>
              <a:rPr lang="en-US" sz="2600" dirty="0" smtClean="0"/>
              <a:t>Bees and flowers exist in a state of symbiosis. </a:t>
            </a:r>
            <a:endParaRPr lang="en-US" sz="2600" dirty="0" smtClean="0"/>
          </a:p>
        </p:txBody>
      </p:sp>
      <p:pic>
        <p:nvPicPr>
          <p:cNvPr id="9" name="Content Placeholder 8" descr="symbiosis.jpg"/>
          <p:cNvPicPr>
            <a:picLocks noGrp="1" noChangeAspect="1"/>
          </p:cNvPicPr>
          <p:nvPr>
            <p:ph sz="half" idx="2"/>
          </p:nvPr>
        </p:nvPicPr>
        <p:blipFill>
          <a:blip r:embed="rId3"/>
          <a:srcRect t="-40859" b="-40859"/>
          <a:stretch>
            <a:fillRect/>
          </a:stretch>
        </p:blip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124200"/>
            <a:ext cx="8229600" cy="1143000"/>
          </a:xfrm>
        </p:spPr>
        <p:txBody>
          <a:bodyPr>
            <a:normAutofit fontScale="90000"/>
          </a:bodyPr>
          <a:lstStyle/>
          <a:p>
            <a:r>
              <a:rPr lang="en-US" dirty="0" smtClean="0">
                <a:hlinkClick r:id="rId3" action="ppaction://hlinkfile"/>
              </a:rPr>
              <a:t>Practice Using the New Words!</a:t>
            </a:r>
            <a:r>
              <a:rPr lang="en-US" dirty="0" smtClean="0"/>
              <a:t/>
            </a:r>
            <a:br>
              <a:rPr lang="en-US" dirty="0" smtClean="0"/>
            </a:br>
            <a:endParaRPr lang="en-US" dirty="0"/>
          </a:p>
        </p:txBody>
      </p:sp>
      <p:sp>
        <p:nvSpPr>
          <p:cNvPr id="3" name="Content Placeholder 2"/>
          <p:cNvSpPr>
            <a:spLocks noGrp="1"/>
          </p:cNvSpPr>
          <p:nvPr>
            <p:ph idx="4294967295"/>
          </p:nvPr>
        </p:nvSpPr>
        <p:spPr>
          <a:xfrm>
            <a:off x="0" y="1600200"/>
            <a:ext cx="8229600" cy="4525963"/>
          </a:xfrm>
        </p:spPr>
        <p:txBody>
          <a:bodyPr/>
          <a:lstStyle/>
          <a:p>
            <a:pPr algn="ctr">
              <a:buNone/>
            </a:pPr>
            <a:endParaRPr lang="en-US" dirty="0" smtClean="0"/>
          </a:p>
          <a:p>
            <a:pPr algn="ctr">
              <a:buNone/>
            </a:pPr>
            <a:endParaRPr lang="en-US" dirty="0" smtClean="0"/>
          </a:p>
          <a:p>
            <a:pPr algn="ct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7239000" cy="1143000"/>
          </a:xfrm>
        </p:spPr>
        <p:txBody>
          <a:bodyPr/>
          <a:lstStyle/>
          <a:p>
            <a:r>
              <a:rPr lang="en-US" dirty="0" smtClean="0"/>
              <a:t>prefixes</a:t>
            </a:r>
            <a:endParaRPr lang="en-US" dirty="0"/>
          </a:p>
        </p:txBody>
      </p:sp>
      <p:graphicFrame>
        <p:nvGraphicFramePr>
          <p:cNvPr id="6" name="Content Placeholder 5"/>
          <p:cNvGraphicFramePr>
            <a:graphicFrameLocks noGrp="1"/>
          </p:cNvGraphicFramePr>
          <p:nvPr>
            <p:ph idx="1"/>
          </p:nvPr>
        </p:nvGraphicFramePr>
        <p:xfrm>
          <a:off x="102156" y="2087663"/>
          <a:ext cx="8813244" cy="3855937"/>
        </p:xfrm>
        <a:graphic>
          <a:graphicData uri="http://schemas.openxmlformats.org/drawingml/2006/table">
            <a:tbl>
              <a:tblPr firstRow="1" bandRow="1">
                <a:tableStyleId>{35758FB7-9AC5-4552-8A53-C91805E547FA}</a:tableStyleId>
              </a:tblPr>
              <a:tblGrid>
                <a:gridCol w="8813244"/>
              </a:tblGrid>
              <a:tr h="457318">
                <a:tc>
                  <a:txBody>
                    <a:bodyPr/>
                    <a:lstStyle/>
                    <a:p>
                      <a:pPr marL="0" marR="0" algn="l">
                        <a:spcBef>
                          <a:spcPts val="0"/>
                        </a:spcBef>
                        <a:spcAft>
                          <a:spcPts val="0"/>
                        </a:spcAft>
                      </a:pPr>
                      <a:r>
                        <a:rPr lang="en-US" sz="2800" dirty="0">
                          <a:solidFill>
                            <a:srgbClr val="FFFFFF"/>
                          </a:solidFill>
                          <a:latin typeface="Calibri"/>
                          <a:ea typeface="Calibri"/>
                          <a:cs typeface="Times New Roman"/>
                        </a:rPr>
                        <a:t>Root Words   </a:t>
                      </a:r>
                      <a:r>
                        <a:rPr lang="en-US" sz="2800" baseline="0" dirty="0" smtClean="0">
                          <a:solidFill>
                            <a:srgbClr val="FFFFFF"/>
                          </a:solidFill>
                          <a:latin typeface="Calibri"/>
                          <a:ea typeface="Calibri"/>
                          <a:cs typeface="Times New Roman"/>
                        </a:rPr>
                        <a:t>       Meaning</a:t>
                      </a:r>
                      <a:r>
                        <a:rPr lang="en-US" sz="2800" dirty="0" smtClean="0">
                          <a:solidFill>
                            <a:srgbClr val="FFFFFF"/>
                          </a:solidFill>
                          <a:latin typeface="Calibri"/>
                          <a:ea typeface="Calibri"/>
                          <a:cs typeface="Times New Roman"/>
                        </a:rPr>
                        <a:t>              Words You Already Know</a:t>
                      </a:r>
                      <a:endParaRPr lang="en-US" sz="2800" dirty="0">
                        <a:latin typeface="Calibri"/>
                        <a:ea typeface="Calibri"/>
                        <a:cs typeface="Times New Roman"/>
                      </a:endParaRPr>
                    </a:p>
                  </a:txBody>
                  <a:tcPr marL="68580" marR="68580" marT="0" marB="0"/>
                </a:tc>
              </a:tr>
              <a:tr h="1203849">
                <a:tc>
                  <a:txBody>
                    <a:bodyPr/>
                    <a:lstStyle/>
                    <a:p>
                      <a:pPr algn="l"/>
                      <a:r>
                        <a:rPr lang="en-US" sz="3200" baseline="0" dirty="0" smtClean="0">
                          <a:latin typeface="Calibri"/>
                        </a:rPr>
                        <a:t>Bio                           life                        biology</a:t>
                      </a:r>
                      <a:endParaRPr lang="en-US" sz="2800" baseline="0" dirty="0" smtClean="0">
                        <a:latin typeface="Calibri"/>
                      </a:endParaRPr>
                    </a:p>
                  </a:txBody>
                  <a:tcPr marL="68580" marR="68580" marT="0" marB="0"/>
                </a:tc>
              </a:tr>
              <a:tr h="1097385">
                <a:tc>
                  <a:txBody>
                    <a:bodyPr/>
                    <a:lstStyle/>
                    <a:p>
                      <a:pPr algn="l"/>
                      <a:r>
                        <a:rPr lang="en-US" sz="3200" dirty="0" err="1" smtClean="0">
                          <a:latin typeface="Calibri"/>
                        </a:rPr>
                        <a:t>Carn</a:t>
                      </a:r>
                      <a:r>
                        <a:rPr lang="en-US" sz="3200" dirty="0" smtClean="0">
                          <a:latin typeface="Calibri"/>
                        </a:rPr>
                        <a:t>                   body, flesh               carnival           </a:t>
                      </a:r>
                      <a:endParaRPr lang="en-US" sz="3200" dirty="0">
                        <a:latin typeface="Calibri"/>
                      </a:endParaRPr>
                    </a:p>
                  </a:txBody>
                  <a:tcPr marL="68580" marR="68580" marT="0" marB="0"/>
                </a:tc>
              </a:tr>
              <a:tr h="1097385">
                <a:tc>
                  <a:txBody>
                    <a:bodyPr/>
                    <a:lstStyle/>
                    <a:p>
                      <a:pPr algn="l"/>
                      <a:r>
                        <a:rPr lang="en-US" sz="3200" dirty="0" smtClean="0">
                          <a:latin typeface="Calibri"/>
                        </a:rPr>
                        <a:t>Corp                       body</a:t>
                      </a:r>
                      <a:r>
                        <a:rPr lang="en-US" sz="3200" baseline="0" dirty="0" smtClean="0">
                          <a:latin typeface="Calibri"/>
                        </a:rPr>
                        <a:t>                      corpse</a:t>
                      </a:r>
                      <a:endParaRPr lang="en-US" sz="3200" dirty="0">
                        <a:latin typeface="Calibri"/>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biodegradable	</a:t>
            </a:r>
            <a:endParaRPr lang="en-US" dirty="0"/>
          </a:p>
        </p:txBody>
      </p:sp>
      <p:sp>
        <p:nvSpPr>
          <p:cNvPr id="3" name="Content Placeholder 2"/>
          <p:cNvSpPr>
            <a:spLocks noGrp="1"/>
          </p:cNvSpPr>
          <p:nvPr>
            <p:ph sz="half" idx="1"/>
          </p:nvPr>
        </p:nvSpPr>
        <p:spPr/>
        <p:txBody>
          <a:bodyPr>
            <a:noAutofit/>
          </a:bodyPr>
          <a:lstStyle/>
          <a:p>
            <a:r>
              <a:rPr lang="en-US" sz="2400" dirty="0" smtClean="0"/>
              <a:t>Adjective</a:t>
            </a:r>
          </a:p>
          <a:p>
            <a:r>
              <a:rPr lang="en-US" sz="2400" dirty="0" smtClean="0"/>
              <a:t>Able to be decomposed by biological forces, especially bacteria</a:t>
            </a:r>
          </a:p>
          <a:p>
            <a:r>
              <a:rPr lang="en-US" sz="2400" dirty="0" smtClean="0"/>
              <a:t>We put </a:t>
            </a:r>
            <a:r>
              <a:rPr lang="en-US" sz="2400" dirty="0" smtClean="0"/>
              <a:t>all the biodegradable garbage in the compost pile so it would decompose into soil.</a:t>
            </a:r>
            <a:endParaRPr lang="en-US" sz="2400" dirty="0" smtClean="0"/>
          </a:p>
        </p:txBody>
      </p:sp>
      <p:pic>
        <p:nvPicPr>
          <p:cNvPr id="10" name="Content Placeholder 9" descr="biodegradable.jpg"/>
          <p:cNvPicPr>
            <a:picLocks noGrp="1" noChangeAspect="1"/>
          </p:cNvPicPr>
          <p:nvPr>
            <p:ph sz="half" idx="2"/>
          </p:nvPr>
        </p:nvPicPr>
        <p:blipFill>
          <a:blip r:embed="rId3"/>
          <a:srcRect t="-30469" b="-30469"/>
          <a:stretch>
            <a:fillRect/>
          </a:stretch>
        </p:blip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biography</a:t>
            </a:r>
            <a:endParaRPr lang="en-US" dirty="0"/>
          </a:p>
        </p:txBody>
      </p:sp>
      <p:sp>
        <p:nvSpPr>
          <p:cNvPr id="3" name="Content Placeholder 2"/>
          <p:cNvSpPr>
            <a:spLocks noGrp="1"/>
          </p:cNvSpPr>
          <p:nvPr>
            <p:ph sz="half" idx="1"/>
          </p:nvPr>
        </p:nvSpPr>
        <p:spPr/>
        <p:txBody>
          <a:bodyPr>
            <a:normAutofit fontScale="92500" lnSpcReduction="20000"/>
          </a:bodyPr>
          <a:lstStyle/>
          <a:p>
            <a:r>
              <a:rPr lang="en-US" sz="2700" dirty="0" smtClean="0"/>
              <a:t>Noun</a:t>
            </a:r>
          </a:p>
          <a:p>
            <a:r>
              <a:rPr lang="en-US" sz="2700" dirty="0" smtClean="0"/>
              <a:t>An account of a person’s life that is told or written by another person</a:t>
            </a:r>
          </a:p>
          <a:p>
            <a:r>
              <a:rPr lang="en-US" sz="2700" dirty="0" smtClean="0"/>
              <a:t>The biography told about the athlete’s early life as well as her career as a professional tennis player</a:t>
            </a:r>
            <a:r>
              <a:rPr lang="en-US" dirty="0" smtClean="0"/>
              <a:t>.</a:t>
            </a:r>
            <a:endParaRPr lang="en-US" dirty="0" smtClean="0"/>
          </a:p>
        </p:txBody>
      </p:sp>
      <p:pic>
        <p:nvPicPr>
          <p:cNvPr id="10" name="Content Placeholder 9" descr="biography.jpg"/>
          <p:cNvPicPr>
            <a:picLocks noGrp="1" noChangeAspect="1"/>
          </p:cNvPicPr>
          <p:nvPr>
            <p:ph sz="half" idx="2"/>
          </p:nvPr>
        </p:nvPicPr>
        <p:blipFill>
          <a:blip r:embed="rId3"/>
          <a:srcRect t="-30017" b="-30017"/>
          <a:stretch>
            <a:fillRect/>
          </a:stretch>
        </p:blip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bionic	</a:t>
            </a:r>
            <a:endParaRPr lang="en-US" dirty="0"/>
          </a:p>
        </p:txBody>
      </p:sp>
      <p:sp>
        <p:nvSpPr>
          <p:cNvPr id="3" name="Content Placeholder 2"/>
          <p:cNvSpPr>
            <a:spLocks noGrp="1"/>
          </p:cNvSpPr>
          <p:nvPr>
            <p:ph sz="half" idx="1"/>
          </p:nvPr>
        </p:nvSpPr>
        <p:spPr/>
        <p:txBody>
          <a:bodyPr>
            <a:noAutofit/>
          </a:bodyPr>
          <a:lstStyle/>
          <a:p>
            <a:r>
              <a:rPr lang="en-US" sz="2400" dirty="0" smtClean="0"/>
              <a:t>Adjective</a:t>
            </a:r>
          </a:p>
          <a:p>
            <a:r>
              <a:rPr lang="en-US" sz="2400" dirty="0" smtClean="0"/>
              <a:t>Related to things that are modeled after living organisms; having abilities improved by mechanical devices</a:t>
            </a:r>
          </a:p>
          <a:p>
            <a:r>
              <a:rPr lang="en-US" sz="2400" dirty="0" smtClean="0"/>
              <a:t>My grandmother jokes that with her joint replacement she is the bionic woman.</a:t>
            </a:r>
          </a:p>
          <a:p>
            <a:endParaRPr lang="en-US" sz="2400" dirty="0" smtClean="0"/>
          </a:p>
        </p:txBody>
      </p:sp>
      <p:pic>
        <p:nvPicPr>
          <p:cNvPr id="10" name="Content Placeholder 9" descr="bionic.jpg"/>
          <p:cNvPicPr>
            <a:picLocks noGrp="1" noChangeAspect="1"/>
          </p:cNvPicPr>
          <p:nvPr>
            <p:ph sz="half" idx="2"/>
          </p:nvPr>
        </p:nvPicPr>
        <p:blipFill>
          <a:blip r:embed="rId3"/>
          <a:srcRect t="-8959" b="-8959"/>
          <a:stretch>
            <a:fillRect/>
          </a:stretch>
        </p:blip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biosphere</a:t>
            </a:r>
            <a:endParaRPr lang="en-US" dirty="0"/>
          </a:p>
        </p:txBody>
      </p:sp>
      <p:sp>
        <p:nvSpPr>
          <p:cNvPr id="3" name="Content Placeholder 2"/>
          <p:cNvSpPr>
            <a:spLocks noGrp="1"/>
          </p:cNvSpPr>
          <p:nvPr>
            <p:ph sz="half" idx="1"/>
          </p:nvPr>
        </p:nvSpPr>
        <p:spPr/>
        <p:txBody>
          <a:bodyPr>
            <a:noAutofit/>
          </a:bodyPr>
          <a:lstStyle/>
          <a:p>
            <a:r>
              <a:rPr lang="en-US" sz="2600" dirty="0" smtClean="0"/>
              <a:t>Noun</a:t>
            </a:r>
          </a:p>
          <a:p>
            <a:r>
              <a:rPr lang="en-US" sz="2600" dirty="0" smtClean="0"/>
              <a:t>The part of the earth where life can exist</a:t>
            </a:r>
          </a:p>
          <a:p>
            <a:r>
              <a:rPr lang="en-US" sz="2600" dirty="0" smtClean="0"/>
              <a:t>Without the biosphere surrounding our planet, Earth would be as lifeless as Mercury.</a:t>
            </a:r>
            <a:endParaRPr lang="en-US" sz="2600" dirty="0" smtClean="0"/>
          </a:p>
        </p:txBody>
      </p:sp>
      <p:pic>
        <p:nvPicPr>
          <p:cNvPr id="10" name="Content Placeholder 9" descr="biosphere.jpg"/>
          <p:cNvPicPr>
            <a:picLocks noGrp="1" noChangeAspect="1"/>
          </p:cNvPicPr>
          <p:nvPr>
            <p:ph sz="half" idx="2"/>
          </p:nvPr>
        </p:nvPicPr>
        <p:blipFill>
          <a:blip r:embed="rId3"/>
          <a:srcRect t="-36310" b="-36310"/>
          <a:stretch>
            <a:fillRect/>
          </a:stretch>
        </p:blip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carnage</a:t>
            </a:r>
            <a:endParaRPr lang="en-US" dirty="0"/>
          </a:p>
        </p:txBody>
      </p:sp>
      <p:sp>
        <p:nvSpPr>
          <p:cNvPr id="6" name="Content Placeholder 5"/>
          <p:cNvSpPr>
            <a:spLocks noGrp="1"/>
          </p:cNvSpPr>
          <p:nvPr>
            <p:ph sz="half" idx="1"/>
          </p:nvPr>
        </p:nvSpPr>
        <p:spPr/>
        <p:txBody>
          <a:bodyPr>
            <a:noAutofit/>
          </a:bodyPr>
          <a:lstStyle/>
          <a:p>
            <a:r>
              <a:rPr lang="en-US" sz="2900" dirty="0" smtClean="0"/>
              <a:t>Noun</a:t>
            </a:r>
          </a:p>
          <a:p>
            <a:r>
              <a:rPr lang="en-US" sz="2900" dirty="0" smtClean="0"/>
              <a:t>Great destruction of life, especially in battle; slaughter</a:t>
            </a:r>
          </a:p>
          <a:p>
            <a:r>
              <a:rPr lang="en-US" sz="2900" dirty="0" smtClean="0"/>
              <a:t>The war zone was the site of unbelievable carnage</a:t>
            </a:r>
            <a:r>
              <a:rPr lang="en-US" sz="2900" dirty="0" smtClean="0"/>
              <a:t>.</a:t>
            </a:r>
            <a:endParaRPr lang="en-US" sz="2900" dirty="0" smtClean="0"/>
          </a:p>
        </p:txBody>
      </p:sp>
      <p:pic>
        <p:nvPicPr>
          <p:cNvPr id="13" name="Content Placeholder 12" descr="carnage.jpg"/>
          <p:cNvPicPr>
            <a:picLocks noGrp="1" noChangeAspect="1"/>
          </p:cNvPicPr>
          <p:nvPr>
            <p:ph sz="half" idx="2"/>
          </p:nvPr>
        </p:nvPicPr>
        <p:blipFill>
          <a:blip r:embed="rId3"/>
          <a:srcRect t="-40859" b="-40859"/>
          <a:stretch>
            <a:fillRect/>
          </a:stretch>
        </p:blip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carnivorous</a:t>
            </a:r>
            <a:endParaRPr lang="en-US" dirty="0"/>
          </a:p>
        </p:txBody>
      </p:sp>
      <p:sp>
        <p:nvSpPr>
          <p:cNvPr id="3" name="Content Placeholder 2"/>
          <p:cNvSpPr>
            <a:spLocks noGrp="1"/>
          </p:cNvSpPr>
          <p:nvPr>
            <p:ph sz="half" idx="1"/>
          </p:nvPr>
        </p:nvSpPr>
        <p:spPr/>
        <p:txBody>
          <a:bodyPr>
            <a:normAutofit/>
          </a:bodyPr>
          <a:lstStyle/>
          <a:p>
            <a:r>
              <a:rPr lang="en-US" sz="3300" dirty="0" smtClean="0"/>
              <a:t>Adjective</a:t>
            </a:r>
          </a:p>
          <a:p>
            <a:r>
              <a:rPr lang="en-US" sz="3300" dirty="0" smtClean="0"/>
              <a:t>Meat-eating</a:t>
            </a:r>
          </a:p>
          <a:p>
            <a:r>
              <a:rPr lang="en-US" sz="3300" dirty="0" smtClean="0"/>
              <a:t>Wolves are carnivorous, eating smaller animals but not plants.</a:t>
            </a:r>
            <a:endParaRPr lang="en-US" sz="3300" dirty="0" smtClean="0"/>
          </a:p>
        </p:txBody>
      </p:sp>
      <p:pic>
        <p:nvPicPr>
          <p:cNvPr id="13" name="Content Placeholder 12" descr="carnivorous.jpg"/>
          <p:cNvPicPr>
            <a:picLocks noGrp="1" noChangeAspect="1"/>
          </p:cNvPicPr>
          <p:nvPr>
            <p:ph sz="half" idx="2"/>
          </p:nvPr>
        </p:nvPicPr>
        <p:blipFill>
          <a:blip r:embed="rId3"/>
          <a:srcRect t="-7938" b="-7938"/>
          <a:stretch>
            <a:fillRect/>
          </a:stretch>
        </p:blip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corporation</a:t>
            </a:r>
            <a:endParaRPr lang="en-US" dirty="0"/>
          </a:p>
        </p:txBody>
      </p:sp>
      <p:sp>
        <p:nvSpPr>
          <p:cNvPr id="3" name="Content Placeholder 2"/>
          <p:cNvSpPr>
            <a:spLocks noGrp="1"/>
          </p:cNvSpPr>
          <p:nvPr>
            <p:ph sz="half" idx="1"/>
          </p:nvPr>
        </p:nvSpPr>
        <p:spPr/>
        <p:txBody>
          <a:bodyPr>
            <a:noAutofit/>
          </a:bodyPr>
          <a:lstStyle/>
          <a:p>
            <a:r>
              <a:rPr lang="en-US" sz="2700" dirty="0" smtClean="0"/>
              <a:t>Noun</a:t>
            </a:r>
          </a:p>
          <a:p>
            <a:r>
              <a:rPr lang="en-US" sz="2700" dirty="0" smtClean="0"/>
              <a:t>A group of people who are joined into one legal body</a:t>
            </a:r>
          </a:p>
          <a:p>
            <a:r>
              <a:rPr lang="en-US" sz="2700" dirty="0" smtClean="0"/>
              <a:t>The corporation had monthly meetings of its board of directors and officers.</a:t>
            </a:r>
            <a:endParaRPr lang="en-US" sz="2700" dirty="0" smtClean="0"/>
          </a:p>
        </p:txBody>
      </p:sp>
      <p:pic>
        <p:nvPicPr>
          <p:cNvPr id="9" name="Content Placeholder 8" descr="corporation.jpg"/>
          <p:cNvPicPr>
            <a:picLocks noGrp="1" noChangeAspect="1"/>
          </p:cNvPicPr>
          <p:nvPr>
            <p:ph sz="half" idx="2"/>
          </p:nvPr>
        </p:nvPicPr>
        <p:blipFill>
          <a:blip r:embed="rId3"/>
          <a:srcRect t="-34605" b="-34605"/>
          <a:stretch>
            <a:fillRect/>
          </a:stretch>
        </p:blip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 Id="rId5" Type="http://schemas.openxmlformats.org/officeDocument/2006/relationships/image" Target="../media/image5.jpeg"/></Relationships>
</file>

<file path=ppt/theme/theme1.xml><?xml version="1.0" encoding="utf-8"?>
<a:theme xmlns:a="http://schemas.openxmlformats.org/drawingml/2006/main" name="Infusion">
  <a:themeElements>
    <a:clrScheme name="Pixel">
      <a:dk1>
        <a:srgbClr val="FFFFFF"/>
      </a:dk1>
      <a:lt1>
        <a:srgbClr val="103154"/>
      </a:lt1>
      <a:dk2>
        <a:srgbClr val="0096FF"/>
      </a:dk2>
      <a:lt2>
        <a:srgbClr val="87FD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Infusion">
      <a:majorFont>
        <a:latin typeface="Mistral"/>
        <a:ea typeface=""/>
        <a:cs typeface=""/>
        <a:font script="Jpan" typeface="ＭＳ Ｐ明朝"/>
      </a:majorFont>
      <a:minorFont>
        <a:latin typeface="Candara"/>
        <a:ea typeface=""/>
        <a:cs typeface=""/>
        <a:font script="Jpan" typeface="メイリオ"/>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1992</TotalTime>
  <Words>1371</Words>
  <Application>Microsoft Macintosh PowerPoint</Application>
  <PresentationFormat>On-screen Show (4:3)</PresentationFormat>
  <Paragraphs>162</Paragraphs>
  <Slides>13</Slides>
  <Notes>13</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Infusion</vt:lpstr>
      <vt:lpstr>Vocabulary</vt:lpstr>
      <vt:lpstr>prefixes</vt:lpstr>
      <vt:lpstr>biodegradable </vt:lpstr>
      <vt:lpstr>biography</vt:lpstr>
      <vt:lpstr>bionic </vt:lpstr>
      <vt:lpstr>biosphere</vt:lpstr>
      <vt:lpstr>carnage</vt:lpstr>
      <vt:lpstr>carnivorous</vt:lpstr>
      <vt:lpstr>corporation</vt:lpstr>
      <vt:lpstr>corpulent</vt:lpstr>
      <vt:lpstr>corpuscle</vt:lpstr>
      <vt:lpstr>symbiosis</vt:lpstr>
      <vt:lpstr>Practice Using the New Words!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&amp; R: Vocabulary Lesson</dc:title>
  <dc:creator>Jane McLaughlin</dc:creator>
  <cp:lastModifiedBy>Lauren Azzarelli</cp:lastModifiedBy>
  <cp:revision>213</cp:revision>
  <dcterms:created xsi:type="dcterms:W3CDTF">2010-04-09T02:04:01Z</dcterms:created>
  <dcterms:modified xsi:type="dcterms:W3CDTF">2010-04-09T02:23:35Z</dcterms:modified>
</cp:coreProperties>
</file>