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72"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925" autoAdjust="0"/>
    <p:restoredTop sz="62380" autoAdjust="0"/>
  </p:normalViewPr>
  <p:slideViewPr>
    <p:cSldViewPr>
      <p:cViewPr>
        <p:scale>
          <a:sx n="75" d="100"/>
          <a:sy n="75" d="100"/>
        </p:scale>
        <p:origin x="-1176" y="-88"/>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handoutMaster" Target="handoutMasters/handout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4/5/10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4/5/10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4/5/10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56213-B4C4-4C5C-8EAE-01416D175C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4/5/10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4/5/10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4/5/10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4/5/10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4/5/10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4/5/10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E347E2E-5EEE-470B-9039-14AD640FC657}" type="datetimeFigureOut">
              <a:rPr lang="en-US" smtClean="0"/>
              <a:pPr/>
              <a:t>4/5/10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E347E2E-5EEE-470B-9039-14AD640FC657}" type="datetimeFigureOut">
              <a:rPr lang="en-US" smtClean="0"/>
              <a:pPr/>
              <a:t>4/5/10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E347E2E-5EEE-470B-9039-14AD640FC657}" type="datetimeFigureOut">
              <a:rPr lang="en-US" smtClean="0"/>
              <a:pPr/>
              <a:t>4/5/10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4/5/10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4/5/10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E347E2E-5EEE-470B-9039-14AD640FC657}" type="datetimeFigureOut">
              <a:rPr lang="en-US" smtClean="0"/>
              <a:pPr/>
              <a:t>4/5/10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9.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image" Target="../media/image10.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11.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hyperlink" Target="..%5CInstructional%20Plans%5CE&amp;R%20(Reading)%5CSB%20modified%20ws%209-21.noteboo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6.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7.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8.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Red Hot Root Words</a:t>
            </a:r>
            <a:endParaRPr lang="en-US" dirty="0" smtClean="0"/>
          </a:p>
          <a:p>
            <a:r>
              <a:rPr lang="en-US" dirty="0" smtClean="0"/>
              <a:t>4-5</a:t>
            </a:r>
            <a:r>
              <a:rPr lang="en-US" dirty="0" smtClean="0"/>
              <a:t>-</a:t>
            </a:r>
            <a:r>
              <a:rPr lang="en-US" dirty="0" smtClean="0"/>
              <a:t>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42048" cy="1143000"/>
          </a:xfrm>
        </p:spPr>
        <p:txBody>
          <a:bodyPr/>
          <a:lstStyle/>
          <a:p>
            <a:pPr algn="l"/>
            <a:r>
              <a:rPr lang="en-US" b="1" dirty="0" smtClean="0"/>
              <a:t>marina</a:t>
            </a:r>
            <a:endParaRPr lang="en-US" b="1" u="sng" dirty="0"/>
          </a:p>
        </p:txBody>
      </p:sp>
      <p:sp>
        <p:nvSpPr>
          <p:cNvPr id="3" name="Content Placeholder 2"/>
          <p:cNvSpPr>
            <a:spLocks noGrp="1"/>
          </p:cNvSpPr>
          <p:nvPr>
            <p:ph sz="half" idx="1"/>
          </p:nvPr>
        </p:nvSpPr>
        <p:spPr>
          <a:xfrm>
            <a:off x="228600" y="1447800"/>
            <a:ext cx="4267200" cy="5181600"/>
          </a:xfrm>
        </p:spPr>
        <p:txBody>
          <a:bodyPr>
            <a:normAutofit lnSpcReduction="10000"/>
          </a:bodyPr>
          <a:lstStyle/>
          <a:p>
            <a:r>
              <a:rPr lang="en-US" sz="3600" dirty="0" smtClean="0"/>
              <a:t>Nou</a:t>
            </a:r>
            <a:r>
              <a:rPr lang="en-US" sz="3600" dirty="0" smtClean="0"/>
              <a:t>n</a:t>
            </a:r>
          </a:p>
          <a:p>
            <a:r>
              <a:rPr lang="en-US" sz="3600" dirty="0" smtClean="0"/>
              <a:t>A small harbor for docking small boats</a:t>
            </a:r>
          </a:p>
          <a:p>
            <a:r>
              <a:rPr lang="en-US" sz="3600" dirty="0" smtClean="0"/>
              <a:t>The </a:t>
            </a:r>
            <a:r>
              <a:rPr lang="en-US" sz="3600" u="sng" dirty="0" smtClean="0"/>
              <a:t>marina</a:t>
            </a:r>
            <a:r>
              <a:rPr lang="en-US" sz="3600" dirty="0" smtClean="0"/>
              <a:t> was dotted with the masts of hundreds of sail boats.</a:t>
            </a:r>
            <a:endParaRPr lang="en-US" sz="3600" dirty="0" smtClean="0"/>
          </a:p>
        </p:txBody>
      </p:sp>
      <p:pic>
        <p:nvPicPr>
          <p:cNvPr id="7" name="Content Placeholder 6" descr="marina.jpg"/>
          <p:cNvPicPr>
            <a:picLocks noGrp="1" noChangeAspect="1"/>
          </p:cNvPicPr>
          <p:nvPr>
            <p:ph sz="half" idx="2"/>
          </p:nvPr>
        </p:nvPicPr>
        <p:blipFill>
          <a:blip r:embed="rId3"/>
          <a:srcRect t="-46846" b="-46846"/>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42048" cy="1143000"/>
          </a:xfrm>
        </p:spPr>
        <p:txBody>
          <a:bodyPr/>
          <a:lstStyle/>
          <a:p>
            <a:pPr algn="l"/>
            <a:r>
              <a:rPr lang="en-US" b="1" dirty="0" smtClean="0"/>
              <a:t>maritime</a:t>
            </a:r>
            <a:endParaRPr lang="en-US" b="1" dirty="0"/>
          </a:p>
        </p:txBody>
      </p:sp>
      <p:sp>
        <p:nvSpPr>
          <p:cNvPr id="3" name="Content Placeholder 2"/>
          <p:cNvSpPr>
            <a:spLocks noGrp="1"/>
          </p:cNvSpPr>
          <p:nvPr>
            <p:ph sz="half" idx="1"/>
          </p:nvPr>
        </p:nvSpPr>
        <p:spPr>
          <a:xfrm>
            <a:off x="228600" y="1295400"/>
            <a:ext cx="4267200" cy="5257800"/>
          </a:xfrm>
        </p:spPr>
        <p:txBody>
          <a:bodyPr>
            <a:normAutofit lnSpcReduction="10000"/>
          </a:bodyPr>
          <a:lstStyle/>
          <a:p>
            <a:r>
              <a:rPr lang="en-US" sz="3600" dirty="0" smtClean="0"/>
              <a:t>Adjective</a:t>
            </a:r>
          </a:p>
          <a:p>
            <a:r>
              <a:rPr lang="en-US" sz="3600" dirty="0" smtClean="0"/>
              <a:t>On or near the sea</a:t>
            </a:r>
          </a:p>
          <a:p>
            <a:r>
              <a:rPr lang="en-US" sz="3600" dirty="0" smtClean="0"/>
              <a:t>The region’s </a:t>
            </a:r>
            <a:r>
              <a:rPr lang="en-US" sz="3600" u="sng" dirty="0" smtClean="0"/>
              <a:t>maritime</a:t>
            </a:r>
            <a:r>
              <a:rPr lang="en-US" sz="3600" dirty="0" smtClean="0"/>
              <a:t> industries included fishing and harvesting seaweed.</a:t>
            </a:r>
            <a:endParaRPr lang="en-US" sz="3600" dirty="0" smtClean="0"/>
          </a:p>
        </p:txBody>
      </p:sp>
      <p:pic>
        <p:nvPicPr>
          <p:cNvPr id="6" name="Picture 5" descr="maritime.jpg"/>
          <p:cNvPicPr>
            <a:picLocks noChangeAspect="1"/>
          </p:cNvPicPr>
          <p:nvPr/>
        </p:nvPicPr>
        <p:blipFill>
          <a:blip r:embed="rId3"/>
          <a:stretch>
            <a:fillRect/>
          </a:stretch>
        </p:blipFill>
        <p:spPr>
          <a:xfrm>
            <a:off x="4648200" y="1447800"/>
            <a:ext cx="2617216" cy="3505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242048" cy="1143000"/>
          </a:xfrm>
        </p:spPr>
        <p:txBody>
          <a:bodyPr/>
          <a:lstStyle/>
          <a:p>
            <a:pPr algn="l"/>
            <a:r>
              <a:rPr lang="en-US" b="1" dirty="0" smtClean="0"/>
              <a:t>terrestrial</a:t>
            </a:r>
            <a:endParaRPr lang="en-US" b="1" dirty="0"/>
          </a:p>
        </p:txBody>
      </p:sp>
      <p:sp>
        <p:nvSpPr>
          <p:cNvPr id="3" name="Content Placeholder 2"/>
          <p:cNvSpPr>
            <a:spLocks noGrp="1"/>
          </p:cNvSpPr>
          <p:nvPr>
            <p:ph sz="half" idx="1"/>
          </p:nvPr>
        </p:nvSpPr>
        <p:spPr>
          <a:xfrm>
            <a:off x="0" y="990600"/>
            <a:ext cx="3733800" cy="5486400"/>
          </a:xfrm>
        </p:spPr>
        <p:txBody>
          <a:bodyPr>
            <a:noAutofit/>
          </a:bodyPr>
          <a:lstStyle/>
          <a:p>
            <a:r>
              <a:rPr lang="en-US" sz="3000" dirty="0" smtClean="0"/>
              <a:t>Adjective</a:t>
            </a:r>
          </a:p>
          <a:p>
            <a:r>
              <a:rPr lang="en-US" sz="3000" dirty="0" smtClean="0"/>
              <a:t>Existing on earth; related to the world</a:t>
            </a:r>
          </a:p>
          <a:p>
            <a:r>
              <a:rPr lang="en-US" sz="3000" dirty="0" smtClean="0"/>
              <a:t>She was a geologist who had </a:t>
            </a:r>
            <a:r>
              <a:rPr lang="en-US" sz="3000" u="sng" dirty="0" smtClean="0"/>
              <a:t>terrestrial</a:t>
            </a:r>
            <a:r>
              <a:rPr lang="en-US" sz="3000" dirty="0" smtClean="0"/>
              <a:t> interests, while </a:t>
            </a:r>
            <a:r>
              <a:rPr lang="en-US" sz="3000" dirty="0" smtClean="0"/>
              <a:t>he was an astronomer who was interested in celestial objects. </a:t>
            </a:r>
            <a:endParaRPr lang="en-US" sz="3200" dirty="0" smtClean="0"/>
          </a:p>
        </p:txBody>
      </p:sp>
      <p:pic>
        <p:nvPicPr>
          <p:cNvPr id="6" name="Picture 5" descr="terrestrial.jpg"/>
          <p:cNvPicPr>
            <a:picLocks noChangeAspect="1"/>
          </p:cNvPicPr>
          <p:nvPr/>
        </p:nvPicPr>
        <p:blipFill>
          <a:blip r:embed="rId3"/>
          <a:stretch>
            <a:fillRect/>
          </a:stretch>
        </p:blipFill>
        <p:spPr>
          <a:xfrm>
            <a:off x="4648200" y="1600200"/>
            <a:ext cx="3480565" cy="3429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7239000" cy="1143000"/>
          </a:xfrm>
        </p:spPr>
        <p:txBody>
          <a:bodyPr/>
          <a:lstStyle/>
          <a:p>
            <a:r>
              <a:rPr lang="en-US" dirty="0" smtClean="0"/>
              <a:t>prefixes</a:t>
            </a:r>
            <a:endParaRPr lang="en-US" dirty="0"/>
          </a:p>
        </p:txBody>
      </p:sp>
      <p:graphicFrame>
        <p:nvGraphicFramePr>
          <p:cNvPr id="6" name="Content Placeholder 5"/>
          <p:cNvGraphicFramePr>
            <a:graphicFrameLocks noGrp="1"/>
          </p:cNvGraphicFramePr>
          <p:nvPr>
            <p:ph idx="1"/>
          </p:nvPr>
        </p:nvGraphicFramePr>
        <p:xfrm>
          <a:off x="102156" y="914400"/>
          <a:ext cx="8813244" cy="6050707"/>
        </p:xfrm>
        <a:graphic>
          <a:graphicData uri="http://schemas.openxmlformats.org/drawingml/2006/table">
            <a:tbl>
              <a:tblPr firstRow="1" bandRow="1">
                <a:tableStyleId>{35758FB7-9AC5-4552-8A53-C91805E547FA}</a:tableStyleId>
              </a:tblPr>
              <a:tblGrid>
                <a:gridCol w="8813244"/>
              </a:tblGrid>
              <a:tr h="457318">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203849">
                <a:tc>
                  <a:txBody>
                    <a:bodyPr/>
                    <a:lstStyle/>
                    <a:p>
                      <a:pPr algn="l"/>
                      <a:r>
                        <a:rPr lang="en-US" sz="3200" baseline="0" dirty="0" smtClean="0">
                          <a:latin typeface="Calibri"/>
                        </a:rPr>
                        <a:t>Aqua, </a:t>
                      </a:r>
                      <a:r>
                        <a:rPr lang="en-US" sz="3200" baseline="0" dirty="0" err="1" smtClean="0">
                          <a:latin typeface="Calibri"/>
                        </a:rPr>
                        <a:t>aqui</a:t>
                      </a:r>
                      <a:r>
                        <a:rPr lang="en-US" sz="3200" baseline="0" dirty="0" smtClean="0">
                          <a:latin typeface="Calibri"/>
                        </a:rPr>
                        <a:t>           water                    aquarium</a:t>
                      </a:r>
                      <a:endParaRPr lang="en-US" sz="2800" baseline="0" dirty="0" smtClean="0">
                        <a:latin typeface="Calibri"/>
                      </a:endParaRPr>
                    </a:p>
                  </a:txBody>
                  <a:tcPr marL="68580" marR="68580" marT="0" marB="0"/>
                </a:tc>
              </a:tr>
              <a:tr h="1097385">
                <a:tc>
                  <a:txBody>
                    <a:bodyPr/>
                    <a:lstStyle/>
                    <a:p>
                      <a:pPr algn="l"/>
                      <a:r>
                        <a:rPr lang="en-US" sz="3200" dirty="0" smtClean="0">
                          <a:latin typeface="Calibri"/>
                        </a:rPr>
                        <a:t>Geo                     land, earth             geography</a:t>
                      </a:r>
                      <a:endParaRPr lang="en-US" sz="3200" dirty="0">
                        <a:latin typeface="Calibri"/>
                      </a:endParaRPr>
                    </a:p>
                  </a:txBody>
                  <a:tcPr marL="68580" marR="68580" marT="0" marB="0"/>
                </a:tc>
              </a:tr>
              <a:tr h="1097385">
                <a:tc>
                  <a:txBody>
                    <a:bodyPr/>
                    <a:lstStyle/>
                    <a:p>
                      <a:pPr algn="l"/>
                      <a:r>
                        <a:rPr lang="en-US" sz="3200" dirty="0" err="1" smtClean="0">
                          <a:latin typeface="Calibri"/>
                        </a:rPr>
                        <a:t>Hydr</a:t>
                      </a:r>
                      <a:r>
                        <a:rPr lang="en-US" sz="3200" dirty="0" smtClean="0">
                          <a:latin typeface="Calibri"/>
                        </a:rPr>
                        <a:t>                         water                 hydrant </a:t>
                      </a:r>
                      <a:endParaRPr lang="en-US" sz="3200" dirty="0">
                        <a:latin typeface="Calibri"/>
                      </a:endParaRPr>
                    </a:p>
                  </a:txBody>
                  <a:tcPr marL="68580" marR="68580" marT="0" marB="0"/>
                </a:tc>
              </a:tr>
              <a:tr h="1097385">
                <a:tc>
                  <a:txBody>
                    <a:bodyPr/>
                    <a:lstStyle/>
                    <a:p>
                      <a:pPr algn="l"/>
                      <a:r>
                        <a:rPr lang="en-US" sz="3200" dirty="0" smtClean="0">
                          <a:latin typeface="Calibri"/>
                        </a:rPr>
                        <a:t>Mar, </a:t>
                      </a:r>
                      <a:r>
                        <a:rPr lang="en-US" sz="3200" dirty="0" err="1" smtClean="0">
                          <a:latin typeface="Calibri"/>
                        </a:rPr>
                        <a:t>mer</a:t>
                      </a:r>
                      <a:r>
                        <a:rPr lang="en-US" sz="3200" dirty="0" smtClean="0">
                          <a:latin typeface="Calibri"/>
                        </a:rPr>
                        <a:t>                  sea                     marine</a:t>
                      </a:r>
                      <a:endParaRPr lang="en-US" sz="3200" dirty="0">
                        <a:latin typeface="Calibri"/>
                      </a:endParaRPr>
                    </a:p>
                  </a:txBody>
                  <a:tcPr marL="68580" marR="68580" marT="0" marB="0"/>
                </a:tc>
              </a:tr>
              <a:tr h="1097385">
                <a:tc>
                  <a:txBody>
                    <a:bodyPr/>
                    <a:lstStyle/>
                    <a:p>
                      <a:pPr algn="l"/>
                      <a:r>
                        <a:rPr lang="en-US" sz="3200" dirty="0" err="1" smtClean="0">
                          <a:latin typeface="Calibri"/>
                        </a:rPr>
                        <a:t>Terr</a:t>
                      </a:r>
                      <a:r>
                        <a:rPr lang="en-US" sz="3200" dirty="0" smtClean="0">
                          <a:latin typeface="Calibri"/>
                        </a:rPr>
                        <a:t>                       land, earth            terrace</a:t>
                      </a:r>
                      <a:endParaRPr lang="en-US" sz="32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lstStyle/>
          <a:p>
            <a:pPr algn="l"/>
            <a:r>
              <a:rPr lang="en-US" b="1" dirty="0" smtClean="0"/>
              <a:t>Aquatic	</a:t>
            </a:r>
            <a:endParaRPr lang="en-US" b="1" u="sng" dirty="0"/>
          </a:p>
        </p:txBody>
      </p:sp>
      <p:sp>
        <p:nvSpPr>
          <p:cNvPr id="3" name="Content Placeholder 2"/>
          <p:cNvSpPr>
            <a:spLocks noGrp="1"/>
          </p:cNvSpPr>
          <p:nvPr>
            <p:ph sz="half" idx="1"/>
          </p:nvPr>
        </p:nvSpPr>
        <p:spPr>
          <a:xfrm>
            <a:off x="228600" y="1371600"/>
            <a:ext cx="4343400" cy="5257800"/>
          </a:xfrm>
        </p:spPr>
        <p:txBody>
          <a:bodyPr>
            <a:noAutofit/>
          </a:bodyPr>
          <a:lstStyle/>
          <a:p>
            <a:r>
              <a:rPr lang="en-US" sz="3100" dirty="0" smtClean="0"/>
              <a:t>Adjective</a:t>
            </a:r>
          </a:p>
          <a:p>
            <a:r>
              <a:rPr lang="en-US" sz="3100" dirty="0" smtClean="0"/>
              <a:t>Living or growing in water</a:t>
            </a:r>
          </a:p>
          <a:p>
            <a:r>
              <a:rPr lang="en-US" sz="3100" dirty="0" smtClean="0"/>
              <a:t>The </a:t>
            </a:r>
            <a:r>
              <a:rPr lang="en-US" sz="3100" u="sng" dirty="0" smtClean="0"/>
              <a:t>aquatic</a:t>
            </a:r>
            <a:r>
              <a:rPr lang="en-US" sz="3100" dirty="0" smtClean="0"/>
              <a:t> plants made it hard to swim in the pond</a:t>
            </a:r>
            <a:endParaRPr lang="en-US" sz="3100" dirty="0" smtClean="0"/>
          </a:p>
        </p:txBody>
      </p:sp>
      <p:pic>
        <p:nvPicPr>
          <p:cNvPr id="7" name="Content Placeholder 6" descr="aquatic.jpg"/>
          <p:cNvPicPr>
            <a:picLocks noGrp="1" noChangeAspect="1"/>
          </p:cNvPicPr>
          <p:nvPr>
            <p:ph sz="half" idx="2"/>
          </p:nvPr>
        </p:nvPicPr>
        <p:blipFill>
          <a:blip r:embed="rId3"/>
          <a:srcRect t="-42185" b="-42185"/>
          <a:stretch>
            <a:fillRect/>
          </a:stretch>
        </p:blipFill>
        <p:spPr>
          <a:xfrm>
            <a:off x="4876800" y="1219200"/>
            <a:ext cx="2822448" cy="452596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42048" cy="1143000"/>
          </a:xfrm>
        </p:spPr>
        <p:txBody>
          <a:bodyPr/>
          <a:lstStyle/>
          <a:p>
            <a:pPr algn="l"/>
            <a:r>
              <a:rPr lang="en-US" b="1" dirty="0" smtClean="0"/>
              <a:t>aqueduct</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3600" dirty="0" smtClean="0"/>
              <a:t>Noun</a:t>
            </a:r>
          </a:p>
          <a:p>
            <a:r>
              <a:rPr lang="en-US" sz="3600" dirty="0" smtClean="0"/>
              <a:t>A channel for carrying water</a:t>
            </a:r>
          </a:p>
          <a:p>
            <a:r>
              <a:rPr lang="en-US" sz="3600" dirty="0" smtClean="0"/>
              <a:t>The </a:t>
            </a:r>
            <a:r>
              <a:rPr lang="en-US" sz="3600" u="sng" dirty="0" smtClean="0"/>
              <a:t>aqueduct</a:t>
            </a:r>
            <a:r>
              <a:rPr lang="en-US" sz="3600" dirty="0" smtClean="0"/>
              <a:t> carried water from the wet northern region to the drier southern region.</a:t>
            </a:r>
            <a:endParaRPr lang="en-US" sz="3600" dirty="0" smtClean="0"/>
          </a:p>
        </p:txBody>
      </p:sp>
      <p:pic>
        <p:nvPicPr>
          <p:cNvPr id="7" name="Content Placeholder 6" descr="aquaduct.jpg"/>
          <p:cNvPicPr>
            <a:picLocks noGrp="1" noChangeAspect="1"/>
          </p:cNvPicPr>
          <p:nvPr>
            <p:ph sz="half" idx="2"/>
          </p:nvPr>
        </p:nvPicPr>
        <p:blipFill>
          <a:blip r:embed="rId3"/>
          <a:srcRect t="-40103" b="-40103"/>
          <a:stretch>
            <a:fillRect/>
          </a:stretch>
        </p:blipFill>
        <p:spPr>
          <a:xfrm>
            <a:off x="4191000" y="0"/>
            <a:ext cx="3520440" cy="452596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063532"/>
          </a:xfrm>
        </p:spPr>
        <p:txBody>
          <a:bodyPr/>
          <a:lstStyle/>
          <a:p>
            <a:pPr algn="l"/>
            <a:r>
              <a:rPr lang="en-US" b="1" dirty="0" smtClean="0"/>
              <a:t>dehydrate	</a:t>
            </a:r>
            <a:endParaRPr lang="en-US" b="1" u="sng" dirty="0"/>
          </a:p>
        </p:txBody>
      </p:sp>
      <p:sp>
        <p:nvSpPr>
          <p:cNvPr id="3" name="Content Placeholder 2"/>
          <p:cNvSpPr>
            <a:spLocks noGrp="1"/>
          </p:cNvSpPr>
          <p:nvPr>
            <p:ph sz="half" idx="1"/>
          </p:nvPr>
        </p:nvSpPr>
        <p:spPr>
          <a:xfrm>
            <a:off x="228600" y="1219200"/>
            <a:ext cx="4267200" cy="5486400"/>
          </a:xfrm>
        </p:spPr>
        <p:txBody>
          <a:bodyPr>
            <a:normAutofit/>
          </a:bodyPr>
          <a:lstStyle/>
          <a:p>
            <a:r>
              <a:rPr lang="en-US" sz="3600" dirty="0" smtClean="0"/>
              <a:t>Verb</a:t>
            </a:r>
          </a:p>
          <a:p>
            <a:r>
              <a:rPr lang="en-US" sz="3600" dirty="0" smtClean="0"/>
              <a:t>To become dry; to lose water</a:t>
            </a:r>
          </a:p>
          <a:p>
            <a:r>
              <a:rPr lang="en-US" sz="3600" dirty="0" smtClean="0"/>
              <a:t>After running for a half an hour I was really </a:t>
            </a:r>
            <a:r>
              <a:rPr lang="en-US" sz="3600" u="sng" dirty="0" smtClean="0"/>
              <a:t>dehydrated.</a:t>
            </a:r>
            <a:endParaRPr lang="en-US" sz="3600" dirty="0" smtClean="0"/>
          </a:p>
        </p:txBody>
      </p:sp>
      <p:pic>
        <p:nvPicPr>
          <p:cNvPr id="7" name="Content Placeholder 6" descr="dehydrate.jpg"/>
          <p:cNvPicPr>
            <a:picLocks noGrp="1" noChangeAspect="1"/>
          </p:cNvPicPr>
          <p:nvPr>
            <p:ph sz="half" idx="2"/>
          </p:nvPr>
        </p:nvPicPr>
        <p:blipFill>
          <a:blip r:embed="rId3"/>
          <a:srcRect t="-34828" b="-34828"/>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42048" cy="1143000"/>
          </a:xfrm>
        </p:spPr>
        <p:txBody>
          <a:bodyPr/>
          <a:lstStyle/>
          <a:p>
            <a:pPr algn="l"/>
            <a:r>
              <a:rPr lang="en-US" b="1" dirty="0" smtClean="0"/>
              <a:t>geographer</a:t>
            </a:r>
            <a:endParaRPr lang="en-US" dirty="0"/>
          </a:p>
        </p:txBody>
      </p:sp>
      <p:sp>
        <p:nvSpPr>
          <p:cNvPr id="3" name="Content Placeholder 2"/>
          <p:cNvSpPr>
            <a:spLocks noGrp="1"/>
          </p:cNvSpPr>
          <p:nvPr>
            <p:ph sz="half" idx="1"/>
          </p:nvPr>
        </p:nvSpPr>
        <p:spPr>
          <a:xfrm>
            <a:off x="228600" y="1143000"/>
            <a:ext cx="4343400" cy="4953000"/>
          </a:xfrm>
        </p:spPr>
        <p:txBody>
          <a:bodyPr>
            <a:normAutofit lnSpcReduction="10000"/>
          </a:bodyPr>
          <a:lstStyle/>
          <a:p>
            <a:r>
              <a:rPr lang="en-US" sz="3600" dirty="0" smtClean="0"/>
              <a:t>Noun</a:t>
            </a:r>
          </a:p>
          <a:p>
            <a:r>
              <a:rPr lang="en-US" sz="3600" dirty="0" smtClean="0"/>
              <a:t>A person who studies the natural features of the earth</a:t>
            </a:r>
          </a:p>
          <a:p>
            <a:r>
              <a:rPr lang="en-US" sz="3600" dirty="0" smtClean="0"/>
              <a:t>The </a:t>
            </a:r>
            <a:r>
              <a:rPr lang="en-US" sz="3600" u="sng" dirty="0" smtClean="0"/>
              <a:t>geographer</a:t>
            </a:r>
            <a:r>
              <a:rPr lang="en-US" sz="3600" dirty="0" smtClean="0"/>
              <a:t> mapped the area and noted all the landmarks.</a:t>
            </a:r>
          </a:p>
        </p:txBody>
      </p:sp>
      <p:pic>
        <p:nvPicPr>
          <p:cNvPr id="7" name="Content Placeholder 6" descr="geographer.jpg"/>
          <p:cNvPicPr>
            <a:picLocks noGrp="1" noChangeAspect="1"/>
          </p:cNvPicPr>
          <p:nvPr>
            <p:ph sz="half" idx="2"/>
          </p:nvPr>
        </p:nvPicPr>
        <p:blipFill>
          <a:blip r:embed="rId3"/>
          <a:srcRect t="-14951" b="-14951"/>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dirty="0" smtClean="0"/>
              <a:t>geology</a:t>
            </a:r>
            <a:endParaRPr lang="en-US" dirty="0"/>
          </a:p>
        </p:txBody>
      </p:sp>
      <p:sp>
        <p:nvSpPr>
          <p:cNvPr id="6" name="Content Placeholder 5"/>
          <p:cNvSpPr>
            <a:spLocks noGrp="1"/>
          </p:cNvSpPr>
          <p:nvPr>
            <p:ph sz="half" idx="1"/>
          </p:nvPr>
        </p:nvSpPr>
        <p:spPr>
          <a:xfrm>
            <a:off x="228600" y="1295400"/>
            <a:ext cx="4038600" cy="5562600"/>
          </a:xfrm>
        </p:spPr>
        <p:txBody>
          <a:bodyPr>
            <a:normAutofit fontScale="92500"/>
          </a:bodyPr>
          <a:lstStyle/>
          <a:p>
            <a:r>
              <a:rPr lang="en-US" sz="3500" dirty="0" smtClean="0"/>
              <a:t>Noun</a:t>
            </a:r>
          </a:p>
          <a:p>
            <a:r>
              <a:rPr lang="en-US" sz="3500" dirty="0" smtClean="0"/>
              <a:t>The science that deals with rocks and the physical history of the earth</a:t>
            </a:r>
          </a:p>
          <a:p>
            <a:r>
              <a:rPr lang="en-US" sz="3500" dirty="0" smtClean="0"/>
              <a:t>The region’s </a:t>
            </a:r>
            <a:r>
              <a:rPr lang="en-US" sz="3500" u="sng" dirty="0" smtClean="0"/>
              <a:t>geology</a:t>
            </a:r>
            <a:r>
              <a:rPr lang="en-US" sz="3500" dirty="0" smtClean="0"/>
              <a:t> included large slabs of volcanic rock.</a:t>
            </a:r>
            <a:endParaRPr lang="en-US" sz="3500" dirty="0" smtClean="0"/>
          </a:p>
        </p:txBody>
      </p:sp>
      <p:pic>
        <p:nvPicPr>
          <p:cNvPr id="9" name="Content Placeholder 8" descr="geology.jpg"/>
          <p:cNvPicPr>
            <a:picLocks noGrp="1" noChangeAspect="1"/>
          </p:cNvPicPr>
          <p:nvPr>
            <p:ph sz="half" idx="2"/>
          </p:nvPr>
        </p:nvPicPr>
        <p:blipFill>
          <a:blip r:embed="rId3"/>
          <a:srcRect t="-25069" b="-25069"/>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7576"/>
            <a:ext cx="8058151" cy="1035424"/>
          </a:xfrm>
        </p:spPr>
        <p:txBody>
          <a:bodyPr/>
          <a:lstStyle/>
          <a:p>
            <a:pPr algn="l"/>
            <a:r>
              <a:rPr lang="en-US" b="1" dirty="0" smtClean="0"/>
              <a:t>hydroelectric</a:t>
            </a:r>
            <a:endParaRPr lang="en-US" b="1" dirty="0"/>
          </a:p>
        </p:txBody>
      </p:sp>
      <p:sp>
        <p:nvSpPr>
          <p:cNvPr id="3" name="Content Placeholder 2"/>
          <p:cNvSpPr>
            <a:spLocks noGrp="1"/>
          </p:cNvSpPr>
          <p:nvPr>
            <p:ph sz="half" idx="1"/>
          </p:nvPr>
        </p:nvSpPr>
        <p:spPr>
          <a:xfrm>
            <a:off x="228600" y="1371600"/>
            <a:ext cx="4495800" cy="5486400"/>
          </a:xfrm>
        </p:spPr>
        <p:txBody>
          <a:bodyPr>
            <a:normAutofit fontScale="92500"/>
          </a:bodyPr>
          <a:lstStyle/>
          <a:p>
            <a:r>
              <a:rPr lang="en-US" sz="3500" dirty="0" smtClean="0"/>
              <a:t>Adjective</a:t>
            </a:r>
          </a:p>
          <a:p>
            <a:r>
              <a:rPr lang="en-US" sz="3500" dirty="0" smtClean="0"/>
              <a:t>Related to electricity made from the energy of falling water</a:t>
            </a:r>
          </a:p>
          <a:p>
            <a:r>
              <a:rPr lang="en-US" sz="3500" dirty="0" smtClean="0"/>
              <a:t>The </a:t>
            </a:r>
            <a:r>
              <a:rPr lang="en-US" sz="3500" u="sng" dirty="0" smtClean="0"/>
              <a:t>hydroelectric</a:t>
            </a:r>
            <a:r>
              <a:rPr lang="en-US" sz="3500" dirty="0" smtClean="0"/>
              <a:t> plant included a fish ladder so fish could still return to their spawning grounds.</a:t>
            </a:r>
            <a:endParaRPr lang="en-US" sz="3500" dirty="0" smtClean="0"/>
          </a:p>
        </p:txBody>
      </p:sp>
      <p:pic>
        <p:nvPicPr>
          <p:cNvPr id="6" name="Picture 5" descr="hydroelectric.jpg"/>
          <p:cNvPicPr>
            <a:picLocks noChangeAspect="1"/>
          </p:cNvPicPr>
          <p:nvPr/>
        </p:nvPicPr>
        <p:blipFill>
          <a:blip r:embed="rId3"/>
          <a:stretch>
            <a:fillRect/>
          </a:stretch>
        </p:blipFill>
        <p:spPr>
          <a:xfrm>
            <a:off x="4648200" y="1905000"/>
            <a:ext cx="4052455" cy="27432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hydrophobia</a:t>
            </a:r>
            <a:endParaRPr lang="en-US" b="1" dirty="0"/>
          </a:p>
        </p:txBody>
      </p:sp>
      <p:sp>
        <p:nvSpPr>
          <p:cNvPr id="3" name="Content Placeholder 2"/>
          <p:cNvSpPr>
            <a:spLocks noGrp="1"/>
          </p:cNvSpPr>
          <p:nvPr>
            <p:ph sz="half" idx="1"/>
          </p:nvPr>
        </p:nvSpPr>
        <p:spPr>
          <a:xfrm>
            <a:off x="457200" y="1600200"/>
            <a:ext cx="4343400" cy="5257800"/>
          </a:xfrm>
        </p:spPr>
        <p:txBody>
          <a:bodyPr>
            <a:normAutofit/>
          </a:bodyPr>
          <a:lstStyle/>
          <a:p>
            <a:r>
              <a:rPr lang="en-US" sz="3600" dirty="0" smtClean="0"/>
              <a:t>Noun</a:t>
            </a:r>
          </a:p>
          <a:p>
            <a:r>
              <a:rPr lang="en-US" sz="3600" dirty="0" smtClean="0"/>
              <a:t>Fear of water</a:t>
            </a:r>
          </a:p>
          <a:p>
            <a:r>
              <a:rPr lang="en-US" sz="3600" dirty="0" smtClean="0"/>
              <a:t>His </a:t>
            </a:r>
            <a:r>
              <a:rPr lang="en-US" sz="3600" u="sng" dirty="0" smtClean="0"/>
              <a:t>hydrophobia</a:t>
            </a:r>
            <a:r>
              <a:rPr lang="en-US" sz="3600" dirty="0" smtClean="0"/>
              <a:t> prevented him from ever learning how to swim.</a:t>
            </a:r>
            <a:endParaRPr lang="en-US" sz="3600" dirty="0" smtClean="0"/>
          </a:p>
        </p:txBody>
      </p:sp>
      <p:pic>
        <p:nvPicPr>
          <p:cNvPr id="6" name="Picture 5" descr="hydrophobia.jpg"/>
          <p:cNvPicPr>
            <a:picLocks noChangeAspect="1"/>
          </p:cNvPicPr>
          <p:nvPr/>
        </p:nvPicPr>
        <p:blipFill>
          <a:blip r:embed="rId3"/>
          <a:stretch>
            <a:fillRect/>
          </a:stretch>
        </p:blipFill>
        <p:spPr>
          <a:xfrm>
            <a:off x="5105400" y="1295400"/>
            <a:ext cx="2927604" cy="38862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1973</TotalTime>
  <Words>1344</Words>
  <Application>Microsoft Macintosh PowerPoint</Application>
  <PresentationFormat>On-screen Show (4:3)</PresentationFormat>
  <Paragraphs>164</Paragraphs>
  <Slides>13</Slides>
  <Notes>13</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Breeze</vt:lpstr>
      <vt:lpstr>Vocabulary</vt:lpstr>
      <vt:lpstr>prefixes</vt:lpstr>
      <vt:lpstr>Aquatic </vt:lpstr>
      <vt:lpstr>aqueduct</vt:lpstr>
      <vt:lpstr>dehydrate </vt:lpstr>
      <vt:lpstr>geographer</vt:lpstr>
      <vt:lpstr>geology</vt:lpstr>
      <vt:lpstr>hydroelectric</vt:lpstr>
      <vt:lpstr>hydrophobia</vt:lpstr>
      <vt:lpstr>marina</vt:lpstr>
      <vt:lpstr>maritime</vt:lpstr>
      <vt:lpstr>terrestrial</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Lauren Azzarelli</cp:lastModifiedBy>
  <cp:revision>212</cp:revision>
  <dcterms:created xsi:type="dcterms:W3CDTF">2010-04-05T12:41:07Z</dcterms:created>
  <dcterms:modified xsi:type="dcterms:W3CDTF">2010-04-05T13:11:58Z</dcterms:modified>
</cp:coreProperties>
</file>