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75" d="100"/>
          <a:sy n="75" d="100"/>
        </p:scale>
        <p:origin x="-162" y="1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2/17/2011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2/17/2011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347E2E-5EEE-470B-9039-14AD640FC657}" type="datetimeFigureOut">
              <a:rPr lang="en-US" smtClean="0"/>
              <a:pPr/>
              <a:t>2/17/2011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2/17/2011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2/17/2011</a:t>
            </a:fld>
            <a:endParaRPr lang="en-US"/>
          </a:p>
        </p:txBody>
      </p:sp>
      <p:sp>
        <p:nvSpPr>
          <p:cNvPr id="8" name="Slide Number Placeholder 7"/>
          <p:cNvSpPr>
            <a:spLocks noGrp="1"/>
          </p:cNvSpPr>
          <p:nvPr>
            <p:ph type="sldNum" sz="quarter" idx="11"/>
          </p:nvPr>
        </p:nvSpPr>
        <p:spPr/>
        <p:txBody>
          <a:bodyPr/>
          <a:lstStyle/>
          <a:p>
            <a:fld id="{C69382AF-7B84-449F-8573-51231B6471D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E347E2E-5EEE-470B-9039-14AD640FC65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347E2E-5EEE-470B-9039-14AD640FC657}" type="datetimeFigureOut">
              <a:rPr lang="en-US" smtClean="0"/>
              <a:pPr/>
              <a:t>2/17/2011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69382AF-7B84-449F-8573-51231B6471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vitalize</a:t>
            </a:r>
            <a:endParaRPr lang="en-US" b="1"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Verb</a:t>
            </a:r>
          </a:p>
          <a:p>
            <a:r>
              <a:rPr lang="en-US" sz="3600" dirty="0" smtClean="0"/>
              <a:t>To give life and energy to</a:t>
            </a:r>
          </a:p>
          <a:p>
            <a:r>
              <a:rPr lang="en-US" sz="3600" dirty="0" smtClean="0"/>
              <a:t>Her guest appearance </a:t>
            </a:r>
            <a:r>
              <a:rPr lang="en-US" sz="3600" u="sng" dirty="0" smtClean="0"/>
              <a:t>vitalized</a:t>
            </a:r>
            <a:r>
              <a:rPr lang="en-US" sz="3600" dirty="0" smtClean="0"/>
              <a:t> the otherwise boring sitcom. </a:t>
            </a:r>
          </a:p>
        </p:txBody>
      </p:sp>
      <p:pic>
        <p:nvPicPr>
          <p:cNvPr id="7" name="Content Placeholder 6" descr="simpsons.jpg"/>
          <p:cNvPicPr>
            <a:picLocks noGrp="1" noChangeAspect="1"/>
          </p:cNvPicPr>
          <p:nvPr>
            <p:ph sz="half" idx="2"/>
          </p:nvPr>
        </p:nvPicPr>
        <p:blipFill>
          <a:blip r:embed="rId3"/>
          <a:srcRect t="-24543" b="-24543"/>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vivacious</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3568" dirty="0" smtClean="0"/>
              <a:t>Adjective</a:t>
            </a:r>
          </a:p>
          <a:p>
            <a:r>
              <a:rPr lang="en-US" sz="3568" dirty="0" smtClean="0"/>
              <a:t>Lively; active; spirited</a:t>
            </a:r>
          </a:p>
          <a:p>
            <a:r>
              <a:rPr lang="en-US" sz="3568" dirty="0" smtClean="0"/>
              <a:t>The </a:t>
            </a:r>
            <a:r>
              <a:rPr lang="en-US" sz="3568" u="sng" dirty="0" smtClean="0"/>
              <a:t>vivacious</a:t>
            </a:r>
            <a:r>
              <a:rPr lang="en-US" sz="3568" dirty="0" smtClean="0"/>
              <a:t> youngster was the life of the party.</a:t>
            </a:r>
          </a:p>
        </p:txBody>
      </p:sp>
      <p:pic>
        <p:nvPicPr>
          <p:cNvPr id="5" name="Picture 4" descr="life of ther party.jpg"/>
          <p:cNvPicPr>
            <a:picLocks noChangeAspect="1"/>
          </p:cNvPicPr>
          <p:nvPr/>
        </p:nvPicPr>
        <p:blipFill>
          <a:blip r:embed="rId3"/>
          <a:stretch>
            <a:fillRect/>
          </a:stretch>
        </p:blipFill>
        <p:spPr>
          <a:xfrm>
            <a:off x="4876800" y="1066800"/>
            <a:ext cx="3098800" cy="4648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vivid</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Adjective</a:t>
            </a:r>
          </a:p>
          <a:p>
            <a:r>
              <a:rPr lang="en-US" sz="3600" dirty="0" smtClean="0"/>
              <a:t>Bright, intense, (usually color or light); full of life</a:t>
            </a:r>
          </a:p>
          <a:p>
            <a:r>
              <a:rPr lang="en-US" sz="3600" dirty="0" smtClean="0"/>
              <a:t>I have </a:t>
            </a:r>
            <a:r>
              <a:rPr lang="en-US" sz="3600" u="sng" dirty="0" smtClean="0"/>
              <a:t>vivid</a:t>
            </a:r>
            <a:r>
              <a:rPr lang="en-US" sz="3600" dirty="0" smtClean="0"/>
              <a:t> memories of all the wonderful things we saw on the hike.</a:t>
            </a:r>
          </a:p>
        </p:txBody>
      </p:sp>
      <p:pic>
        <p:nvPicPr>
          <p:cNvPr id="5" name="Picture 4" descr="hikers.jpg"/>
          <p:cNvPicPr>
            <a:picLocks noChangeAspect="1"/>
          </p:cNvPicPr>
          <p:nvPr/>
        </p:nvPicPr>
        <p:blipFill>
          <a:blip r:embed="rId3"/>
          <a:stretch>
            <a:fillRect/>
          </a:stretch>
        </p:blipFill>
        <p:spPr>
          <a:xfrm>
            <a:off x="4572000" y="1219200"/>
            <a:ext cx="4175760" cy="4343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ROOTS</a:t>
            </a:r>
            <a:endParaRPr lang="en-US" dirty="0"/>
          </a:p>
        </p:txBody>
      </p:sp>
      <p:graphicFrame>
        <p:nvGraphicFramePr>
          <p:cNvPr id="6" name="Content Placeholder 5"/>
          <p:cNvGraphicFramePr>
            <a:graphicFrameLocks noGrp="1"/>
          </p:cNvGraphicFramePr>
          <p:nvPr>
            <p:ph idx="1"/>
          </p:nvPr>
        </p:nvGraphicFramePr>
        <p:xfrm>
          <a:off x="0" y="2514600"/>
          <a:ext cx="9144000" cy="2021212"/>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mori</a:t>
                      </a:r>
                      <a:r>
                        <a:rPr lang="en-US" sz="2800" dirty="0" smtClean="0">
                          <a:latin typeface="Calibri"/>
                          <a:ea typeface="Calibri"/>
                          <a:cs typeface="Times New Roman"/>
                        </a:rPr>
                        <a:t>, mort                 death                              mortal</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nat</a:t>
                      </a:r>
                      <a:r>
                        <a:rPr lang="en-US" sz="2800" dirty="0" smtClean="0">
                          <a:latin typeface="Calibri"/>
                          <a:ea typeface="Calibri"/>
                          <a:cs typeface="Times New Roman"/>
                        </a:rPr>
                        <a:t>                               birth</a:t>
                      </a:r>
                      <a:r>
                        <a:rPr lang="en-US" sz="2800" baseline="0" dirty="0" smtClean="0">
                          <a:latin typeface="Calibri"/>
                          <a:ea typeface="Calibri"/>
                          <a:cs typeface="Times New Roman"/>
                        </a:rPr>
                        <a:t>                               nation</a:t>
                      </a:r>
                      <a:r>
                        <a:rPr lang="en-US" sz="2800" dirty="0" smtClean="0">
                          <a:latin typeface="Calibri"/>
                          <a:ea typeface="Calibri"/>
                          <a:cs typeface="Times New Roman"/>
                        </a:rPr>
                        <a:t> </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vit</a:t>
                      </a:r>
                      <a:r>
                        <a:rPr lang="en-US" sz="2800" dirty="0" smtClean="0">
                          <a:latin typeface="Calibri"/>
                          <a:ea typeface="Calibri"/>
                          <a:cs typeface="Times New Roman"/>
                        </a:rPr>
                        <a:t>, </a:t>
                      </a:r>
                      <a:r>
                        <a:rPr lang="en-US" sz="2800" dirty="0" err="1" smtClean="0">
                          <a:latin typeface="Calibri"/>
                          <a:ea typeface="Calibri"/>
                          <a:cs typeface="Times New Roman"/>
                        </a:rPr>
                        <a:t>viv</a:t>
                      </a:r>
                      <a:r>
                        <a:rPr lang="en-US" sz="2800" dirty="0" smtClean="0">
                          <a:latin typeface="Calibri"/>
                          <a:ea typeface="Calibri"/>
                          <a:cs typeface="Times New Roman"/>
                        </a:rPr>
                        <a:t>                          life</a:t>
                      </a:r>
                      <a:r>
                        <a:rPr lang="en-US" sz="2800" baseline="0" dirty="0" smtClean="0">
                          <a:latin typeface="Calibri"/>
                          <a:ea typeface="Calibri"/>
                          <a:cs typeface="Times New Roman"/>
                        </a:rPr>
                        <a:t>                                  survive</a:t>
                      </a:r>
                      <a:endParaRPr lang="en-US" sz="2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innate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Adjective	</a:t>
            </a:r>
          </a:p>
          <a:p>
            <a:r>
              <a:rPr lang="en-US" sz="3500" dirty="0" smtClean="0"/>
              <a:t>Natural; inborn; not acquired</a:t>
            </a:r>
          </a:p>
          <a:p>
            <a:r>
              <a:rPr lang="en-US" sz="3500" dirty="0" smtClean="0"/>
              <a:t>Her ability to sing was </a:t>
            </a:r>
            <a:r>
              <a:rPr lang="en-US" sz="3500" u="sng" dirty="0" smtClean="0"/>
              <a:t>innate</a:t>
            </a:r>
            <a:r>
              <a:rPr lang="en-US" sz="3500" dirty="0" smtClean="0"/>
              <a:t>, and she needed no training</a:t>
            </a:r>
          </a:p>
        </p:txBody>
      </p:sp>
      <p:pic>
        <p:nvPicPr>
          <p:cNvPr id="7" name="Content Placeholder 6" descr="CarrieUnderwood.jpg"/>
          <p:cNvPicPr>
            <a:picLocks noGrp="1" noChangeAspect="1"/>
          </p:cNvPicPr>
          <p:nvPr>
            <p:ph sz="half" idx="2"/>
          </p:nvPr>
        </p:nvPicPr>
        <p:blipFill>
          <a:blip r:embed="rId3"/>
          <a:srcRect l="-3786" r="-3786"/>
          <a:stretch>
            <a:fillRect/>
          </a:stretch>
        </p:blipFill>
        <p:spPr>
          <a:xfrm>
            <a:off x="4267200" y="1066800"/>
            <a:ext cx="3657600" cy="50593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international</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Adjective</a:t>
            </a:r>
          </a:p>
          <a:p>
            <a:r>
              <a:rPr lang="en-US" sz="3300" dirty="0" smtClean="0"/>
              <a:t>Between two or more nations</a:t>
            </a:r>
          </a:p>
          <a:p>
            <a:r>
              <a:rPr lang="en-US" sz="3300" dirty="0" smtClean="0"/>
              <a:t>His </a:t>
            </a:r>
            <a:r>
              <a:rPr lang="en-US" sz="3300" u="sng" dirty="0" smtClean="0"/>
              <a:t>international</a:t>
            </a:r>
            <a:r>
              <a:rPr lang="en-US" sz="3300" dirty="0" smtClean="0"/>
              <a:t> travels took him to several countries in Europe and Africa.</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7" descr="734069929_hm24g-S-1.jpg"/>
          <p:cNvPicPr>
            <a:picLocks noGrp="1" noChangeAspect="1"/>
          </p:cNvPicPr>
          <p:nvPr>
            <p:ph sz="half" idx="2"/>
          </p:nvPr>
        </p:nvPicPr>
        <p:blipFill>
          <a:blip r:embed="rId3"/>
          <a:srcRect t="-32494" b="-32494"/>
          <a:stretch>
            <a:fillRect/>
          </a:stretch>
        </p:blipFill>
        <p:spPr>
          <a:xfrm>
            <a:off x="4876800" y="533400"/>
            <a:ext cx="3657600" cy="5562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morbid</a:t>
            </a:r>
            <a:endParaRPr lang="en-US" b="1" dirty="0"/>
          </a:p>
        </p:txBody>
      </p:sp>
      <p:sp>
        <p:nvSpPr>
          <p:cNvPr id="3" name="Content Placeholder 2"/>
          <p:cNvSpPr>
            <a:spLocks noGrp="1"/>
          </p:cNvSpPr>
          <p:nvPr>
            <p:ph sz="half" idx="1"/>
          </p:nvPr>
        </p:nvSpPr>
        <p:spPr>
          <a:xfrm>
            <a:off x="228600" y="1219200"/>
            <a:ext cx="4267200" cy="5486400"/>
          </a:xfrm>
        </p:spPr>
        <p:txBody>
          <a:bodyPr>
            <a:normAutofit fontScale="92500" lnSpcReduction="10000"/>
          </a:bodyPr>
          <a:lstStyle/>
          <a:p>
            <a:r>
              <a:rPr lang="en-US" sz="3600" dirty="0" smtClean="0"/>
              <a:t>Adjective</a:t>
            </a:r>
          </a:p>
          <a:p>
            <a:r>
              <a:rPr lang="en-US" sz="3600" dirty="0" smtClean="0"/>
              <a:t>Unhealthy; diseased; showing an unhealthy tendency to think about gruesome or gloomy things</a:t>
            </a:r>
          </a:p>
          <a:p>
            <a:r>
              <a:rPr lang="en-US" sz="3600" dirty="0" smtClean="0"/>
              <a:t>He had a </a:t>
            </a:r>
            <a:r>
              <a:rPr lang="en-US" sz="3600" u="sng" dirty="0" smtClean="0"/>
              <a:t>morbid</a:t>
            </a:r>
            <a:r>
              <a:rPr lang="en-US" sz="3600" dirty="0" smtClean="0"/>
              <a:t> fascination with movies dealing with violence and death.</a:t>
            </a:r>
          </a:p>
        </p:txBody>
      </p:sp>
      <p:pic>
        <p:nvPicPr>
          <p:cNvPr id="6" name="Content Placeholder 5" descr="movie.jpg"/>
          <p:cNvPicPr>
            <a:picLocks noGrp="1" noChangeAspect="1"/>
          </p:cNvPicPr>
          <p:nvPr>
            <p:ph sz="half" idx="2"/>
          </p:nvPr>
        </p:nvPicPr>
        <p:blipFill>
          <a:blip r:embed="rId3"/>
          <a:srcRect l="-9944" r="-9944"/>
          <a:stretch>
            <a:fillRect/>
          </a:stretch>
        </p:blipFill>
        <p:spPr>
          <a:xfrm>
            <a:off x="4800600" y="1143000"/>
            <a:ext cx="3657600" cy="45259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mortify	</a:t>
            </a:r>
            <a:endParaRPr lang="en-US" dirty="0"/>
          </a:p>
        </p:txBody>
      </p:sp>
      <p:sp>
        <p:nvSpPr>
          <p:cNvPr id="3" name="Content Placeholder 2"/>
          <p:cNvSpPr>
            <a:spLocks noGrp="1"/>
          </p:cNvSpPr>
          <p:nvPr>
            <p:ph sz="half" idx="1"/>
          </p:nvPr>
        </p:nvSpPr>
        <p:spPr>
          <a:xfrm>
            <a:off x="228600" y="1676400"/>
            <a:ext cx="4343400" cy="4953000"/>
          </a:xfrm>
        </p:spPr>
        <p:txBody>
          <a:bodyPr>
            <a:normAutofit/>
          </a:bodyPr>
          <a:lstStyle/>
          <a:p>
            <a:r>
              <a:rPr lang="en-US" sz="3600" dirty="0" smtClean="0"/>
              <a:t>Verb</a:t>
            </a:r>
          </a:p>
          <a:p>
            <a:r>
              <a:rPr lang="en-US" sz="3600" dirty="0" smtClean="0"/>
              <a:t>To humiliate or shame</a:t>
            </a:r>
          </a:p>
          <a:p>
            <a:r>
              <a:rPr lang="en-US" sz="3600" dirty="0" smtClean="0"/>
              <a:t>She was </a:t>
            </a:r>
            <a:r>
              <a:rPr lang="en-US" sz="3600" u="sng" dirty="0" smtClean="0"/>
              <a:t>mortified</a:t>
            </a:r>
            <a:r>
              <a:rPr lang="en-US" sz="3600" dirty="0" smtClean="0"/>
              <a:t> when her mother showed her friends her baby pictures.</a:t>
            </a:r>
          </a:p>
        </p:txBody>
      </p:sp>
      <p:pic>
        <p:nvPicPr>
          <p:cNvPr id="7" name="Content Placeholder 6" descr="friends laughing.jpg"/>
          <p:cNvPicPr>
            <a:picLocks noGrp="1" noChangeAspect="1"/>
          </p:cNvPicPr>
          <p:nvPr>
            <p:ph sz="half" idx="2"/>
          </p:nvPr>
        </p:nvPicPr>
        <p:blipFill>
          <a:blip r:embed="rId3"/>
          <a:srcRect t="-30400" b="-30400"/>
          <a:stretch>
            <a:fillRect/>
          </a:stretch>
        </p:blipFill>
        <p:spPr>
          <a:xfrm>
            <a:off x="4572000" y="1447800"/>
            <a:ext cx="3657600"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naive	</a:t>
            </a:r>
            <a:endParaRPr lang="en-US" dirty="0"/>
          </a:p>
        </p:txBody>
      </p:sp>
      <p:sp>
        <p:nvSpPr>
          <p:cNvPr id="6" name="Content Placeholder 5"/>
          <p:cNvSpPr>
            <a:spLocks noGrp="1"/>
          </p:cNvSpPr>
          <p:nvPr>
            <p:ph sz="half" idx="1"/>
          </p:nvPr>
        </p:nvSpPr>
        <p:spPr>
          <a:xfrm>
            <a:off x="228600" y="1295400"/>
            <a:ext cx="4038600" cy="5562600"/>
          </a:xfrm>
        </p:spPr>
        <p:txBody>
          <a:bodyPr>
            <a:normAutofit lnSpcReduction="10000"/>
          </a:bodyPr>
          <a:lstStyle/>
          <a:p>
            <a:r>
              <a:rPr lang="en-US" sz="3500" dirty="0" smtClean="0"/>
              <a:t>adjective		</a:t>
            </a:r>
          </a:p>
          <a:p>
            <a:r>
              <a:rPr lang="en-US" sz="3500" dirty="0" smtClean="0"/>
              <a:t>Simple; unaffected; unsophisticated</a:t>
            </a:r>
          </a:p>
          <a:p>
            <a:r>
              <a:rPr lang="en-US" sz="3500" dirty="0" smtClean="0"/>
              <a:t>James was so </a:t>
            </a:r>
            <a:r>
              <a:rPr lang="en-US" sz="3500" u="sng" dirty="0" smtClean="0"/>
              <a:t>naïve</a:t>
            </a:r>
            <a:r>
              <a:rPr lang="en-US" sz="3500" dirty="0" smtClean="0"/>
              <a:t> that he believed anything his older brother told him. </a:t>
            </a:r>
          </a:p>
        </p:txBody>
      </p:sp>
      <p:pic>
        <p:nvPicPr>
          <p:cNvPr id="9" name="Content Placeholder 8" descr="spike.jpg"/>
          <p:cNvPicPr>
            <a:picLocks noGrp="1" noChangeAspect="1"/>
          </p:cNvPicPr>
          <p:nvPr>
            <p:ph sz="half" idx="2"/>
          </p:nvPr>
        </p:nvPicPr>
        <p:blipFill>
          <a:blip r:embed="rId3"/>
          <a:srcRect t="-32494" b="-32494"/>
          <a:stretch>
            <a:fillRect/>
          </a:stretch>
        </p:blipFill>
        <p:spPr>
          <a:xfrm>
            <a:off x="4267200" y="990600"/>
            <a:ext cx="3657600" cy="51355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nationality	</a:t>
            </a:r>
            <a:endParaRPr lang="en-US" b="1" dirty="0"/>
          </a:p>
        </p:txBody>
      </p:sp>
      <p:sp>
        <p:nvSpPr>
          <p:cNvPr id="3" name="Content Placeholder 2"/>
          <p:cNvSpPr>
            <a:spLocks noGrp="1"/>
          </p:cNvSpPr>
          <p:nvPr>
            <p:ph sz="half" idx="1"/>
          </p:nvPr>
        </p:nvSpPr>
        <p:spPr>
          <a:xfrm>
            <a:off x="228600" y="1371600"/>
            <a:ext cx="4495800" cy="5486400"/>
          </a:xfrm>
        </p:spPr>
        <p:txBody>
          <a:bodyPr>
            <a:normAutofit fontScale="92500" lnSpcReduction="10000"/>
          </a:bodyPr>
          <a:lstStyle/>
          <a:p>
            <a:r>
              <a:rPr lang="en-US" sz="3500" dirty="0" smtClean="0"/>
              <a:t>Noun</a:t>
            </a:r>
          </a:p>
          <a:p>
            <a:r>
              <a:rPr lang="en-US" sz="3500" dirty="0" smtClean="0"/>
              <a:t>Membership of a particular nation either by birth or naturalization</a:t>
            </a:r>
          </a:p>
          <a:p>
            <a:r>
              <a:rPr lang="en-US" sz="3500" dirty="0" smtClean="0"/>
              <a:t>The traveler’s </a:t>
            </a:r>
            <a:r>
              <a:rPr lang="en-US" sz="3500" u="sng" dirty="0" smtClean="0"/>
              <a:t>nationality</a:t>
            </a:r>
            <a:r>
              <a:rPr lang="en-US" sz="3500" dirty="0" smtClean="0"/>
              <a:t> was French, but he had been living in Germany for five years.</a:t>
            </a:r>
          </a:p>
        </p:txBody>
      </p:sp>
      <p:pic>
        <p:nvPicPr>
          <p:cNvPr id="5" name="Picture 4" descr="nationality.jpg"/>
          <p:cNvPicPr>
            <a:picLocks noChangeAspect="1"/>
          </p:cNvPicPr>
          <p:nvPr/>
        </p:nvPicPr>
        <p:blipFill>
          <a:blip r:embed="rId3"/>
          <a:stretch>
            <a:fillRect/>
          </a:stretch>
        </p:blipFill>
        <p:spPr>
          <a:xfrm>
            <a:off x="4648200" y="1524000"/>
            <a:ext cx="3314700" cy="35718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remorse</a:t>
            </a:r>
            <a:endParaRPr lang="en-US" b="1" dirty="0"/>
          </a:p>
        </p:txBody>
      </p:sp>
      <p:sp>
        <p:nvSpPr>
          <p:cNvPr id="3" name="Content Placeholder 2"/>
          <p:cNvSpPr>
            <a:spLocks noGrp="1"/>
          </p:cNvSpPr>
          <p:nvPr>
            <p:ph sz="half" idx="1"/>
          </p:nvPr>
        </p:nvSpPr>
        <p:spPr>
          <a:xfrm>
            <a:off x="457200" y="1600200"/>
            <a:ext cx="4343400" cy="5257800"/>
          </a:xfrm>
        </p:spPr>
        <p:txBody>
          <a:bodyPr>
            <a:normAutofit lnSpcReduction="10000"/>
          </a:bodyPr>
          <a:lstStyle/>
          <a:p>
            <a:r>
              <a:rPr lang="en-US" sz="4100" dirty="0" smtClean="0"/>
              <a:t>Noun</a:t>
            </a:r>
          </a:p>
          <a:p>
            <a:r>
              <a:rPr lang="en-US" sz="4100" dirty="0" smtClean="0"/>
              <a:t>Extreme guilt for one’s actions</a:t>
            </a:r>
          </a:p>
          <a:p>
            <a:r>
              <a:rPr lang="en-US" sz="4100" dirty="0" smtClean="0"/>
              <a:t>I feel </a:t>
            </a:r>
            <a:r>
              <a:rPr lang="en-US" sz="4100" u="sng" dirty="0" smtClean="0"/>
              <a:t>remorse</a:t>
            </a:r>
            <a:r>
              <a:rPr lang="en-US" sz="4100" dirty="0" smtClean="0"/>
              <a:t> for saying things that hurt her feelings.</a:t>
            </a:r>
          </a:p>
        </p:txBody>
      </p:sp>
      <p:pic>
        <p:nvPicPr>
          <p:cNvPr id="5" name="Picture 4" descr="feeling-bad.jpg"/>
          <p:cNvPicPr>
            <a:picLocks noChangeAspect="1"/>
          </p:cNvPicPr>
          <p:nvPr/>
        </p:nvPicPr>
        <p:blipFill>
          <a:blip r:embed="rId3"/>
          <a:stretch>
            <a:fillRect/>
          </a:stretch>
        </p:blipFill>
        <p:spPr>
          <a:xfrm>
            <a:off x="4800600" y="1295400"/>
            <a:ext cx="3505200" cy="46863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2092</TotalTime>
  <Words>1260</Words>
  <Application>Microsoft Macintosh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Vocabulary</vt:lpstr>
      <vt:lpstr>ROOTS</vt:lpstr>
      <vt:lpstr>innate     </vt:lpstr>
      <vt:lpstr>international</vt:lpstr>
      <vt:lpstr>morbid</vt:lpstr>
      <vt:lpstr>mortify </vt:lpstr>
      <vt:lpstr>naive </vt:lpstr>
      <vt:lpstr>nationality </vt:lpstr>
      <vt:lpstr>remorse</vt:lpstr>
      <vt:lpstr>vitalize</vt:lpstr>
      <vt:lpstr>vivacious</vt:lpstr>
      <vt:lpstr>vivid</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210</cp:revision>
  <dcterms:created xsi:type="dcterms:W3CDTF">2010-02-23T00:21:18Z</dcterms:created>
  <dcterms:modified xsi:type="dcterms:W3CDTF">2011-02-17T20:10:56Z</dcterms:modified>
</cp:coreProperties>
</file>