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5"/>
  </p:notesMasterIdLst>
  <p:handoutMasterIdLst>
    <p:handoutMasterId r:id="rId16"/>
  </p:handoutMasterIdLst>
  <p:sldIdLst>
    <p:sldId id="256" r:id="rId2"/>
    <p:sldId id="270" r:id="rId3"/>
    <p:sldId id="263" r:id="rId4"/>
    <p:sldId id="264" r:id="rId5"/>
    <p:sldId id="269" r:id="rId6"/>
    <p:sldId id="265" r:id="rId7"/>
    <p:sldId id="259" r:id="rId8"/>
    <p:sldId id="272" r:id="rId9"/>
    <p:sldId id="267" r:id="rId10"/>
    <p:sldId id="268" r:id="rId11"/>
    <p:sldId id="260" r:id="rId12"/>
    <p:sldId id="262"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8" autoAdjust="0"/>
    <p:restoredTop sz="62380" autoAdjust="0"/>
  </p:normalViewPr>
  <p:slideViewPr>
    <p:cSldViewPr>
      <p:cViewPr>
        <p:scale>
          <a:sx n="75" d="100"/>
          <a:sy n="75" d="100"/>
        </p:scale>
        <p:origin x="-1404" y="-462"/>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4/6/2015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extLst>
      <p:ext uri="{BB962C8B-B14F-4D97-AF65-F5344CB8AC3E}">
        <p14:creationId xmlns:p14="http://schemas.microsoft.com/office/powerpoint/2010/main" val="2946009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extLst>
      <p:ext uri="{BB962C8B-B14F-4D97-AF65-F5344CB8AC3E}">
        <p14:creationId xmlns:p14="http://schemas.microsoft.com/office/powerpoint/2010/main" val="1779861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E347E2E-5EEE-470B-9039-14AD640FC657}" type="datetimeFigureOut">
              <a:rPr lang="en-US" smtClean="0"/>
              <a:pPr/>
              <a:t>4/6/2015</a:t>
            </a:fld>
            <a:endParaRPr lang="en-US"/>
          </a:p>
        </p:txBody>
      </p:sp>
      <p:sp>
        <p:nvSpPr>
          <p:cNvPr id="16" name="Slide Number Placeholder 15"/>
          <p:cNvSpPr>
            <a:spLocks noGrp="1"/>
          </p:cNvSpPr>
          <p:nvPr>
            <p:ph type="sldNum" sz="quarter" idx="11"/>
          </p:nvPr>
        </p:nvSpPr>
        <p:spPr/>
        <p:txBody>
          <a:bodyPr/>
          <a:lstStyle/>
          <a:p>
            <a:fld id="{69E29E33-B620-47F9-BB04-8846C2A5AFCC}" type="slidenum">
              <a:rPr kumimoji="0" lang="en-US" smtClean="0"/>
              <a:pPr/>
              <a:t>‹#›</a:t>
            </a:fld>
            <a:endParaRPr kumimoji="0"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E347E2E-5EEE-470B-9039-14AD640FC657}" type="datetimeFigureOut">
              <a:rPr lang="en-US" smtClean="0"/>
              <a:pPr/>
              <a:t>4/6/2015</a:t>
            </a:fld>
            <a:endParaRPr lang="en-US"/>
          </a:p>
        </p:txBody>
      </p:sp>
      <p:sp>
        <p:nvSpPr>
          <p:cNvPr id="15" name="Slide Number Placeholder 14"/>
          <p:cNvSpPr>
            <a:spLocks noGrp="1"/>
          </p:cNvSpPr>
          <p:nvPr>
            <p:ph type="sldNum" sz="quarter" idx="15"/>
          </p:nvPr>
        </p:nvSpPr>
        <p:spPr/>
        <p:txBody>
          <a:bodyPr/>
          <a:lstStyle>
            <a:lvl1pPr algn="ctr">
              <a:defRPr/>
            </a:lvl1pPr>
          </a:lstStyle>
          <a:p>
            <a:fld id="{C69382AF-7B84-449F-8573-51231B6471D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347E2E-5EEE-470B-9039-14AD640FC657}"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E347E2E-5EEE-470B-9039-14AD640FC657}"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E347E2E-5EEE-470B-9039-14AD640FC657}" type="datetimeFigureOut">
              <a:rPr lang="en-US" smtClean="0"/>
              <a:pPr/>
              <a:t>4/6/2015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347E2E-5EEE-470B-9039-14AD640FC657}" type="datetimeFigureOut">
              <a:rPr lang="en-US" smtClean="0"/>
              <a:pPr/>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E347E2E-5EEE-470B-9039-14AD640FC657}" type="datetimeFigureOut">
              <a:rPr lang="en-US" smtClean="0"/>
              <a:pPr/>
              <a:t>4/6/2015</a:t>
            </a:fld>
            <a:endParaRPr lang="en-US"/>
          </a:p>
        </p:txBody>
      </p:sp>
      <p:sp>
        <p:nvSpPr>
          <p:cNvPr id="9" name="Slide Number Placeholder 8"/>
          <p:cNvSpPr>
            <a:spLocks noGrp="1"/>
          </p:cNvSpPr>
          <p:nvPr>
            <p:ph type="sldNum" sz="quarter" idx="15"/>
          </p:nvPr>
        </p:nvSpPr>
        <p:spPr/>
        <p:txBody>
          <a:bodyPr/>
          <a:lstStyle/>
          <a:p>
            <a:fld id="{69E29E33-B620-47F9-BB04-8846C2A5AFCC}" type="slidenum">
              <a:rPr kumimoji="0" lang="en-US" smtClean="0"/>
              <a:pPr/>
              <a:t>‹#›</a:t>
            </a:fld>
            <a:endParaRPr kumimoji="0"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E347E2E-5EEE-470B-9039-14AD640FC657}" type="datetimeFigureOut">
              <a:rPr lang="en-US" smtClean="0"/>
              <a:pPr/>
              <a:t>4/6/2015</a:t>
            </a:fld>
            <a:endParaRPr lang="en-US"/>
          </a:p>
        </p:txBody>
      </p:sp>
      <p:sp>
        <p:nvSpPr>
          <p:cNvPr id="9" name="Slide Number Placeholder 8"/>
          <p:cNvSpPr>
            <a:spLocks noGrp="1"/>
          </p:cNvSpPr>
          <p:nvPr>
            <p:ph type="sldNum" sz="quarter" idx="11"/>
          </p:nvPr>
        </p:nvSpPr>
        <p:spPr/>
        <p:txBody>
          <a:bodyPr/>
          <a:lstStyle/>
          <a:p>
            <a:fld id="{C69382AF-7B84-449F-8573-51231B6471D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E347E2E-5EEE-470B-9039-14AD640FC657}" type="datetimeFigureOut">
              <a:rPr lang="en-US" smtClean="0"/>
              <a:pPr/>
              <a:t>4/6/2015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69382AF-7B84-449F-8573-51231B6471D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a:p>
            <a:r>
              <a:rPr lang="en-US" dirty="0" smtClean="0"/>
              <a:t>Red Hot </a:t>
            </a:r>
            <a:r>
              <a:rPr lang="en-US" smtClean="0"/>
              <a:t>Root Words</a:t>
            </a:r>
          </a:p>
        </p:txBody>
      </p:sp>
      <p:sp>
        <p:nvSpPr>
          <p:cNvPr id="2" name="Title 1"/>
          <p:cNvSpPr>
            <a:spLocks noGrp="1"/>
          </p:cNvSpPr>
          <p:nvPr>
            <p:ph type="ctrTitle"/>
          </p:nvPr>
        </p:nvSpPr>
        <p:spPr/>
        <p:txBody>
          <a:bodyPr/>
          <a:lstStyle/>
          <a:p>
            <a:r>
              <a:rPr lang="en-US" dirty="0" smtClean="0"/>
              <a:t>Vocabulary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prerogative</a:t>
            </a:r>
            <a:endParaRPr lang="en-US" b="1" dirty="0"/>
          </a:p>
        </p:txBody>
      </p:sp>
      <p:sp>
        <p:nvSpPr>
          <p:cNvPr id="3" name="Content Placeholder 2"/>
          <p:cNvSpPr>
            <a:spLocks noGrp="1"/>
          </p:cNvSpPr>
          <p:nvPr>
            <p:ph sz="half" idx="1"/>
          </p:nvPr>
        </p:nvSpPr>
        <p:spPr>
          <a:xfrm>
            <a:off x="457200" y="1600200"/>
            <a:ext cx="4343400" cy="5257800"/>
          </a:xfrm>
        </p:spPr>
        <p:txBody>
          <a:bodyPr>
            <a:normAutofit fontScale="85000" lnSpcReduction="20000"/>
          </a:bodyPr>
          <a:lstStyle/>
          <a:p>
            <a:r>
              <a:rPr lang="en-US" sz="4100" dirty="0" smtClean="0"/>
              <a:t>Noun</a:t>
            </a:r>
          </a:p>
          <a:p>
            <a:r>
              <a:rPr lang="en-US" sz="4100" dirty="0" smtClean="0"/>
              <a:t>A right or privilege, especially acquired through rank or class</a:t>
            </a:r>
          </a:p>
          <a:p>
            <a:r>
              <a:rPr lang="en-US" sz="4100" dirty="0" smtClean="0"/>
              <a:t>It’s the queen’s </a:t>
            </a:r>
            <a:r>
              <a:rPr lang="en-US" sz="4100" u="sng" dirty="0" smtClean="0"/>
              <a:t>prerogative</a:t>
            </a:r>
            <a:r>
              <a:rPr lang="en-US" sz="4100" dirty="0" smtClean="0"/>
              <a:t> to use all the royal residences and vehicles anytime she wants.</a:t>
            </a:r>
          </a:p>
        </p:txBody>
      </p:sp>
      <p:pic>
        <p:nvPicPr>
          <p:cNvPr id="6" name="Picture 5" descr="Helen-Mirren-in-The-Queen-001.jpg"/>
          <p:cNvPicPr>
            <a:picLocks noChangeAspect="1"/>
          </p:cNvPicPr>
          <p:nvPr/>
        </p:nvPicPr>
        <p:blipFill>
          <a:blip r:embed="rId3"/>
          <a:stretch>
            <a:fillRect/>
          </a:stretch>
        </p:blipFill>
        <p:spPr>
          <a:xfrm>
            <a:off x="5181600" y="1676399"/>
            <a:ext cx="2590800" cy="392890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normAutofit/>
          </a:bodyPr>
          <a:lstStyle/>
          <a:p>
            <a:pPr algn="l"/>
            <a:r>
              <a:rPr lang="en-US" b="1" dirty="0" smtClean="0"/>
              <a:t>Quest</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Noun</a:t>
            </a:r>
          </a:p>
          <a:p>
            <a:r>
              <a:rPr lang="en-US" sz="3600" dirty="0" smtClean="0"/>
              <a:t>A search to find or obtain something; a crusade</a:t>
            </a:r>
          </a:p>
          <a:p>
            <a:r>
              <a:rPr lang="en-US" sz="3600" dirty="0" smtClean="0"/>
              <a:t>Their </a:t>
            </a:r>
            <a:r>
              <a:rPr lang="en-US" sz="3600" u="sng" dirty="0" smtClean="0"/>
              <a:t>quest</a:t>
            </a:r>
            <a:r>
              <a:rPr lang="en-US" sz="3600" dirty="0" smtClean="0"/>
              <a:t> for the sunken treasure ended in disappointment</a:t>
            </a:r>
          </a:p>
        </p:txBody>
      </p:sp>
      <p:pic>
        <p:nvPicPr>
          <p:cNvPr id="8" name="Content Placeholder 7" descr="TreasureQuest_S1.jpg"/>
          <p:cNvPicPr>
            <a:picLocks noGrp="1" noChangeAspect="1"/>
          </p:cNvPicPr>
          <p:nvPr>
            <p:ph sz="half" idx="2"/>
          </p:nvPr>
        </p:nvPicPr>
        <p:blipFill>
          <a:blip r:embed="rId3"/>
          <a:srcRect l="-12482" r="-12482"/>
          <a:stretch>
            <a:fillRect/>
          </a:stretch>
        </p:blip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b="1" dirty="0" smtClean="0"/>
              <a:t>questionable</a:t>
            </a:r>
            <a:endParaRPr lang="en-US" b="1" dirty="0"/>
          </a:p>
        </p:txBody>
      </p:sp>
      <p:sp>
        <p:nvSpPr>
          <p:cNvPr id="3" name="Content Placeholder 2"/>
          <p:cNvSpPr>
            <a:spLocks noGrp="1"/>
          </p:cNvSpPr>
          <p:nvPr>
            <p:ph sz="half" idx="1"/>
          </p:nvPr>
        </p:nvSpPr>
        <p:spPr>
          <a:xfrm>
            <a:off x="228600" y="1295400"/>
            <a:ext cx="4267200" cy="5257800"/>
          </a:xfrm>
        </p:spPr>
        <p:txBody>
          <a:bodyPr>
            <a:normAutofit fontScale="92500"/>
          </a:bodyPr>
          <a:lstStyle/>
          <a:p>
            <a:r>
              <a:rPr lang="en-US" sz="3568" dirty="0" smtClean="0"/>
              <a:t>Adjective</a:t>
            </a:r>
          </a:p>
          <a:p>
            <a:r>
              <a:rPr lang="en-US" sz="3568" dirty="0" smtClean="0"/>
              <a:t>Of doubtful honesty or morality; disputable</a:t>
            </a:r>
          </a:p>
          <a:p>
            <a:r>
              <a:rPr lang="en-US" sz="3568" dirty="0" smtClean="0"/>
              <a:t>His motives for offering help were </a:t>
            </a:r>
            <a:r>
              <a:rPr lang="en-US" sz="3568" u="sng" dirty="0" smtClean="0"/>
              <a:t>questionable</a:t>
            </a:r>
            <a:r>
              <a:rPr lang="en-US" sz="3568" dirty="0" smtClean="0"/>
              <a:t> since he never did anything for others.</a:t>
            </a:r>
          </a:p>
        </p:txBody>
      </p:sp>
      <p:pic>
        <p:nvPicPr>
          <p:cNvPr id="7" name="Picture 6" descr="questionable.png"/>
          <p:cNvPicPr>
            <a:picLocks noChangeAspect="1"/>
          </p:cNvPicPr>
          <p:nvPr/>
        </p:nvPicPr>
        <p:blipFill>
          <a:blip r:embed="rId3"/>
          <a:stretch>
            <a:fillRect/>
          </a:stretch>
        </p:blipFill>
        <p:spPr>
          <a:xfrm>
            <a:off x="4724400" y="889000"/>
            <a:ext cx="2971800" cy="5080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2133600"/>
          <a:ext cx="9144000" cy="2021212"/>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Quer</a:t>
                      </a:r>
                      <a:r>
                        <a:rPr lang="en-US" sz="2800" dirty="0" smtClean="0">
                          <a:latin typeface="Calibri"/>
                          <a:ea typeface="Calibri"/>
                          <a:cs typeface="Times New Roman"/>
                        </a:rPr>
                        <a:t>, </a:t>
                      </a:r>
                      <a:r>
                        <a:rPr lang="en-US" sz="2800" dirty="0" err="1" smtClean="0">
                          <a:latin typeface="Calibri"/>
                          <a:ea typeface="Calibri"/>
                          <a:cs typeface="Times New Roman"/>
                        </a:rPr>
                        <a:t>ques</a:t>
                      </a:r>
                      <a:r>
                        <a:rPr lang="en-US" sz="2800" baseline="0" dirty="0" smtClean="0">
                          <a:latin typeface="Calibri"/>
                          <a:ea typeface="Calibri"/>
                          <a:cs typeface="Times New Roman"/>
                        </a:rPr>
                        <a:t>                 ask                                 question</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Quir</a:t>
                      </a:r>
                      <a:r>
                        <a:rPr lang="en-US" sz="2800" dirty="0" smtClean="0">
                          <a:latin typeface="Calibri"/>
                          <a:ea typeface="Calibri"/>
                          <a:cs typeface="Times New Roman"/>
                        </a:rPr>
                        <a:t>, </a:t>
                      </a:r>
                      <a:r>
                        <a:rPr lang="en-US" sz="2800" dirty="0" err="1" smtClean="0">
                          <a:latin typeface="Calibri"/>
                          <a:ea typeface="Calibri"/>
                          <a:cs typeface="Times New Roman"/>
                        </a:rPr>
                        <a:t>quis</a:t>
                      </a:r>
                      <a:r>
                        <a:rPr lang="en-US" sz="2800" dirty="0" smtClean="0">
                          <a:latin typeface="Calibri"/>
                          <a:ea typeface="Calibri"/>
                          <a:cs typeface="Times New Roman"/>
                        </a:rPr>
                        <a:t>                   ask</a:t>
                      </a:r>
                      <a:r>
                        <a:rPr lang="en-US" sz="2800" baseline="0" dirty="0" smtClean="0">
                          <a:latin typeface="Calibri"/>
                          <a:ea typeface="Calibri"/>
                          <a:cs typeface="Times New Roman"/>
                        </a:rPr>
                        <a:t>                                 inquire</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Rog</a:t>
                      </a:r>
                      <a:r>
                        <a:rPr lang="en-US" sz="2800" baseline="0" dirty="0" smtClean="0">
                          <a:latin typeface="Calibri"/>
                          <a:ea typeface="Calibri"/>
                          <a:cs typeface="Times New Roman"/>
                        </a:rPr>
                        <a:t>                             ask, seek                     interrogate</a:t>
                      </a:r>
                      <a:endParaRPr lang="en-US" sz="2800" dirty="0">
                        <a:latin typeface="Calibri"/>
                        <a:ea typeface="Calibri"/>
                        <a:cs typeface="Times New Roman"/>
                      </a:endParaRPr>
                    </a:p>
                  </a:txBody>
                  <a:tcPr marL="68580" marR="68580" marT="0" marB="0"/>
                </a:tc>
              </a:tr>
            </a:tbl>
          </a:graphicData>
        </a:graphic>
      </p:graphicFrame>
      <p:sp>
        <p:nvSpPr>
          <p:cNvPr id="4" name="Title 3"/>
          <p:cNvSpPr>
            <a:spLocks noGrp="1"/>
          </p:cNvSpPr>
          <p:nvPr>
            <p:ph type="title"/>
          </p:nvPr>
        </p:nvSpPr>
        <p:spPr/>
        <p:txBody>
          <a:bodyPr/>
          <a:lstStyle/>
          <a:p>
            <a:r>
              <a:rPr smtClean="0"/>
              <a:t>ROOTS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acquisition</a:t>
            </a:r>
            <a:endParaRPr lang="en-US" b="1" u="sng" dirty="0"/>
          </a:p>
        </p:txBody>
      </p:sp>
      <p:sp>
        <p:nvSpPr>
          <p:cNvPr id="3" name="Content Placeholder 2"/>
          <p:cNvSpPr>
            <a:spLocks noGrp="1"/>
          </p:cNvSpPr>
          <p:nvPr>
            <p:ph sz="half" idx="1"/>
          </p:nvPr>
        </p:nvSpPr>
        <p:spPr>
          <a:xfrm>
            <a:off x="228600" y="1371600"/>
            <a:ext cx="4343400" cy="5257800"/>
          </a:xfrm>
        </p:spPr>
        <p:txBody>
          <a:bodyPr>
            <a:noAutofit/>
          </a:bodyPr>
          <a:lstStyle/>
          <a:p>
            <a:r>
              <a:rPr lang="en-US" sz="3500" dirty="0" smtClean="0"/>
              <a:t>Noun</a:t>
            </a:r>
          </a:p>
          <a:p>
            <a:r>
              <a:rPr lang="en-US" sz="3500" dirty="0" smtClean="0"/>
              <a:t>The act of getting, earning, or acquiring something</a:t>
            </a:r>
          </a:p>
          <a:p>
            <a:r>
              <a:rPr lang="en-US" sz="3500" dirty="0" smtClean="0"/>
              <a:t>His </a:t>
            </a:r>
            <a:r>
              <a:rPr lang="en-US" sz="3500" u="sng" dirty="0" smtClean="0"/>
              <a:t>acquisition</a:t>
            </a:r>
            <a:r>
              <a:rPr lang="en-US" sz="3500" dirty="0" smtClean="0"/>
              <a:t> of old baseball cards became a profitable hobby.</a:t>
            </a:r>
          </a:p>
        </p:txBody>
      </p:sp>
      <p:pic>
        <p:nvPicPr>
          <p:cNvPr id="8" name="Content Placeholder 7" descr="baseball cards.jpg"/>
          <p:cNvPicPr>
            <a:picLocks noGrp="1" noChangeAspect="1"/>
          </p:cNvPicPr>
          <p:nvPr>
            <p:ph sz="half" idx="2"/>
          </p:nvPr>
        </p:nvPicPr>
        <p:blipFill>
          <a:blip r:embed="rId3"/>
          <a:srcRect l="-14027" r="-14027"/>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arrogant</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300" dirty="0" smtClean="0"/>
              <a:t>Adjective</a:t>
            </a:r>
          </a:p>
          <a:p>
            <a:r>
              <a:rPr lang="en-US" sz="3300" dirty="0" smtClean="0"/>
              <a:t>Conceited, giving oneself undeserved importance</a:t>
            </a:r>
          </a:p>
          <a:p>
            <a:r>
              <a:rPr lang="en-US" sz="3300" dirty="0" smtClean="0"/>
              <a:t>His </a:t>
            </a:r>
            <a:r>
              <a:rPr lang="en-US" sz="3300" u="sng" dirty="0" smtClean="0"/>
              <a:t>arrogant</a:t>
            </a:r>
            <a:r>
              <a:rPr lang="en-US" sz="3300" dirty="0" smtClean="0"/>
              <a:t> manner made everyone dislike him. </a:t>
            </a:r>
          </a:p>
        </p:txBody>
      </p:sp>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 name="Content Placeholder 8" descr="arrogant.jpg"/>
          <p:cNvPicPr>
            <a:picLocks noGrp="1" noChangeAspect="1"/>
          </p:cNvPicPr>
          <p:nvPr>
            <p:ph sz="half" idx="2"/>
          </p:nvPr>
        </p:nvPicPr>
        <p:blipFill>
          <a:blip r:embed="rId3"/>
          <a:srcRect t="-5190" b="-5190"/>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derogate</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Verb</a:t>
            </a:r>
          </a:p>
          <a:p>
            <a:r>
              <a:rPr lang="en-US" sz="3600" dirty="0" smtClean="0"/>
              <a:t>To lessen, especially in authority</a:t>
            </a:r>
          </a:p>
          <a:p>
            <a:r>
              <a:rPr lang="en-US" sz="3600" dirty="0" smtClean="0"/>
              <a:t>Her ability to appear in control was </a:t>
            </a:r>
            <a:r>
              <a:rPr lang="en-US" sz="3600" u="sng" dirty="0" smtClean="0"/>
              <a:t>derogated</a:t>
            </a:r>
            <a:r>
              <a:rPr lang="en-US" sz="3600" dirty="0" smtClean="0"/>
              <a:t> by her timid nature and soft voice.</a:t>
            </a:r>
          </a:p>
        </p:txBody>
      </p:sp>
      <p:pic>
        <p:nvPicPr>
          <p:cNvPr id="7" name="Picture 6" descr="shy.jpg"/>
          <p:cNvPicPr>
            <a:picLocks noChangeAspect="1"/>
          </p:cNvPicPr>
          <p:nvPr/>
        </p:nvPicPr>
        <p:blipFill>
          <a:blip r:embed="rId3"/>
          <a:stretch>
            <a:fillRect/>
          </a:stretch>
        </p:blipFill>
        <p:spPr>
          <a:xfrm>
            <a:off x="4800600" y="1066800"/>
            <a:ext cx="3218688" cy="50292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derogatory</a:t>
            </a:r>
            <a:endParaRPr lang="en-US" b="1" u="sng" dirty="0"/>
          </a:p>
        </p:txBody>
      </p:sp>
      <p:sp>
        <p:nvSpPr>
          <p:cNvPr id="3" name="Content Placeholder 2"/>
          <p:cNvSpPr>
            <a:spLocks noGrp="1"/>
          </p:cNvSpPr>
          <p:nvPr>
            <p:ph sz="half" idx="1"/>
          </p:nvPr>
        </p:nvSpPr>
        <p:spPr>
          <a:xfrm>
            <a:off x="228600" y="1219200"/>
            <a:ext cx="4267200" cy="5486400"/>
          </a:xfrm>
        </p:spPr>
        <p:txBody>
          <a:bodyPr>
            <a:normAutofit/>
          </a:bodyPr>
          <a:lstStyle/>
          <a:p>
            <a:r>
              <a:rPr lang="en-US" sz="3600" dirty="0" smtClean="0"/>
              <a:t>Adjective</a:t>
            </a:r>
          </a:p>
          <a:p>
            <a:r>
              <a:rPr lang="en-US" sz="3600" dirty="0" smtClean="0"/>
              <a:t>Belittling; discrediting; humiliating</a:t>
            </a:r>
            <a:endParaRPr lang="en-US" sz="3600" dirty="0" smtClean="0"/>
          </a:p>
          <a:p>
            <a:r>
              <a:rPr lang="en-US" sz="3600" dirty="0" smtClean="0"/>
              <a:t>Her derogatory comments made Lydia feel hurt and angry.</a:t>
            </a:r>
          </a:p>
        </p:txBody>
      </p:sp>
      <p:pic>
        <p:nvPicPr>
          <p:cNvPr id="9" name="Content Placeholder 8" descr="upset.gif"/>
          <p:cNvPicPr>
            <a:picLocks noGrp="1" noChangeAspect="1"/>
          </p:cNvPicPr>
          <p:nvPr>
            <p:ph sz="half" idx="2"/>
          </p:nvPr>
        </p:nvPicPr>
        <p:blipFill>
          <a:blip r:embed="rId3"/>
          <a:srcRect t="-6316" b="-6316"/>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inquest</a:t>
            </a:r>
            <a:endParaRPr lang="en-US" dirty="0"/>
          </a:p>
        </p:txBody>
      </p:sp>
      <p:sp>
        <p:nvSpPr>
          <p:cNvPr id="3" name="Content Placeholder 2"/>
          <p:cNvSpPr>
            <a:spLocks noGrp="1"/>
          </p:cNvSpPr>
          <p:nvPr>
            <p:ph sz="half" idx="1"/>
          </p:nvPr>
        </p:nvSpPr>
        <p:spPr>
          <a:xfrm>
            <a:off x="228600" y="1676400"/>
            <a:ext cx="4343400" cy="4953000"/>
          </a:xfrm>
        </p:spPr>
        <p:txBody>
          <a:bodyPr>
            <a:normAutofit fontScale="92500"/>
          </a:bodyPr>
          <a:lstStyle/>
          <a:p>
            <a:r>
              <a:rPr lang="en-US" sz="3600" dirty="0" smtClean="0"/>
              <a:t>Noun</a:t>
            </a:r>
          </a:p>
          <a:p>
            <a:r>
              <a:rPr lang="en-US" sz="3600" dirty="0" smtClean="0"/>
              <a:t>A legal investigation, especially involving a jury; a coroner’s investigation</a:t>
            </a:r>
          </a:p>
          <a:p>
            <a:r>
              <a:rPr lang="en-US" sz="3600" dirty="0" smtClean="0"/>
              <a:t>The judge ordered an </a:t>
            </a:r>
            <a:r>
              <a:rPr lang="en-US" sz="3600" u="sng" dirty="0" smtClean="0"/>
              <a:t>inquest</a:t>
            </a:r>
            <a:r>
              <a:rPr lang="en-US" sz="3600" dirty="0" smtClean="0"/>
              <a:t> to find out why the case had been mismanaged.</a:t>
            </a:r>
          </a:p>
        </p:txBody>
      </p:sp>
      <p:pic>
        <p:nvPicPr>
          <p:cNvPr id="8" name="Content Placeholder 7" descr="JudgeGift1997.jpg"/>
          <p:cNvPicPr>
            <a:picLocks noGrp="1" noChangeAspect="1"/>
          </p:cNvPicPr>
          <p:nvPr>
            <p:ph sz="half" idx="2"/>
          </p:nvPr>
        </p:nvPicPr>
        <p:blipFill>
          <a:blip r:embed="rId3"/>
          <a:srcRect l="-5490" r="-5490"/>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inquisition	</a:t>
            </a:r>
            <a:endParaRPr lang="en-US" dirty="0"/>
          </a:p>
        </p:txBody>
      </p:sp>
      <p:sp>
        <p:nvSpPr>
          <p:cNvPr id="6" name="Content Placeholder 5"/>
          <p:cNvSpPr>
            <a:spLocks noGrp="1"/>
          </p:cNvSpPr>
          <p:nvPr>
            <p:ph sz="half" idx="1"/>
          </p:nvPr>
        </p:nvSpPr>
        <p:spPr>
          <a:xfrm>
            <a:off x="228600" y="1295400"/>
            <a:ext cx="4038600" cy="5562600"/>
          </a:xfrm>
        </p:spPr>
        <p:txBody>
          <a:bodyPr>
            <a:normAutofit/>
          </a:bodyPr>
          <a:lstStyle/>
          <a:p>
            <a:r>
              <a:rPr lang="en-US" sz="3500" dirty="0" smtClean="0"/>
              <a:t>Noun		</a:t>
            </a:r>
          </a:p>
          <a:p>
            <a:r>
              <a:rPr lang="en-US" sz="3500" dirty="0" smtClean="0"/>
              <a:t>An examination or investigation; an interrogation</a:t>
            </a:r>
          </a:p>
          <a:p>
            <a:r>
              <a:rPr lang="en-US" sz="3500" dirty="0" smtClean="0"/>
              <a:t>The </a:t>
            </a:r>
            <a:r>
              <a:rPr lang="en-US" sz="3500" u="sng" dirty="0" smtClean="0"/>
              <a:t>inquisition</a:t>
            </a:r>
            <a:r>
              <a:rPr lang="en-US" sz="3500" dirty="0" smtClean="0"/>
              <a:t> sought to find which citizens were loyal and which were not.</a:t>
            </a:r>
          </a:p>
        </p:txBody>
      </p:sp>
      <p:pic>
        <p:nvPicPr>
          <p:cNvPr id="10" name="Content Placeholder 9" descr="inquisition.jpg"/>
          <p:cNvPicPr>
            <a:picLocks noGrp="1" noChangeAspect="1"/>
          </p:cNvPicPr>
          <p:nvPr>
            <p:ph sz="half" idx="2"/>
          </p:nvPr>
        </p:nvPicPr>
        <p:blipFill>
          <a:blip r:embed="rId3"/>
          <a:srcRect l="-25719" r="-25719"/>
          <a:stretch>
            <a:fillRect/>
          </a:stretch>
        </p:blip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dirty="0" smtClean="0"/>
              <a:t>inquisitive</a:t>
            </a:r>
            <a:endParaRPr lang="en-US" b="1" dirty="0"/>
          </a:p>
        </p:txBody>
      </p:sp>
      <p:sp>
        <p:nvSpPr>
          <p:cNvPr id="3" name="Content Placeholder 2"/>
          <p:cNvSpPr>
            <a:spLocks noGrp="1"/>
          </p:cNvSpPr>
          <p:nvPr>
            <p:ph sz="half" idx="1"/>
          </p:nvPr>
        </p:nvSpPr>
        <p:spPr>
          <a:xfrm>
            <a:off x="228600" y="1371600"/>
            <a:ext cx="4495800" cy="5486400"/>
          </a:xfrm>
        </p:spPr>
        <p:txBody>
          <a:bodyPr>
            <a:normAutofit/>
          </a:bodyPr>
          <a:lstStyle/>
          <a:p>
            <a:r>
              <a:rPr lang="en-US" sz="3500" dirty="0" smtClean="0"/>
              <a:t>Adjective</a:t>
            </a:r>
          </a:p>
          <a:p>
            <a:r>
              <a:rPr lang="en-US" sz="3500" dirty="0" smtClean="0"/>
              <a:t>Asking a lot of questions; </a:t>
            </a:r>
            <a:r>
              <a:rPr lang="en-US" sz="3500" dirty="0" err="1" smtClean="0"/>
              <a:t>extrememly</a:t>
            </a:r>
            <a:r>
              <a:rPr lang="en-US" sz="3500" dirty="0" smtClean="0"/>
              <a:t> curious</a:t>
            </a:r>
          </a:p>
          <a:p>
            <a:r>
              <a:rPr lang="en-US" sz="3500" dirty="0" smtClean="0"/>
              <a:t>The </a:t>
            </a:r>
            <a:r>
              <a:rPr lang="en-US" sz="3500" u="sng" dirty="0" smtClean="0"/>
              <a:t>inquisitive</a:t>
            </a:r>
            <a:r>
              <a:rPr lang="en-US" sz="3500" dirty="0" smtClean="0"/>
              <a:t> child asked her parents endless questions about everything.</a:t>
            </a:r>
          </a:p>
        </p:txBody>
      </p:sp>
      <p:pic>
        <p:nvPicPr>
          <p:cNvPr id="6" name="Picture 5" descr="inquisitive.jpg"/>
          <p:cNvPicPr>
            <a:picLocks noChangeAspect="1"/>
          </p:cNvPicPr>
          <p:nvPr/>
        </p:nvPicPr>
        <p:blipFill>
          <a:blip r:embed="rId3"/>
          <a:stretch>
            <a:fillRect/>
          </a:stretch>
        </p:blipFill>
        <p:spPr>
          <a:xfrm>
            <a:off x="4953000" y="1066800"/>
            <a:ext cx="3956050" cy="43434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2383</TotalTime>
  <Words>1284</Words>
  <Application>Microsoft Office PowerPoint</Application>
  <PresentationFormat>On-screen Show (4:3)</PresentationFormat>
  <Paragraphs>161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Vocabulary</vt:lpstr>
      <vt:lpstr>ROOTS</vt:lpstr>
      <vt:lpstr>acquisition</vt:lpstr>
      <vt:lpstr>arrogant</vt:lpstr>
      <vt:lpstr>derogate</vt:lpstr>
      <vt:lpstr>derogatory</vt:lpstr>
      <vt:lpstr>inquest</vt:lpstr>
      <vt:lpstr>inquisition </vt:lpstr>
      <vt:lpstr>inquisitive</vt:lpstr>
      <vt:lpstr>prerogative</vt:lpstr>
      <vt:lpstr>Quest</vt:lpstr>
      <vt:lpstr>questionable</vt:lpstr>
      <vt:lpstr>Practice Using the New Words!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 Deborah</cp:lastModifiedBy>
  <cp:revision>217</cp:revision>
  <dcterms:created xsi:type="dcterms:W3CDTF">2010-01-31T20:19:49Z</dcterms:created>
  <dcterms:modified xsi:type="dcterms:W3CDTF">2015-04-06T19:13:49Z</dcterms:modified>
</cp:coreProperties>
</file>