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2380" autoAdjust="0"/>
  </p:normalViewPr>
  <p:slideViewPr>
    <p:cSldViewPr>
      <p:cViewPr>
        <p:scale>
          <a:sx n="40" d="100"/>
          <a:sy n="40" d="100"/>
        </p:scale>
        <p:origin x="-2028" y="-1590"/>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E347E2E-5EEE-470B-9039-14AD640FC657}" type="datetimeFigureOut">
              <a:rPr lang="en-US" smtClean="0"/>
              <a:pPr/>
              <a:t>1/7/2011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E347E2E-5EEE-470B-9039-14AD640FC657}" type="datetimeFigureOut">
              <a:rPr lang="en-US" smtClean="0"/>
              <a:pPr/>
              <a:t>1/7/2011</a:t>
            </a:fld>
            <a:endParaRPr lang="en-US"/>
          </a:p>
        </p:txBody>
      </p:sp>
      <p:sp>
        <p:nvSpPr>
          <p:cNvPr id="9" name="Slide Number Placeholder 8"/>
          <p:cNvSpPr>
            <a:spLocks noGrp="1"/>
          </p:cNvSpPr>
          <p:nvPr>
            <p:ph type="sldNum" sz="quarter" idx="15"/>
          </p:nvPr>
        </p:nvSpPr>
        <p:spPr/>
        <p:txBody>
          <a:bodyPr rtlCol="0"/>
          <a:lstStyle/>
          <a:p>
            <a:fld id="{C69382AF-7B84-449F-8573-51231B6471D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E347E2E-5EEE-470B-9039-14AD640FC657}" type="datetimeFigureOut">
              <a:rPr lang="en-US" smtClean="0"/>
              <a:pPr/>
              <a:t>1/7/2011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69382AF-7B84-449F-8573-51231B6471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E347E2E-5EEE-470B-9039-14AD640FC657}" type="datetimeFigureOut">
              <a:rPr lang="en-US" smtClean="0"/>
              <a:pPr/>
              <a:t>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E347E2E-5EEE-470B-9039-14AD640FC657}" type="datetimeFigureOut">
              <a:rPr lang="en-US" smtClean="0"/>
              <a:pPr/>
              <a:t>1/7/2011</a:t>
            </a:fld>
            <a:endParaRPr lang="en-US"/>
          </a:p>
        </p:txBody>
      </p:sp>
      <p:sp>
        <p:nvSpPr>
          <p:cNvPr id="7" name="Slide Number Placeholder 6"/>
          <p:cNvSpPr>
            <a:spLocks noGrp="1"/>
          </p:cNvSpPr>
          <p:nvPr>
            <p:ph type="sldNum" sz="quarter" idx="11"/>
          </p:nvPr>
        </p:nvSpPr>
        <p:spPr/>
        <p:txBody>
          <a:bodyPr rtlCol="0"/>
          <a:lstStyle/>
          <a:p>
            <a:fld id="{C69382AF-7B84-449F-8573-51231B6471D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E347E2E-5EEE-470B-9039-14AD640FC657}" type="datetimeFigureOut">
              <a:rPr lang="en-US" smtClean="0"/>
              <a:pPr/>
              <a:t>1/7/2011</a:t>
            </a:fld>
            <a:endParaRPr lang="en-US"/>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E347E2E-5EEE-470B-9039-14AD640FC657}" type="datetimeFigureOut">
              <a:rPr lang="en-US" smtClean="0"/>
              <a:pPr/>
              <a:t>1/7/2011</a:t>
            </a:fld>
            <a:endParaRPr lang="en-US"/>
          </a:p>
        </p:txBody>
      </p:sp>
      <p:sp>
        <p:nvSpPr>
          <p:cNvPr id="18" name="Slide Number Placeholder 17"/>
          <p:cNvSpPr>
            <a:spLocks noGrp="1"/>
          </p:cNvSpPr>
          <p:nvPr>
            <p:ph type="sldNum" sz="quarter" idx="11"/>
          </p:nvPr>
        </p:nvSpPr>
        <p:spPr/>
        <p:txBody>
          <a:bodyPr rtlCol="0"/>
          <a:lstStyle/>
          <a:p>
            <a:fld id="{C69382AF-7B84-449F-8573-51231B6471D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E347E2E-5EEE-470B-9039-14AD640FC657}" type="datetimeFigureOut">
              <a:rPr lang="en-US" smtClean="0"/>
              <a:pPr/>
              <a:t>1/7/2011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Red Hot Root Words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b="1" dirty="0" smtClean="0"/>
              <a:t>technician</a:t>
            </a:r>
            <a:endParaRPr lang="en-US" b="1" u="sng" dirty="0"/>
          </a:p>
        </p:txBody>
      </p:sp>
      <p:sp>
        <p:nvSpPr>
          <p:cNvPr id="3" name="Content Placeholder 2"/>
          <p:cNvSpPr>
            <a:spLocks noGrp="1"/>
          </p:cNvSpPr>
          <p:nvPr>
            <p:ph sz="quarter" idx="1"/>
          </p:nvPr>
        </p:nvSpPr>
        <p:spPr>
          <a:xfrm>
            <a:off x="228600" y="1447800"/>
            <a:ext cx="4267200" cy="5181600"/>
          </a:xfrm>
        </p:spPr>
        <p:txBody>
          <a:bodyPr>
            <a:normAutofit fontScale="92500" lnSpcReduction="10000"/>
          </a:bodyPr>
          <a:lstStyle/>
          <a:p>
            <a:r>
              <a:rPr lang="en-US" sz="3600" dirty="0" smtClean="0"/>
              <a:t>Noun</a:t>
            </a:r>
          </a:p>
          <a:p>
            <a:r>
              <a:rPr lang="en-US" sz="3600" dirty="0" smtClean="0"/>
              <a:t>One with great skill in a particular area</a:t>
            </a:r>
          </a:p>
          <a:p>
            <a:r>
              <a:rPr lang="en-US" sz="3600" dirty="0" smtClean="0"/>
              <a:t>Her skill in playing the violin was a combination of being a skilled </a:t>
            </a:r>
            <a:r>
              <a:rPr lang="en-US" sz="3600" u="sng" dirty="0" smtClean="0"/>
              <a:t>technician</a:t>
            </a:r>
            <a:r>
              <a:rPr lang="en-US" sz="3600" dirty="0" smtClean="0"/>
              <a:t> and gifted artist.</a:t>
            </a:r>
          </a:p>
          <a:p>
            <a:endParaRPr lang="en-US" sz="3600" dirty="0" smtClean="0">
              <a:solidFill>
                <a:srgbClr val="FF0000"/>
              </a:solidFill>
            </a:endParaRPr>
          </a:p>
        </p:txBody>
      </p:sp>
      <p:pic>
        <p:nvPicPr>
          <p:cNvPr id="7" name="Content Placeholder 6" descr="technician.jpg"/>
          <p:cNvPicPr>
            <a:picLocks noGrp="1" noChangeAspect="1"/>
          </p:cNvPicPr>
          <p:nvPr>
            <p:ph sz="quarter" idx="2"/>
          </p:nvPr>
        </p:nvPicPr>
        <p:blipFill>
          <a:blip r:embed="rId3"/>
          <a:srcRect t="-17361" b="-17361"/>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b="1" dirty="0" smtClean="0"/>
              <a:t>technology</a:t>
            </a:r>
            <a:endParaRPr lang="en-US" b="1" dirty="0"/>
          </a:p>
        </p:txBody>
      </p:sp>
      <p:sp>
        <p:nvSpPr>
          <p:cNvPr id="3" name="Content Placeholder 2"/>
          <p:cNvSpPr>
            <a:spLocks noGrp="1"/>
          </p:cNvSpPr>
          <p:nvPr>
            <p:ph sz="quarter" idx="1"/>
          </p:nvPr>
        </p:nvSpPr>
        <p:spPr>
          <a:xfrm>
            <a:off x="228600" y="1295400"/>
            <a:ext cx="4267200" cy="5257800"/>
          </a:xfrm>
        </p:spPr>
        <p:txBody>
          <a:bodyPr>
            <a:normAutofit fontScale="92500" lnSpcReduction="10000"/>
          </a:bodyPr>
          <a:lstStyle/>
          <a:p>
            <a:r>
              <a:rPr lang="en-US" sz="3600" dirty="0" smtClean="0"/>
              <a:t>Noun</a:t>
            </a:r>
          </a:p>
          <a:p>
            <a:r>
              <a:rPr lang="en-US" sz="3600" dirty="0" smtClean="0"/>
              <a:t>The science of practical or industrial arts or applied science</a:t>
            </a:r>
          </a:p>
          <a:p>
            <a:r>
              <a:rPr lang="en-US" sz="3600" u="sng" dirty="0" smtClean="0"/>
              <a:t>Technology</a:t>
            </a:r>
            <a:r>
              <a:rPr lang="en-US" sz="3600" dirty="0" smtClean="0"/>
              <a:t> has developed many conveniences that make our lives easier.</a:t>
            </a:r>
            <a:endParaRPr lang="en-US" sz="3600" u="sng" dirty="0" smtClean="0"/>
          </a:p>
          <a:p>
            <a:endParaRPr lang="en-US" dirty="0"/>
          </a:p>
        </p:txBody>
      </p:sp>
      <p:pic>
        <p:nvPicPr>
          <p:cNvPr id="6" name="Picture 5" descr="technology_v1.jpg"/>
          <p:cNvPicPr>
            <a:picLocks noChangeAspect="1"/>
          </p:cNvPicPr>
          <p:nvPr/>
        </p:nvPicPr>
        <p:blipFill>
          <a:blip r:embed="rId3"/>
          <a:stretch>
            <a:fillRect/>
          </a:stretch>
        </p:blipFill>
        <p:spPr>
          <a:xfrm>
            <a:off x="5410200" y="1600200"/>
            <a:ext cx="2514600" cy="33528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pPr algn="l"/>
            <a:r>
              <a:rPr lang="en-US" b="1" dirty="0" smtClean="0"/>
              <a:t>tribute</a:t>
            </a:r>
            <a:endParaRPr lang="en-US" b="1" dirty="0"/>
          </a:p>
        </p:txBody>
      </p:sp>
      <p:sp>
        <p:nvSpPr>
          <p:cNvPr id="3" name="Content Placeholder 2"/>
          <p:cNvSpPr>
            <a:spLocks noGrp="1"/>
          </p:cNvSpPr>
          <p:nvPr>
            <p:ph sz="quarter" idx="1"/>
          </p:nvPr>
        </p:nvSpPr>
        <p:spPr>
          <a:xfrm>
            <a:off x="0" y="990600"/>
            <a:ext cx="4495800" cy="5486400"/>
          </a:xfrm>
        </p:spPr>
        <p:txBody>
          <a:bodyPr>
            <a:noAutofit/>
          </a:bodyPr>
          <a:lstStyle/>
          <a:p>
            <a:r>
              <a:rPr lang="en-US" sz="3100" dirty="0" smtClean="0"/>
              <a:t>Noun</a:t>
            </a:r>
          </a:p>
          <a:p>
            <a:r>
              <a:rPr lang="en-US" sz="3100" dirty="0" smtClean="0"/>
              <a:t>Money paid to another country or leader for protection; a gift or statement that shows respect or gratitude</a:t>
            </a:r>
          </a:p>
          <a:p>
            <a:r>
              <a:rPr lang="en-US" sz="3100" dirty="0" smtClean="0"/>
              <a:t>Her speech paid </a:t>
            </a:r>
            <a:r>
              <a:rPr lang="en-US" sz="3100" u="sng" dirty="0" smtClean="0"/>
              <a:t>tribute</a:t>
            </a:r>
            <a:r>
              <a:rPr lang="en-US" sz="3100" dirty="0" smtClean="0"/>
              <a:t> to all the teachers who had helped her earn the award. </a:t>
            </a:r>
            <a:endParaRPr lang="en-US" sz="3100" dirty="0"/>
          </a:p>
        </p:txBody>
      </p:sp>
      <p:pic>
        <p:nvPicPr>
          <p:cNvPr id="6" name="Picture 5" descr="tribute.jpg"/>
          <p:cNvPicPr>
            <a:picLocks noChangeAspect="1"/>
          </p:cNvPicPr>
          <p:nvPr/>
        </p:nvPicPr>
        <p:blipFill>
          <a:blip r:embed="rId3"/>
          <a:stretch>
            <a:fillRect/>
          </a:stretch>
        </p:blipFill>
        <p:spPr>
          <a:xfrm>
            <a:off x="5105400" y="1066800"/>
            <a:ext cx="3048000" cy="4724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ROOTS</a:t>
            </a:r>
            <a:endParaRPr lang="en-US" dirty="0"/>
          </a:p>
        </p:txBody>
      </p:sp>
      <p:graphicFrame>
        <p:nvGraphicFramePr>
          <p:cNvPr id="6" name="Content Placeholder 5"/>
          <p:cNvGraphicFramePr>
            <a:graphicFrameLocks noGrp="1"/>
          </p:cNvGraphicFramePr>
          <p:nvPr>
            <p:ph sz="quarter" idx="1"/>
          </p:nvPr>
        </p:nvGraphicFramePr>
        <p:xfrm>
          <a:off x="0" y="1447800"/>
          <a:ext cx="9144000" cy="2911782"/>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637697">
                <a:tc>
                  <a:txBody>
                    <a:bodyPr/>
                    <a:lstStyle/>
                    <a:p>
                      <a:pPr marL="0" marR="0" algn="l">
                        <a:spcBef>
                          <a:spcPts val="0"/>
                        </a:spcBef>
                        <a:spcAft>
                          <a:spcPts val="0"/>
                        </a:spcAft>
                      </a:pPr>
                      <a:r>
                        <a:rPr lang="en-US" sz="2800" dirty="0" smtClean="0">
                          <a:latin typeface="Calibri"/>
                          <a:ea typeface="Calibri"/>
                          <a:cs typeface="Times New Roman"/>
                        </a:rPr>
                        <a:t>Labor                         work                               labor</a:t>
                      </a:r>
                    </a:p>
                  </a:txBody>
                  <a:tcPr marL="68580" marR="68580" marT="0" marB="0"/>
                </a:tc>
              </a:tr>
              <a:tr h="589594">
                <a:tc>
                  <a:txBody>
                    <a:bodyPr/>
                    <a:lstStyle/>
                    <a:p>
                      <a:pPr marL="0" marR="0" algn="l">
                        <a:spcBef>
                          <a:spcPts val="0"/>
                        </a:spcBef>
                        <a:spcAft>
                          <a:spcPts val="0"/>
                        </a:spcAft>
                      </a:pPr>
                      <a:r>
                        <a:rPr lang="en-US" sz="2800" dirty="0" err="1" smtClean="0">
                          <a:latin typeface="Calibri"/>
                          <a:ea typeface="Calibri"/>
                          <a:cs typeface="Times New Roman"/>
                        </a:rPr>
                        <a:t>oper</a:t>
                      </a:r>
                      <a:r>
                        <a:rPr lang="en-US" sz="2800" dirty="0" smtClean="0">
                          <a:latin typeface="Calibri"/>
                          <a:ea typeface="Calibri"/>
                          <a:cs typeface="Times New Roman"/>
                        </a:rPr>
                        <a:t>                           work                               operate</a:t>
                      </a:r>
                    </a:p>
                  </a:txBody>
                  <a:tcPr marL="68580" marR="68580" marT="0" marB="0"/>
                </a:tc>
              </a:tr>
              <a:tr h="589594">
                <a:tc>
                  <a:txBody>
                    <a:bodyPr/>
                    <a:lstStyle/>
                    <a:p>
                      <a:pPr marL="0" marR="0" algn="l">
                        <a:spcBef>
                          <a:spcPts val="0"/>
                        </a:spcBef>
                        <a:spcAft>
                          <a:spcPts val="0"/>
                        </a:spcAft>
                      </a:pPr>
                      <a:r>
                        <a:rPr lang="en-US" sz="2800" dirty="0" err="1" smtClean="0">
                          <a:latin typeface="Calibri"/>
                          <a:ea typeface="Calibri"/>
                          <a:cs typeface="Times New Roman"/>
                        </a:rPr>
                        <a:t>Techni</a:t>
                      </a:r>
                      <a:r>
                        <a:rPr lang="en-US" sz="2800" dirty="0" smtClean="0">
                          <a:latin typeface="Calibri"/>
                          <a:ea typeface="Calibri"/>
                          <a:cs typeface="Times New Roman"/>
                        </a:rPr>
                        <a:t>                        skill                                technique</a:t>
                      </a:r>
                    </a:p>
                  </a:txBody>
                  <a:tcPr marL="68580" marR="68580" marT="0" marB="0"/>
                </a:tc>
              </a:tr>
              <a:tr h="589594">
                <a:tc>
                  <a:txBody>
                    <a:bodyPr/>
                    <a:lstStyle/>
                    <a:p>
                      <a:pPr marL="0" marR="0" algn="l">
                        <a:spcBef>
                          <a:spcPts val="0"/>
                        </a:spcBef>
                        <a:spcAft>
                          <a:spcPts val="0"/>
                        </a:spcAft>
                      </a:pPr>
                      <a:r>
                        <a:rPr lang="en-US" sz="2800" dirty="0" err="1" smtClean="0">
                          <a:latin typeface="Calibri"/>
                          <a:ea typeface="Calibri"/>
                          <a:cs typeface="Times New Roman"/>
                        </a:rPr>
                        <a:t>Trib</a:t>
                      </a:r>
                      <a:r>
                        <a:rPr lang="en-US" sz="2800" dirty="0" smtClean="0">
                          <a:latin typeface="Calibri"/>
                          <a:ea typeface="Calibri"/>
                          <a:cs typeface="Times New Roman"/>
                        </a:rPr>
                        <a:t>                          pay, bestow</a:t>
                      </a:r>
                      <a:r>
                        <a:rPr lang="en-US" sz="2800" baseline="0" dirty="0" smtClean="0">
                          <a:latin typeface="Calibri"/>
                          <a:ea typeface="Calibri"/>
                          <a:cs typeface="Times New Roman"/>
                        </a:rPr>
                        <a:t>                     contribute</a:t>
                      </a:r>
                      <a:endParaRPr lang="en-US" sz="2800" dirty="0" smtClean="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collaborate					</a:t>
            </a:r>
            <a:endParaRPr lang="en-US" b="1" u="sng" dirty="0"/>
          </a:p>
        </p:txBody>
      </p:sp>
      <p:sp>
        <p:nvSpPr>
          <p:cNvPr id="3" name="Content Placeholder 2"/>
          <p:cNvSpPr>
            <a:spLocks noGrp="1"/>
          </p:cNvSpPr>
          <p:nvPr>
            <p:ph sz="quarter" idx="1"/>
          </p:nvPr>
        </p:nvSpPr>
        <p:spPr>
          <a:xfrm>
            <a:off x="228600" y="1371600"/>
            <a:ext cx="4343400" cy="5257800"/>
          </a:xfrm>
        </p:spPr>
        <p:txBody>
          <a:bodyPr>
            <a:noAutofit/>
          </a:bodyPr>
          <a:lstStyle/>
          <a:p>
            <a:r>
              <a:rPr lang="en-US" sz="3200" dirty="0" smtClean="0"/>
              <a:t>Verb</a:t>
            </a:r>
          </a:p>
          <a:p>
            <a:r>
              <a:rPr lang="en-US" sz="3200" dirty="0" smtClean="0"/>
              <a:t>To work with other people, especially on literary or scientific work; to cooperate with the enemy</a:t>
            </a:r>
          </a:p>
          <a:p>
            <a:r>
              <a:rPr lang="en-US" sz="3200" dirty="0" smtClean="0"/>
              <a:t>The scientists decided to </a:t>
            </a:r>
            <a:r>
              <a:rPr lang="en-US" sz="3200" u="sng" dirty="0" smtClean="0"/>
              <a:t>collaborate</a:t>
            </a:r>
            <a:r>
              <a:rPr lang="en-US" sz="3200" dirty="0" smtClean="0"/>
              <a:t> and submit their findings together.</a:t>
            </a:r>
          </a:p>
        </p:txBody>
      </p:sp>
      <p:pic>
        <p:nvPicPr>
          <p:cNvPr id="7" name="Content Placeholder 6" descr="collaborate.jpg"/>
          <p:cNvPicPr>
            <a:picLocks noGrp="1" noChangeAspect="1"/>
          </p:cNvPicPr>
          <p:nvPr>
            <p:ph sz="quarter" idx="2"/>
          </p:nvPr>
        </p:nvPicPr>
        <p:blipFill>
          <a:blip r:embed="rId3"/>
          <a:srcRect l="-400" r="-400"/>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cooperate</a:t>
            </a:r>
            <a:endParaRPr lang="en-US" b="1" dirty="0"/>
          </a:p>
        </p:txBody>
      </p:sp>
      <p:sp>
        <p:nvSpPr>
          <p:cNvPr id="3" name="Content Placeholder 2"/>
          <p:cNvSpPr>
            <a:spLocks noGrp="1"/>
          </p:cNvSpPr>
          <p:nvPr>
            <p:ph sz="quarter" idx="1"/>
          </p:nvPr>
        </p:nvSpPr>
        <p:spPr>
          <a:xfrm>
            <a:off x="228600" y="1219200"/>
            <a:ext cx="4648200" cy="5638800"/>
          </a:xfrm>
        </p:spPr>
        <p:txBody>
          <a:bodyPr>
            <a:noAutofit/>
          </a:bodyPr>
          <a:lstStyle/>
          <a:p>
            <a:r>
              <a:rPr lang="en-US" sz="3600" dirty="0" smtClean="0"/>
              <a:t>Verb</a:t>
            </a:r>
          </a:p>
          <a:p>
            <a:r>
              <a:rPr lang="en-US" sz="3600" dirty="0" smtClean="0"/>
              <a:t>To work together to accomplish something</a:t>
            </a:r>
          </a:p>
          <a:p>
            <a:r>
              <a:rPr lang="en-US" sz="3600" dirty="0" smtClean="0"/>
              <a:t>If you </a:t>
            </a:r>
            <a:r>
              <a:rPr lang="en-US" sz="3600" u="sng" dirty="0" smtClean="0"/>
              <a:t>cooperate</a:t>
            </a:r>
            <a:r>
              <a:rPr lang="en-US" sz="3600" dirty="0" smtClean="0"/>
              <a:t> with your partner, you will be able to finish the task quickly.</a:t>
            </a:r>
          </a:p>
        </p:txBody>
      </p:sp>
      <p:pic>
        <p:nvPicPr>
          <p:cNvPr id="8" name="Content Placeholder 7" descr="cooperate.jpg"/>
          <p:cNvPicPr>
            <a:picLocks noGrp="1" noChangeAspect="1"/>
          </p:cNvPicPr>
          <p:nvPr>
            <p:ph sz="quarter" idx="2"/>
          </p:nvPr>
        </p:nvPicPr>
        <p:blipFill>
          <a:blip r:embed="rId3"/>
          <a:srcRect t="-33369" b="-33369"/>
          <a:stretch>
            <a:fillRect/>
          </a:stretch>
        </p:blipFill>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distribute	</a:t>
            </a:r>
            <a:endParaRPr lang="en-US" b="1" u="sng" dirty="0"/>
          </a:p>
        </p:txBody>
      </p:sp>
      <p:sp>
        <p:nvSpPr>
          <p:cNvPr id="3" name="Content Placeholder 2"/>
          <p:cNvSpPr>
            <a:spLocks noGrp="1"/>
          </p:cNvSpPr>
          <p:nvPr>
            <p:ph sz="quarter" idx="1"/>
          </p:nvPr>
        </p:nvSpPr>
        <p:spPr>
          <a:xfrm>
            <a:off x="228600" y="1219200"/>
            <a:ext cx="4267200" cy="5486400"/>
          </a:xfrm>
        </p:spPr>
        <p:txBody>
          <a:bodyPr>
            <a:normAutofit fontScale="92500"/>
          </a:bodyPr>
          <a:lstStyle/>
          <a:p>
            <a:r>
              <a:rPr lang="en-US" sz="3600" dirty="0" smtClean="0"/>
              <a:t>Verb</a:t>
            </a:r>
          </a:p>
          <a:p>
            <a:r>
              <a:rPr lang="en-US" sz="3600" dirty="0" smtClean="0"/>
              <a:t>To divide or give out in two or more portions; to spread out</a:t>
            </a:r>
          </a:p>
          <a:p>
            <a:r>
              <a:rPr lang="en-US" sz="3600" dirty="0" smtClean="0"/>
              <a:t>The teacher asked her aide to </a:t>
            </a:r>
            <a:r>
              <a:rPr lang="en-US" sz="3600" u="sng" dirty="0" smtClean="0"/>
              <a:t>distribute</a:t>
            </a:r>
            <a:r>
              <a:rPr lang="en-US" sz="3600" dirty="0" smtClean="0"/>
              <a:t> one science kit to every two students. </a:t>
            </a:r>
          </a:p>
        </p:txBody>
      </p:sp>
      <p:pic>
        <p:nvPicPr>
          <p:cNvPr id="6" name="Content Placeholder 5" descr="distribute.jpg"/>
          <p:cNvPicPr>
            <a:picLocks noGrp="1" noChangeAspect="1"/>
          </p:cNvPicPr>
          <p:nvPr>
            <p:ph sz="quarter" idx="2"/>
          </p:nvPr>
        </p:nvPicPr>
        <p:blipFill>
          <a:blip r:embed="rId3"/>
          <a:srcRect t="-31287" b="-31287"/>
          <a:stretch>
            <a:fillRect/>
          </a:stretch>
        </p:blipFill>
        <p:spPr>
          <a:xfrm>
            <a:off x="4933950" y="838200"/>
            <a:ext cx="3749040" cy="5181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laborious	</a:t>
            </a:r>
            <a:endParaRPr lang="en-US" dirty="0"/>
          </a:p>
        </p:txBody>
      </p:sp>
      <p:sp>
        <p:nvSpPr>
          <p:cNvPr id="3" name="Content Placeholder 2"/>
          <p:cNvSpPr>
            <a:spLocks noGrp="1"/>
          </p:cNvSpPr>
          <p:nvPr>
            <p:ph sz="quarter" idx="1"/>
          </p:nvPr>
        </p:nvSpPr>
        <p:spPr>
          <a:xfrm>
            <a:off x="228600" y="1676400"/>
            <a:ext cx="4343400" cy="4953000"/>
          </a:xfrm>
        </p:spPr>
        <p:txBody>
          <a:bodyPr>
            <a:normAutofit fontScale="92500" lnSpcReduction="10000"/>
          </a:bodyPr>
          <a:lstStyle/>
          <a:p>
            <a:r>
              <a:rPr lang="en-US" sz="3600" dirty="0" smtClean="0"/>
              <a:t>Adjective</a:t>
            </a:r>
          </a:p>
          <a:p>
            <a:r>
              <a:rPr lang="en-US" sz="3600" dirty="0" smtClean="0"/>
              <a:t>Hard working; requiring a lot of labor; not easy</a:t>
            </a:r>
          </a:p>
          <a:p>
            <a:r>
              <a:rPr lang="en-US" sz="3600" dirty="0" smtClean="0"/>
              <a:t>She had the </a:t>
            </a:r>
            <a:r>
              <a:rPr lang="en-US" sz="3600" u="sng" dirty="0" smtClean="0"/>
              <a:t>laborious</a:t>
            </a:r>
            <a:r>
              <a:rPr lang="en-US" sz="3600" dirty="0" smtClean="0"/>
              <a:t> task of picking up all the cards and putting them in alphabetical order.</a:t>
            </a:r>
          </a:p>
        </p:txBody>
      </p:sp>
      <p:pic>
        <p:nvPicPr>
          <p:cNvPr id="7" name="Content Placeholder 6" descr="cards.jpg"/>
          <p:cNvPicPr>
            <a:picLocks noGrp="1" noChangeAspect="1"/>
          </p:cNvPicPr>
          <p:nvPr>
            <p:ph sz="quarter" idx="2"/>
          </p:nvPr>
        </p:nvPicPr>
        <p:blipFill>
          <a:blip r:embed="rId3"/>
          <a:srcRect t="-49761" b="-49761"/>
          <a:stretch>
            <a:fillRect/>
          </a:stretch>
        </p:blipFill>
        <p:spPr>
          <a:xfrm>
            <a:off x="4933950" y="533400"/>
            <a:ext cx="3749040" cy="54864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operable	</a:t>
            </a:r>
            <a:endParaRPr lang="en-US" dirty="0"/>
          </a:p>
        </p:txBody>
      </p:sp>
      <p:sp>
        <p:nvSpPr>
          <p:cNvPr id="6" name="Content Placeholder 5"/>
          <p:cNvSpPr>
            <a:spLocks noGrp="1"/>
          </p:cNvSpPr>
          <p:nvPr>
            <p:ph sz="quarter" idx="1"/>
          </p:nvPr>
        </p:nvSpPr>
        <p:spPr>
          <a:xfrm>
            <a:off x="228600" y="1295400"/>
            <a:ext cx="4038600" cy="5562600"/>
          </a:xfrm>
        </p:spPr>
        <p:txBody>
          <a:bodyPr>
            <a:normAutofit lnSpcReduction="10000"/>
          </a:bodyPr>
          <a:lstStyle/>
          <a:p>
            <a:r>
              <a:rPr lang="en-US" sz="3500" dirty="0" smtClean="0"/>
              <a:t>Adjective</a:t>
            </a:r>
          </a:p>
          <a:p>
            <a:r>
              <a:rPr lang="en-US" sz="3500" dirty="0" smtClean="0"/>
              <a:t>Capable of being put into use; in working condition</a:t>
            </a:r>
          </a:p>
          <a:p>
            <a:r>
              <a:rPr lang="en-US" sz="3500" dirty="0" smtClean="0"/>
              <a:t>Once he put a new motor in the machine, it was completely </a:t>
            </a:r>
            <a:r>
              <a:rPr lang="en-US" sz="3500" u="sng" dirty="0" smtClean="0"/>
              <a:t>operable</a:t>
            </a:r>
            <a:r>
              <a:rPr lang="en-US" sz="3500" dirty="0" smtClean="0"/>
              <a:t> again.</a:t>
            </a:r>
          </a:p>
        </p:txBody>
      </p:sp>
      <p:pic>
        <p:nvPicPr>
          <p:cNvPr id="9" name="Content Placeholder 8" descr="machine.jpg"/>
          <p:cNvPicPr>
            <a:picLocks noGrp="1" noChangeAspect="1"/>
          </p:cNvPicPr>
          <p:nvPr>
            <p:ph sz="quarter" idx="2"/>
          </p:nvPr>
        </p:nvPicPr>
        <p:blipFill>
          <a:blip r:embed="rId3"/>
          <a:srcRect t="-8021" b="-8021"/>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pyrotechnics	</a:t>
            </a:r>
            <a:endParaRPr lang="en-US" b="1" dirty="0"/>
          </a:p>
        </p:txBody>
      </p:sp>
      <p:sp>
        <p:nvSpPr>
          <p:cNvPr id="3" name="Content Placeholder 2"/>
          <p:cNvSpPr>
            <a:spLocks noGrp="1"/>
          </p:cNvSpPr>
          <p:nvPr>
            <p:ph sz="quarter" idx="1"/>
          </p:nvPr>
        </p:nvSpPr>
        <p:spPr>
          <a:xfrm>
            <a:off x="228600" y="1371600"/>
            <a:ext cx="4495800" cy="5486400"/>
          </a:xfrm>
        </p:spPr>
        <p:txBody>
          <a:bodyPr>
            <a:normAutofit/>
          </a:bodyPr>
          <a:lstStyle/>
          <a:p>
            <a:r>
              <a:rPr lang="en-US" sz="3500" dirty="0" smtClean="0"/>
              <a:t>Noun</a:t>
            </a:r>
          </a:p>
          <a:p>
            <a:r>
              <a:rPr lang="en-US" sz="3500" dirty="0" smtClean="0"/>
              <a:t>The art of making or displaying fireworks</a:t>
            </a:r>
          </a:p>
          <a:p>
            <a:r>
              <a:rPr lang="en-US" sz="3500" dirty="0" smtClean="0"/>
              <a:t>The Chinese celebrate the new year with </a:t>
            </a:r>
            <a:r>
              <a:rPr lang="en-US" sz="3500" u="sng" dirty="0" smtClean="0"/>
              <a:t>pyrotechnics.</a:t>
            </a:r>
            <a:endParaRPr lang="en-US" sz="3500" dirty="0" smtClean="0"/>
          </a:p>
        </p:txBody>
      </p:sp>
      <p:pic>
        <p:nvPicPr>
          <p:cNvPr id="5" name="Picture 4" descr="pyrotechnics.jpg"/>
          <p:cNvPicPr>
            <a:picLocks noChangeAspect="1"/>
          </p:cNvPicPr>
          <p:nvPr/>
        </p:nvPicPr>
        <p:blipFill>
          <a:blip r:embed="rId3"/>
          <a:stretch>
            <a:fillRect/>
          </a:stretch>
        </p:blipFill>
        <p:spPr>
          <a:xfrm>
            <a:off x="4267200" y="762000"/>
            <a:ext cx="3721100" cy="5080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retribution</a:t>
            </a:r>
            <a:endParaRPr lang="en-US" b="1" u="sng" dirty="0"/>
          </a:p>
        </p:txBody>
      </p:sp>
      <p:sp>
        <p:nvSpPr>
          <p:cNvPr id="3" name="Content Placeholder 2"/>
          <p:cNvSpPr>
            <a:spLocks noGrp="1"/>
          </p:cNvSpPr>
          <p:nvPr>
            <p:ph sz="quarter" idx="1"/>
          </p:nvPr>
        </p:nvSpPr>
        <p:spPr>
          <a:xfrm>
            <a:off x="381000" y="1600200"/>
            <a:ext cx="4343400" cy="5257800"/>
          </a:xfrm>
        </p:spPr>
        <p:txBody>
          <a:bodyPr>
            <a:normAutofit fontScale="92500" lnSpcReduction="20000"/>
          </a:bodyPr>
          <a:lstStyle/>
          <a:p>
            <a:r>
              <a:rPr lang="en-US" sz="4100" dirty="0" smtClean="0"/>
              <a:t>Noun</a:t>
            </a:r>
          </a:p>
          <a:p>
            <a:r>
              <a:rPr lang="en-US" sz="4100" dirty="0" smtClean="0"/>
              <a:t>Punishment for evil doing or reward for good works</a:t>
            </a:r>
          </a:p>
          <a:p>
            <a:r>
              <a:rPr lang="en-US" sz="4100" dirty="0" smtClean="0"/>
              <a:t>His </a:t>
            </a:r>
            <a:r>
              <a:rPr lang="en-US" sz="4100" u="sng" dirty="0" smtClean="0"/>
              <a:t>retribution</a:t>
            </a:r>
            <a:r>
              <a:rPr lang="en-US" sz="4100" dirty="0" smtClean="0"/>
              <a:t> for the crime was to do 100 hours of community service.</a:t>
            </a:r>
          </a:p>
        </p:txBody>
      </p:sp>
      <p:pic>
        <p:nvPicPr>
          <p:cNvPr id="5" name="Picture 4" descr="community service.jpg"/>
          <p:cNvPicPr>
            <a:picLocks noChangeAspect="1"/>
          </p:cNvPicPr>
          <p:nvPr/>
        </p:nvPicPr>
        <p:blipFill>
          <a:blip r:embed="rId3"/>
          <a:stretch>
            <a:fillRect/>
          </a:stretch>
        </p:blipFill>
        <p:spPr>
          <a:xfrm>
            <a:off x="5105400" y="1371600"/>
            <a:ext cx="3486150" cy="46482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2009</TotalTime>
  <Words>1354</Words>
  <Application>Microsoft Macintosh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Vocabulary</vt:lpstr>
      <vt:lpstr>ROOTS</vt:lpstr>
      <vt:lpstr>collaborate     </vt:lpstr>
      <vt:lpstr>cooperate</vt:lpstr>
      <vt:lpstr>distribute </vt:lpstr>
      <vt:lpstr>laborious </vt:lpstr>
      <vt:lpstr>operable </vt:lpstr>
      <vt:lpstr>pyrotechnics </vt:lpstr>
      <vt:lpstr>retribution</vt:lpstr>
      <vt:lpstr>technician</vt:lpstr>
      <vt:lpstr>technology</vt:lpstr>
      <vt:lpstr>tribute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205</cp:revision>
  <dcterms:created xsi:type="dcterms:W3CDTF">2010-01-08T13:37:37Z</dcterms:created>
  <dcterms:modified xsi:type="dcterms:W3CDTF">2011-01-07T14:14:17Z</dcterms:modified>
</cp:coreProperties>
</file>