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15"/>
  </p:notesMasterIdLst>
  <p:handoutMasterIdLst>
    <p:handoutMasterId r:id="rId16"/>
  </p:handoutMasterIdLst>
  <p:sldIdLst>
    <p:sldId id="256" r:id="rId2"/>
    <p:sldId id="270" r:id="rId3"/>
    <p:sldId id="263" r:id="rId4"/>
    <p:sldId id="264" r:id="rId5"/>
    <p:sldId id="265" r:id="rId6"/>
    <p:sldId id="259" r:id="rId7"/>
    <p:sldId id="272" r:id="rId8"/>
    <p:sldId id="267" r:id="rId9"/>
    <p:sldId id="268" r:id="rId10"/>
    <p:sldId id="260" r:id="rId11"/>
    <p:sldId id="262"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45E"/>
    <a:srgbClr val="FAEE94"/>
    <a:srgbClr val="F8E7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62380" autoAdjust="0"/>
  </p:normalViewPr>
  <p:slideViewPr>
    <p:cSldViewPr>
      <p:cViewPr>
        <p:scale>
          <a:sx n="75" d="100"/>
          <a:sy n="75" d="100"/>
        </p:scale>
        <p:origin x="-1008" y="-822"/>
      </p:cViewPr>
      <p:guideLst>
        <p:guide orient="horz" pos="2160"/>
        <p:guide pos="2880"/>
      </p:guideLst>
    </p:cSldViewPr>
  </p:slideViewPr>
  <p:notesTextViewPr>
    <p:cViewPr>
      <p:scale>
        <a:sx n="100" d="100"/>
        <a:sy n="100" d="100"/>
      </p:scale>
      <p:origin x="0" y="0"/>
    </p:cViewPr>
  </p:notesTextViewPr>
  <p:notesViewPr>
    <p:cSldViewPr>
      <p:cViewPr varScale="1">
        <p:scale>
          <a:sx n="34" d="100"/>
          <a:sy n="34" d="100"/>
        </p:scale>
        <p:origin x="-177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E195E3-FC89-4997-BB1E-F20543EF2AFD}" type="datetimeFigureOut">
              <a:rPr lang="en-US" smtClean="0"/>
              <a:pPr/>
              <a:t>1/7/2011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46B2B5-B3FD-4CA2-B8F4-D6B9017B45A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37672-60EB-4B56-A5CD-9E1A3A303887}" type="datetimeFigureOut">
              <a:rPr lang="en-US" smtClean="0"/>
              <a:pPr/>
              <a:t>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21B2A-E401-4AAA-98D8-A7225000A9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DEA21B2A-E401-4AAA-98D8-A7225000A9F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pPr>
              <a:buFont typeface="Arial" pitchFamily="34" charset="0"/>
              <a:buNone/>
            </a:pPr>
            <a:endParaRPr lang="en-US" baseline="0" dirty="0" smtClean="0"/>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baseline="0" dirty="0" smtClean="0"/>
              <a:t>The independent practice that goes with this lesson will be introduced with this slide. As it is modified, I will not present it on the PPT or SB as that may cause confusion for the students who have the unmodified version. However, the following is how I will review the worksheet with the whole class:</a:t>
            </a:r>
          </a:p>
          <a:p>
            <a:r>
              <a:rPr lang="en-US" sz="900" dirty="0" smtClean="0"/>
              <a:t>Input:</a:t>
            </a:r>
          </a:p>
          <a:p>
            <a:r>
              <a:rPr lang="en-US" sz="900" dirty="0" smtClean="0"/>
              <a:t>Read the directions for the first section.</a:t>
            </a:r>
          </a:p>
          <a:p>
            <a:r>
              <a:rPr lang="en-US" sz="900" dirty="0" smtClean="0"/>
              <a:t>CFU: Ask if there are any questions</a:t>
            </a:r>
          </a:p>
          <a:p>
            <a:r>
              <a:rPr lang="en-US" sz="900" dirty="0" smtClean="0"/>
              <a:t>Guided Practice/Modeling: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dirty="0" smtClean="0"/>
              <a:t>Read the two words listed for the first </a:t>
            </a:r>
            <a:r>
              <a:rPr lang="en-US" sz="900" dirty="0" err="1" smtClean="0"/>
              <a:t>question.Ask</a:t>
            </a:r>
            <a:r>
              <a:rPr lang="en-US" sz="900" dirty="0" smtClean="0"/>
              <a:t> if the two words have the same meaning or different meanings. Model</a:t>
            </a:r>
            <a:r>
              <a:rPr lang="en-US" sz="900" baseline="0" dirty="0" smtClean="0"/>
              <a:t> looking up the meaning for construe – note that assume the meaning is part of the definition. Have a student say that the words have the same meaning. Have the students circle same. Tell them they will do the same for 2-8.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if there are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second section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Guided Practice: read the word for #9. Explain that they are to determine the meaning of port and then add the meaning of </a:t>
            </a:r>
            <a:r>
              <a:rPr lang="en-US" sz="900" baseline="0" dirty="0" err="1" smtClean="0"/>
              <a:t>er</a:t>
            </a:r>
            <a:r>
              <a:rPr lang="en-US" sz="900" baseline="0" dirty="0" smtClean="0"/>
              <a:t>. Give the example of teach + </a:t>
            </a:r>
            <a:r>
              <a:rPr lang="en-US" sz="900" baseline="0" dirty="0" err="1" smtClean="0"/>
              <a:t>er</a:t>
            </a:r>
            <a:r>
              <a:rPr lang="en-US" sz="900" baseline="0" dirty="0" smtClean="0"/>
              <a:t>…someone who teaches. Say to do the same thing for port, but that someone who ports doesn’t make sense, so they will need to look at the MEANING for port…to carry from one </a:t>
            </a:r>
            <a:r>
              <a:rPr lang="en-US" sz="900" baseline="0" dirty="0" err="1" smtClean="0"/>
              <a:t>palace</a:t>
            </a:r>
            <a:r>
              <a:rPr lang="en-US" sz="900" baseline="0" dirty="0" smtClean="0"/>
              <a:t> to another. A porter is someone who carries things from one place to another. Have students write in answer. Tell them to do the remaining two questions the same way.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Input: read the directions for the third question.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G.P. Do the first one together. Have three different students name one thing that is portable. Have students write in the answers.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CFU ask for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IP: have students complete the worksheet independently. CFU: circulate. Monitor for correct answers. If time allows when students are finished, go over the answers as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aseline="0" dirty="0" smtClean="0"/>
              <a:t>Closure: Remind students to review the words during the week. Remind them that if they learn the root words they will add more than just those ten words to their vocabulary. Have students turn in worksheets to appropriate areas. </a:t>
            </a:r>
            <a:endParaRPr lang="en-US" sz="900"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Input:</a:t>
            </a:r>
          </a:p>
          <a:p>
            <a:r>
              <a:rPr lang="en-US" dirty="0" smtClean="0"/>
              <a:t>Present the root words</a:t>
            </a:r>
            <a:r>
              <a:rPr lang="en-US" baseline="0" dirty="0" smtClean="0"/>
              <a:t>” Explain their meanings.</a:t>
            </a:r>
          </a:p>
          <a:p>
            <a:r>
              <a:rPr lang="en-US" b="1" baseline="0" dirty="0" smtClean="0"/>
              <a:t>CFU: </a:t>
            </a:r>
          </a:p>
          <a:p>
            <a:r>
              <a:rPr lang="en-US" baseline="0" dirty="0" smtClean="0"/>
              <a:t>Ask students to tell you another word with fore</a:t>
            </a:r>
          </a:p>
          <a:p>
            <a:r>
              <a:rPr lang="en-US" baseline="0" dirty="0" smtClean="0"/>
              <a:t>Repeat with other root words.</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 </a:t>
            </a:r>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a:buFont typeface="Arial" pitchFamily="34" charset="0"/>
              <a:buChar char="•"/>
            </a:pPr>
            <a:r>
              <a:rPr lang="en-US" baseline="0" dirty="0" smtClean="0"/>
              <a:t>Point out the suffix on the word</a:t>
            </a:r>
          </a:p>
          <a:p>
            <a:pPr>
              <a:buFont typeface="Arial" pitchFamily="34" charset="0"/>
              <a:buChar char="•"/>
            </a:pPr>
            <a:r>
              <a:rPr lang="en-US" baseline="0" dirty="0" smtClean="0"/>
              <a:t>Tell students to make sure they are familiar with how the word is used in the sentence</a:t>
            </a:r>
          </a:p>
          <a:p>
            <a:r>
              <a:rPr lang="en-US" baseline="0" dirty="0" smtClean="0"/>
              <a:t>CFU: </a:t>
            </a:r>
          </a:p>
          <a:p>
            <a:pPr>
              <a:buFont typeface="Arial" pitchFamily="34" charset="0"/>
              <a:buChar char="•"/>
            </a:pPr>
            <a:r>
              <a:rPr lang="en-US" baseline="0" dirty="0" smtClean="0"/>
              <a:t>Ask a student to give a paraphrase, example, or another sentence</a:t>
            </a:r>
          </a:p>
          <a:p>
            <a:pPr>
              <a:buFont typeface="Arial" pitchFamily="34" charset="0"/>
              <a:buChar char="•"/>
            </a:pPr>
            <a:r>
              <a:rPr lang="en-US" baseline="0" dirty="0" smtClean="0"/>
              <a:t>Ask a different student to provide an example or another sentence using the word</a:t>
            </a:r>
          </a:p>
          <a:p>
            <a:r>
              <a:rPr lang="en-US" baseline="0" dirty="0" smtClean="0"/>
              <a:t>Model:</a:t>
            </a:r>
          </a:p>
          <a:p>
            <a:pPr>
              <a:buFont typeface="Arial" pitchFamily="34" charset="0"/>
              <a:buChar char="•"/>
            </a:pPr>
            <a:r>
              <a:rPr lang="en-US" baseline="0" dirty="0" smtClean="0"/>
              <a:t>If students are not able to do the CFU, provide a paraphrase and an example</a:t>
            </a:r>
          </a:p>
          <a:p>
            <a:pPr>
              <a:buFont typeface="Arial" pitchFamily="34" charset="0"/>
              <a:buChar char="•"/>
            </a:pPr>
            <a:r>
              <a:rPr lang="en-US" baseline="0" dirty="0" smtClean="0"/>
              <a:t>Do this for any word that the students cannot paraphrase or give an example for.</a:t>
            </a:r>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r>
              <a:rPr lang="en-US" dirty="0" smtClean="0"/>
              <a:t>For each of</a:t>
            </a:r>
            <a:r>
              <a:rPr lang="en-US" baseline="0" dirty="0" smtClean="0"/>
              <a:t> the following slides (with vocabulary words) have each student in turn:</a:t>
            </a:r>
            <a:endParaRPr lang="en-US" dirty="0" smtClean="0"/>
          </a:p>
          <a:p>
            <a:pPr>
              <a:buFont typeface="Arial" pitchFamily="34" charset="0"/>
              <a:buChar char="•"/>
            </a:pPr>
            <a:r>
              <a:rPr lang="en-US" dirty="0" smtClean="0"/>
              <a:t>Present</a:t>
            </a:r>
            <a:r>
              <a:rPr lang="en-US" baseline="0" dirty="0" smtClean="0"/>
              <a:t> the word</a:t>
            </a:r>
          </a:p>
          <a:p>
            <a:pPr>
              <a:buFont typeface="Arial" pitchFamily="34" charset="0"/>
              <a:buChar char="•"/>
            </a:pPr>
            <a:r>
              <a:rPr lang="en-US" baseline="0" dirty="0" smtClean="0"/>
              <a:t>State the part of speech</a:t>
            </a:r>
          </a:p>
          <a:p>
            <a:pPr>
              <a:buFont typeface="Arial" pitchFamily="34" charset="0"/>
              <a:buChar char="•"/>
            </a:pPr>
            <a:r>
              <a:rPr lang="en-US" baseline="0" dirty="0" smtClean="0"/>
              <a:t>Read the definition and sentence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one of the other students to give a paraphrase of the definition, and another to provide an example or another sentence using the word. </a:t>
            </a:r>
          </a:p>
          <a:p>
            <a:pPr>
              <a:buFont typeface="Arial" pitchFamily="34" charset="0"/>
              <a:buChar char="•"/>
            </a:pPr>
            <a:r>
              <a:rPr lang="en-US" baseline="0" dirty="0" smtClean="0"/>
              <a:t>Provide positive verbal feedback for each.</a:t>
            </a:r>
          </a:p>
          <a:p>
            <a:pPr>
              <a:buFont typeface="Arial" pitchFamily="34" charset="0"/>
              <a:buChar char="•"/>
            </a:pPr>
            <a:r>
              <a:rPr lang="en-US" baseline="0" dirty="0" smtClean="0"/>
              <a:t>Restate the example or paraphrase if unclear how it relates (informal error correction)</a:t>
            </a:r>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EA21B2A-E401-4AAA-98D8-A7225000A9F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Input:</a:t>
            </a:r>
          </a:p>
          <a:p>
            <a:pPr>
              <a:buFont typeface="Arial" pitchFamily="34" charset="0"/>
              <a:buChar char="•"/>
            </a:pPr>
            <a:r>
              <a:rPr lang="en-US" dirty="0" smtClean="0"/>
              <a:t>Have students to identify the part of speech, read the definition and the sentence. </a:t>
            </a:r>
          </a:p>
          <a:p>
            <a:pPr>
              <a:buFont typeface="Arial" pitchFamily="34" charset="0"/>
              <a:buChar char="•"/>
            </a:pPr>
            <a:r>
              <a:rPr lang="en-US" dirty="0" smtClean="0"/>
              <a:t>Clarify/restate</a:t>
            </a:r>
            <a:r>
              <a:rPr lang="en-US" baseline="0" dirty="0" smtClean="0"/>
              <a:t> any information that is unclear or inaccurate.</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Point out the suffix on the word</a:t>
            </a:r>
          </a:p>
          <a:p>
            <a:r>
              <a:rPr lang="en-US" baseline="0" dirty="0" smtClean="0"/>
              <a:t>CFU: </a:t>
            </a:r>
          </a:p>
          <a:p>
            <a:pPr>
              <a:buFont typeface="Arial" pitchFamily="34" charset="0"/>
              <a:buChar char="•"/>
            </a:pPr>
            <a:r>
              <a:rPr lang="en-US" baseline="0" dirty="0" smtClean="0"/>
              <a:t>Ask a student to give a paraphrase of the definition</a:t>
            </a:r>
          </a:p>
          <a:p>
            <a:pPr>
              <a:buFont typeface="Arial" pitchFamily="34" charset="0"/>
              <a:buChar char="•"/>
            </a:pPr>
            <a:r>
              <a:rPr lang="en-US" baseline="0" dirty="0" smtClean="0"/>
              <a:t>Ask a different student to provide an example or another sentence using the word</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A21B2A-E401-4AAA-98D8-A7225000A9F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347E2E-5EEE-470B-9039-14AD640FC657}" type="datetimeFigureOut">
              <a:rPr lang="en-US" smtClean="0"/>
              <a:pPr/>
              <a:t>1/7/2011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382AF-7B84-449F-8573-51231B6471D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69382AF-7B84-449F-8573-51231B6471D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E347E2E-5EEE-470B-9039-14AD640FC657}" type="datetimeFigureOut">
              <a:rPr lang="en-US" smtClean="0"/>
              <a:pPr/>
              <a:t>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69382AF-7B84-449F-8573-51231B6471D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E347E2E-5EEE-470B-9039-14AD640FC657}" type="datetimeFigureOut">
              <a:rPr lang="en-US" smtClean="0"/>
              <a:pPr/>
              <a:t>1/7/2011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69382AF-7B84-449F-8573-51231B6471D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E347E2E-5EEE-470B-9039-14AD640FC657}" type="datetimeFigureOut">
              <a:rPr lang="en-US" smtClean="0"/>
              <a:pPr/>
              <a:t>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382AF-7B84-449F-8573-51231B6471D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E347E2E-5EEE-470B-9039-14AD640FC657}" type="datetimeFigureOut">
              <a:rPr lang="en-US" smtClean="0"/>
              <a:pPr/>
              <a:t>1/7/2011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69382AF-7B84-449F-8573-51231B6471D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347E2E-5EEE-470B-9039-14AD640FC657}" type="datetimeFigureOut">
              <a:rPr lang="en-US" smtClean="0"/>
              <a:pPr/>
              <a:t>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69382AF-7B84-449F-8573-51231B6471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E347E2E-5EEE-470B-9039-14AD640FC657}" type="datetimeFigureOut">
              <a:rPr lang="en-US" smtClean="0"/>
              <a:pPr/>
              <a:t>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69382AF-7B84-449F-8573-51231B6471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E347E2E-5EEE-470B-9039-14AD640FC657}" type="datetimeFigureOut">
              <a:rPr lang="en-US" smtClean="0"/>
              <a:pPr/>
              <a:t>1/7/2011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69382AF-7B84-449F-8573-51231B6471D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E347E2E-5EEE-470B-9039-14AD640FC657}" type="datetimeFigureOut">
              <a:rPr lang="en-US" smtClean="0"/>
              <a:pPr/>
              <a:t>1/7/2011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E347E2E-5EEE-470B-9039-14AD640FC657}" type="datetimeFigureOut">
              <a:rPr lang="en-US" smtClean="0"/>
              <a:pPr/>
              <a:t>1/7/2011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69382AF-7B84-449F-8573-51231B6471D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Instructional%20Plans/E&amp;R%20(Reading)/SB%20modified%20ws%209-21.notebook"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smtClean="0"/>
          </a:p>
          <a:p>
            <a:r>
              <a:rPr lang="en-US" dirty="0" smtClean="0"/>
              <a:t>Red Hot Root Words</a:t>
            </a:r>
          </a:p>
          <a:p>
            <a:endParaRPr lang="en-US" dirty="0"/>
          </a:p>
        </p:txBody>
      </p:sp>
      <p:sp>
        <p:nvSpPr>
          <p:cNvPr id="2" name="Title 1"/>
          <p:cNvSpPr>
            <a:spLocks noGrp="1"/>
          </p:cNvSpPr>
          <p:nvPr>
            <p:ph type="ctrTitle"/>
          </p:nvPr>
        </p:nvSpPr>
        <p:spPr/>
        <p:txBody>
          <a:bodyPr/>
          <a:lstStyle/>
          <a:p>
            <a:r>
              <a:rPr lang="en-US" dirty="0" smtClean="0"/>
              <a:t>Vocabulary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11624"/>
          </a:xfrm>
        </p:spPr>
        <p:txBody>
          <a:bodyPr/>
          <a:lstStyle/>
          <a:p>
            <a:pPr algn="l"/>
            <a:r>
              <a:rPr lang="en-US" b="1" dirty="0" smtClean="0"/>
              <a:t>microphone</a:t>
            </a:r>
            <a:endParaRPr lang="en-US" b="1" u="sng" dirty="0"/>
          </a:p>
        </p:txBody>
      </p:sp>
      <p:sp>
        <p:nvSpPr>
          <p:cNvPr id="3" name="Content Placeholder 2"/>
          <p:cNvSpPr>
            <a:spLocks noGrp="1"/>
          </p:cNvSpPr>
          <p:nvPr>
            <p:ph sz="half" idx="1"/>
          </p:nvPr>
        </p:nvSpPr>
        <p:spPr>
          <a:xfrm>
            <a:off x="228600" y="1447800"/>
            <a:ext cx="4267200" cy="5181600"/>
          </a:xfrm>
        </p:spPr>
        <p:txBody>
          <a:bodyPr>
            <a:normAutofit fontScale="85000" lnSpcReduction="20000"/>
          </a:bodyPr>
          <a:lstStyle/>
          <a:p>
            <a:r>
              <a:rPr lang="en-US" sz="3600" dirty="0" smtClean="0"/>
              <a:t>Noun</a:t>
            </a:r>
          </a:p>
          <a:p>
            <a:r>
              <a:rPr lang="en-US" sz="3600" dirty="0" smtClean="0"/>
              <a:t>A device that changes sound waves to electrical impulses so they can be recorded or amplified.</a:t>
            </a:r>
          </a:p>
          <a:p>
            <a:r>
              <a:rPr lang="en-US" sz="3600" dirty="0" smtClean="0"/>
              <a:t>You’ll need to turn the volume down if you don’t want to get a screeching noise through the </a:t>
            </a:r>
            <a:r>
              <a:rPr lang="en-US" sz="3600" u="sng" dirty="0" smtClean="0"/>
              <a:t>microphone.</a:t>
            </a:r>
            <a:endParaRPr lang="en-US" sz="3600" dirty="0" smtClean="0"/>
          </a:p>
        </p:txBody>
      </p:sp>
      <p:pic>
        <p:nvPicPr>
          <p:cNvPr id="6" name="Content Placeholder 5" descr="microphone.jpg"/>
          <p:cNvPicPr>
            <a:picLocks noGrp="1" noChangeAspect="1"/>
          </p:cNvPicPr>
          <p:nvPr>
            <p:ph sz="half" idx="2"/>
          </p:nvPr>
        </p:nvPicPr>
        <p:blipFill>
          <a:blip r:embed="rId3"/>
          <a:stretch>
            <a:fillRect/>
          </a:stretch>
        </p:blipFill>
        <p:spPr>
          <a:xfrm>
            <a:off x="4953000" y="2133600"/>
            <a:ext cx="3657600" cy="3880958"/>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959224"/>
          </a:xfrm>
        </p:spPr>
        <p:txBody>
          <a:bodyPr/>
          <a:lstStyle/>
          <a:p>
            <a:pPr algn="l"/>
            <a:r>
              <a:rPr lang="en-US" b="1" dirty="0" smtClean="0"/>
              <a:t>mince</a:t>
            </a:r>
            <a:endParaRPr lang="en-US" b="1" dirty="0"/>
          </a:p>
        </p:txBody>
      </p:sp>
      <p:sp>
        <p:nvSpPr>
          <p:cNvPr id="3" name="Content Placeholder 2"/>
          <p:cNvSpPr>
            <a:spLocks noGrp="1"/>
          </p:cNvSpPr>
          <p:nvPr>
            <p:ph sz="half" idx="1"/>
          </p:nvPr>
        </p:nvSpPr>
        <p:spPr>
          <a:xfrm>
            <a:off x="228600" y="1295400"/>
            <a:ext cx="4267200" cy="5257800"/>
          </a:xfrm>
        </p:spPr>
        <p:txBody>
          <a:bodyPr>
            <a:normAutofit/>
          </a:bodyPr>
          <a:lstStyle/>
          <a:p>
            <a:r>
              <a:rPr lang="en-US" sz="3568" dirty="0" smtClean="0"/>
              <a:t>Verb</a:t>
            </a:r>
          </a:p>
          <a:p>
            <a:r>
              <a:rPr lang="en-US" sz="3568" dirty="0" smtClean="0"/>
              <a:t>To cut into small pieces</a:t>
            </a:r>
          </a:p>
          <a:p>
            <a:r>
              <a:rPr lang="en-US" sz="3568" u="sng" dirty="0" smtClean="0"/>
              <a:t>Mince</a:t>
            </a:r>
            <a:r>
              <a:rPr lang="en-US" sz="3568" dirty="0" smtClean="0"/>
              <a:t> the vegetable before you put them in the water to boil.</a:t>
            </a:r>
            <a:endParaRPr lang="en-US" sz="3568" u="sng" dirty="0" smtClean="0"/>
          </a:p>
          <a:p>
            <a:endParaRPr lang="en-US" sz="3600" u="sng" dirty="0" smtClean="0"/>
          </a:p>
        </p:txBody>
      </p:sp>
      <p:pic>
        <p:nvPicPr>
          <p:cNvPr id="6" name="Picture 5" descr="mince.jpg"/>
          <p:cNvPicPr>
            <a:picLocks noChangeAspect="1"/>
          </p:cNvPicPr>
          <p:nvPr/>
        </p:nvPicPr>
        <p:blipFill>
          <a:blip r:embed="rId3"/>
          <a:stretch>
            <a:fillRect/>
          </a:stretch>
        </p:blipFill>
        <p:spPr>
          <a:xfrm>
            <a:off x="5562600" y="3505200"/>
            <a:ext cx="2819400" cy="2724150"/>
          </a:xfrm>
          <a:prstGeom prst="rect">
            <a:avLst/>
          </a:prstGeom>
        </p:spPr>
      </p:pic>
      <p:pic>
        <p:nvPicPr>
          <p:cNvPr id="7" name="Picture 6" descr="mince 2.jpg"/>
          <p:cNvPicPr>
            <a:picLocks noChangeAspect="1"/>
          </p:cNvPicPr>
          <p:nvPr/>
        </p:nvPicPr>
        <p:blipFill>
          <a:blip r:embed="rId4"/>
          <a:stretch>
            <a:fillRect/>
          </a:stretch>
        </p:blipFill>
        <p:spPr>
          <a:xfrm>
            <a:off x="5562600" y="1371600"/>
            <a:ext cx="2844800" cy="21336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minuscule</a:t>
            </a:r>
            <a:endParaRPr lang="en-US" b="1" dirty="0"/>
          </a:p>
        </p:txBody>
      </p:sp>
      <p:sp>
        <p:nvSpPr>
          <p:cNvPr id="3" name="Content Placeholder 2"/>
          <p:cNvSpPr>
            <a:spLocks noGrp="1"/>
          </p:cNvSpPr>
          <p:nvPr>
            <p:ph sz="half" idx="1"/>
          </p:nvPr>
        </p:nvSpPr>
        <p:spPr>
          <a:xfrm>
            <a:off x="0" y="1371600"/>
            <a:ext cx="4495800" cy="5486400"/>
          </a:xfrm>
        </p:spPr>
        <p:txBody>
          <a:bodyPr>
            <a:noAutofit/>
          </a:bodyPr>
          <a:lstStyle/>
          <a:p>
            <a:r>
              <a:rPr lang="en-US" sz="3600" dirty="0" smtClean="0"/>
              <a:t>Adjective</a:t>
            </a:r>
          </a:p>
          <a:p>
            <a:r>
              <a:rPr lang="en-US" sz="3600" dirty="0" smtClean="0"/>
              <a:t>Very small; tiny</a:t>
            </a:r>
          </a:p>
          <a:p>
            <a:r>
              <a:rPr lang="en-US" sz="3600" dirty="0" smtClean="0"/>
              <a:t>The sliver was so </a:t>
            </a:r>
            <a:r>
              <a:rPr lang="en-US" sz="3600" u="sng" dirty="0" smtClean="0"/>
              <a:t>minuscule </a:t>
            </a:r>
            <a:r>
              <a:rPr lang="en-US" sz="3600" dirty="0" smtClean="0"/>
              <a:t> that it was nearly impossible to take it out of her finger.</a:t>
            </a:r>
          </a:p>
        </p:txBody>
      </p:sp>
      <p:pic>
        <p:nvPicPr>
          <p:cNvPr id="6" name="Picture 5" descr="sliver.jpg"/>
          <p:cNvPicPr>
            <a:picLocks noChangeAspect="1"/>
          </p:cNvPicPr>
          <p:nvPr/>
        </p:nvPicPr>
        <p:blipFill>
          <a:blip r:embed="rId3"/>
          <a:stretch>
            <a:fillRect/>
          </a:stretch>
        </p:blipFill>
        <p:spPr>
          <a:xfrm>
            <a:off x="4648200" y="1752600"/>
            <a:ext cx="4198620" cy="44196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124200"/>
            <a:ext cx="8229600" cy="1143000"/>
          </a:xfrm>
        </p:spPr>
        <p:txBody>
          <a:bodyPr>
            <a:normAutofit/>
          </a:bodyPr>
          <a:lstStyle/>
          <a:p>
            <a:r>
              <a:rPr lang="en-US" dirty="0" smtClean="0">
                <a:hlinkClick r:id="rId3" action="ppaction://hlinkfile"/>
              </a:rPr>
              <a:t>Practice Using the New Words!</a:t>
            </a:r>
            <a:r>
              <a:rPr lang="en-US" dirty="0" smtClean="0"/>
              <a:t/>
            </a:r>
            <a:br>
              <a:rPr lang="en-US" dirty="0" smtClean="0"/>
            </a:br>
            <a:endParaRPr lang="en-US" dirty="0"/>
          </a:p>
        </p:txBody>
      </p:sp>
      <p:sp>
        <p:nvSpPr>
          <p:cNvPr id="3" name="Content Placeholder 2"/>
          <p:cNvSpPr>
            <a:spLocks noGrp="1"/>
          </p:cNvSpPr>
          <p:nvPr>
            <p:ph idx="4294967295"/>
          </p:nvPr>
        </p:nvSpPr>
        <p:spPr>
          <a:xfrm>
            <a:off x="0" y="1600200"/>
            <a:ext cx="8229600" cy="4525963"/>
          </a:xfrm>
        </p:spPr>
        <p:txBody>
          <a:bodyPr/>
          <a:lstStyle/>
          <a:p>
            <a:pPr algn="ctr">
              <a:buNone/>
            </a:pPr>
            <a:endParaRPr lang="en-US" dirty="0" smtClean="0"/>
          </a:p>
          <a:p>
            <a:pPr algn="ctr">
              <a:buNone/>
            </a:pPr>
            <a:endParaRPr lang="en-US" dirty="0" smtClean="0"/>
          </a:p>
          <a:p>
            <a:pPr algn="ct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ROOTS</a:t>
            </a:r>
            <a:endParaRPr lang="en-US" dirty="0"/>
          </a:p>
        </p:txBody>
      </p:sp>
      <p:graphicFrame>
        <p:nvGraphicFramePr>
          <p:cNvPr id="6" name="Content Placeholder 5"/>
          <p:cNvGraphicFramePr>
            <a:graphicFrameLocks noGrp="1"/>
          </p:cNvGraphicFramePr>
          <p:nvPr>
            <p:ph sz="quarter" idx="1"/>
          </p:nvPr>
        </p:nvGraphicFramePr>
        <p:xfrm>
          <a:off x="0" y="2133600"/>
          <a:ext cx="9144000" cy="2526515"/>
        </p:xfrm>
        <a:graphic>
          <a:graphicData uri="http://schemas.openxmlformats.org/drawingml/2006/table">
            <a:tbl>
              <a:tblPr firstRow="1" bandRow="1">
                <a:tableStyleId>{35758FB7-9AC5-4552-8A53-C91805E547FA}</a:tableStyleId>
              </a:tblPr>
              <a:tblGrid>
                <a:gridCol w="9144000"/>
              </a:tblGrid>
              <a:tr h="505303">
                <a:tc>
                  <a:txBody>
                    <a:bodyPr/>
                    <a:lstStyle/>
                    <a:p>
                      <a:pPr marL="0" marR="0" algn="l">
                        <a:spcBef>
                          <a:spcPts val="0"/>
                        </a:spcBef>
                        <a:spcAft>
                          <a:spcPts val="0"/>
                        </a:spcAft>
                      </a:pPr>
                      <a:r>
                        <a:rPr lang="en-US" sz="2800" dirty="0">
                          <a:solidFill>
                            <a:srgbClr val="FFFFFF"/>
                          </a:solidFill>
                          <a:latin typeface="Calibri"/>
                          <a:ea typeface="Calibri"/>
                          <a:cs typeface="Times New Roman"/>
                        </a:rPr>
                        <a:t>Root Words   </a:t>
                      </a:r>
                      <a:r>
                        <a:rPr lang="en-US" sz="2800" baseline="0" dirty="0" smtClean="0">
                          <a:solidFill>
                            <a:srgbClr val="FFFFFF"/>
                          </a:solidFill>
                          <a:latin typeface="Calibri"/>
                          <a:ea typeface="Calibri"/>
                          <a:cs typeface="Times New Roman"/>
                        </a:rPr>
                        <a:t>          Meaning</a:t>
                      </a:r>
                      <a:r>
                        <a:rPr lang="en-US" sz="2800" dirty="0" smtClean="0">
                          <a:solidFill>
                            <a:srgbClr val="FFFFFF"/>
                          </a:solidFill>
                          <a:latin typeface="Calibri"/>
                          <a:ea typeface="Calibri"/>
                          <a:cs typeface="Times New Roman"/>
                        </a:rPr>
                        <a:t>              Words You Already Know</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err="1" smtClean="0">
                          <a:latin typeface="Calibri"/>
                          <a:ea typeface="Calibri"/>
                          <a:cs typeface="Times New Roman"/>
                        </a:rPr>
                        <a:t>Magn</a:t>
                      </a:r>
                      <a:r>
                        <a:rPr lang="en-US" sz="2800" dirty="0" smtClean="0">
                          <a:latin typeface="Calibri"/>
                          <a:ea typeface="Calibri"/>
                          <a:cs typeface="Times New Roman"/>
                        </a:rPr>
                        <a:t>, </a:t>
                      </a:r>
                      <a:r>
                        <a:rPr lang="en-US" sz="2800" dirty="0" err="1" smtClean="0">
                          <a:latin typeface="Calibri"/>
                          <a:ea typeface="Calibri"/>
                          <a:cs typeface="Times New Roman"/>
                        </a:rPr>
                        <a:t>magni</a:t>
                      </a:r>
                      <a:r>
                        <a:rPr lang="en-US" sz="2800" dirty="0" smtClean="0">
                          <a:latin typeface="Calibri"/>
                          <a:ea typeface="Calibri"/>
                          <a:cs typeface="Times New Roman"/>
                        </a:rPr>
                        <a:t>            great                                  magnify</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smtClean="0">
                          <a:latin typeface="Calibri"/>
                          <a:ea typeface="Calibri"/>
                          <a:cs typeface="Times New Roman"/>
                        </a:rPr>
                        <a:t>Maxi                      large, great                            maximum</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smtClean="0">
                          <a:latin typeface="Calibri"/>
                          <a:ea typeface="Calibri"/>
                          <a:cs typeface="Times New Roman"/>
                        </a:rPr>
                        <a:t> micro                    </a:t>
                      </a:r>
                      <a:r>
                        <a:rPr lang="en-US" sz="2800" baseline="0" dirty="0" smtClean="0">
                          <a:latin typeface="Calibri"/>
                          <a:ea typeface="Calibri"/>
                          <a:cs typeface="Times New Roman"/>
                        </a:rPr>
                        <a:t>    small                                   microscope</a:t>
                      </a:r>
                      <a:endParaRPr lang="en-US" sz="2800" dirty="0">
                        <a:latin typeface="Calibri"/>
                        <a:ea typeface="Calibri"/>
                        <a:cs typeface="Times New Roman"/>
                      </a:endParaRPr>
                    </a:p>
                  </a:txBody>
                  <a:tcPr marL="68580" marR="68580" marT="0" marB="0"/>
                </a:tc>
              </a:tr>
              <a:tr h="505303">
                <a:tc>
                  <a:txBody>
                    <a:bodyPr/>
                    <a:lstStyle/>
                    <a:p>
                      <a:pPr marL="0" marR="0" algn="l">
                        <a:spcBef>
                          <a:spcPts val="0"/>
                        </a:spcBef>
                        <a:spcAft>
                          <a:spcPts val="0"/>
                        </a:spcAft>
                      </a:pPr>
                      <a:r>
                        <a:rPr lang="en-US" sz="2800" dirty="0" smtClean="0">
                          <a:latin typeface="Calibri"/>
                          <a:ea typeface="Calibri"/>
                          <a:cs typeface="Times New Roman"/>
                        </a:rPr>
                        <a:t>Min                            small</a:t>
                      </a:r>
                      <a:r>
                        <a:rPr lang="en-US" sz="2800" baseline="0" dirty="0" smtClean="0">
                          <a:latin typeface="Calibri"/>
                          <a:ea typeface="Calibri"/>
                          <a:cs typeface="Times New Roman"/>
                        </a:rPr>
                        <a:t>                                    miniature</a:t>
                      </a:r>
                      <a:endParaRPr lang="en-US" sz="2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l"/>
            <a:r>
              <a:rPr lang="en-US" b="1" dirty="0" smtClean="0"/>
              <a:t>Diminutive					</a:t>
            </a:r>
            <a:endParaRPr lang="en-US" b="1" u="sng" dirty="0"/>
          </a:p>
        </p:txBody>
      </p:sp>
      <p:sp>
        <p:nvSpPr>
          <p:cNvPr id="3" name="Content Placeholder 2"/>
          <p:cNvSpPr>
            <a:spLocks noGrp="1"/>
          </p:cNvSpPr>
          <p:nvPr>
            <p:ph sz="half" idx="1"/>
          </p:nvPr>
        </p:nvSpPr>
        <p:spPr>
          <a:xfrm>
            <a:off x="228600" y="1371600"/>
            <a:ext cx="4343400" cy="5257800"/>
          </a:xfrm>
        </p:spPr>
        <p:txBody>
          <a:bodyPr>
            <a:noAutofit/>
          </a:bodyPr>
          <a:lstStyle/>
          <a:p>
            <a:r>
              <a:rPr lang="en-US" sz="3500" dirty="0" smtClean="0"/>
              <a:t>Adjective</a:t>
            </a:r>
          </a:p>
          <a:p>
            <a:r>
              <a:rPr lang="en-US" sz="3500" dirty="0" smtClean="0"/>
              <a:t>Smaller than usual; tiny</a:t>
            </a:r>
          </a:p>
          <a:p>
            <a:r>
              <a:rPr lang="en-US" sz="3500" dirty="0" smtClean="0"/>
              <a:t>The </a:t>
            </a:r>
            <a:r>
              <a:rPr lang="en-US" sz="3500" u="sng" dirty="0" smtClean="0"/>
              <a:t>diminutive</a:t>
            </a:r>
            <a:r>
              <a:rPr lang="en-US" sz="3500" dirty="0" smtClean="0"/>
              <a:t> kindergartner was afraid to get on the bus with the larger students.</a:t>
            </a:r>
            <a:endParaRPr lang="en-US" sz="3500" dirty="0"/>
          </a:p>
        </p:txBody>
      </p:sp>
      <p:pic>
        <p:nvPicPr>
          <p:cNvPr id="6" name="Content Placeholder 5" descr="bus.jpg"/>
          <p:cNvPicPr>
            <a:picLocks noGrp="1" noChangeAspect="1"/>
          </p:cNvPicPr>
          <p:nvPr>
            <p:ph sz="half" idx="2"/>
          </p:nvPr>
        </p:nvPicPr>
        <p:blipFill>
          <a:blip r:embed="rId3"/>
          <a:stretch>
            <a:fillRect/>
          </a:stretch>
        </p:blipFill>
        <p:spPr>
          <a:xfrm>
            <a:off x="5176836" y="1681315"/>
            <a:ext cx="3357564" cy="3119285"/>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magnanimous</a:t>
            </a:r>
            <a:endParaRPr lang="en-US" b="1" dirty="0"/>
          </a:p>
        </p:txBody>
      </p:sp>
      <p:sp>
        <p:nvSpPr>
          <p:cNvPr id="3" name="Content Placeholder 2"/>
          <p:cNvSpPr>
            <a:spLocks noGrp="1"/>
          </p:cNvSpPr>
          <p:nvPr>
            <p:ph sz="half" idx="1"/>
          </p:nvPr>
        </p:nvSpPr>
        <p:spPr>
          <a:xfrm>
            <a:off x="228600" y="1219200"/>
            <a:ext cx="4648200" cy="5638800"/>
          </a:xfrm>
        </p:spPr>
        <p:txBody>
          <a:bodyPr>
            <a:noAutofit/>
          </a:bodyPr>
          <a:lstStyle/>
          <a:p>
            <a:r>
              <a:rPr lang="en-US" sz="3300" dirty="0" smtClean="0"/>
              <a:t>Adjective</a:t>
            </a:r>
          </a:p>
          <a:p>
            <a:r>
              <a:rPr lang="en-US" sz="3300" dirty="0" smtClean="0"/>
              <a:t>Generous; not selfish; forgiving</a:t>
            </a:r>
          </a:p>
          <a:p>
            <a:r>
              <a:rPr lang="en-US" sz="3300" dirty="0" smtClean="0"/>
              <a:t>The </a:t>
            </a:r>
            <a:r>
              <a:rPr lang="en-US" sz="3300" u="sng" dirty="0" smtClean="0"/>
              <a:t>magnanimous</a:t>
            </a:r>
            <a:r>
              <a:rPr lang="en-US" sz="3300" dirty="0" smtClean="0"/>
              <a:t> neighbor forgave the boys for breaking her window with their ball. </a:t>
            </a:r>
          </a:p>
        </p:txBody>
      </p:sp>
      <p:pic>
        <p:nvPicPr>
          <p:cNvPr id="7" name="Content Placeholder 6" descr="window.jpg"/>
          <p:cNvPicPr>
            <a:picLocks noGrp="1" noChangeAspect="1"/>
          </p:cNvPicPr>
          <p:nvPr>
            <p:ph sz="half" idx="2"/>
          </p:nvPr>
        </p:nvPicPr>
        <p:blipFill>
          <a:blip r:embed="rId3"/>
          <a:stretch>
            <a:fillRect/>
          </a:stretch>
        </p:blipFill>
        <p:spPr>
          <a:xfrm>
            <a:off x="4876800" y="1828800"/>
            <a:ext cx="3886200" cy="43434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35424"/>
          </a:xfrm>
        </p:spPr>
        <p:txBody>
          <a:bodyPr/>
          <a:lstStyle/>
          <a:p>
            <a:pPr algn="l"/>
            <a:r>
              <a:rPr lang="en-US" b="1" dirty="0" smtClean="0"/>
              <a:t>magnate</a:t>
            </a:r>
            <a:endParaRPr lang="en-US" b="1" u="sng" dirty="0"/>
          </a:p>
        </p:txBody>
      </p:sp>
      <p:sp>
        <p:nvSpPr>
          <p:cNvPr id="3" name="Content Placeholder 2"/>
          <p:cNvSpPr>
            <a:spLocks noGrp="1"/>
          </p:cNvSpPr>
          <p:nvPr>
            <p:ph sz="half" idx="1"/>
          </p:nvPr>
        </p:nvSpPr>
        <p:spPr>
          <a:xfrm>
            <a:off x="228600" y="1219200"/>
            <a:ext cx="4267200" cy="5486400"/>
          </a:xfrm>
        </p:spPr>
        <p:txBody>
          <a:bodyPr>
            <a:normAutofit lnSpcReduction="10000"/>
          </a:bodyPr>
          <a:lstStyle/>
          <a:p>
            <a:r>
              <a:rPr lang="en-US" sz="3600" dirty="0" smtClean="0"/>
              <a:t>Noun</a:t>
            </a:r>
          </a:p>
          <a:p>
            <a:r>
              <a:rPr lang="en-US" sz="3600" dirty="0" smtClean="0"/>
              <a:t>A person of great importance and with great influence</a:t>
            </a:r>
          </a:p>
          <a:p>
            <a:r>
              <a:rPr lang="en-US" sz="3600" dirty="0" smtClean="0"/>
              <a:t>Bill Gates, owner of Microsoft, is a </a:t>
            </a:r>
            <a:r>
              <a:rPr lang="en-US" sz="3600" u="sng" dirty="0" smtClean="0"/>
              <a:t>magnate</a:t>
            </a:r>
            <a:r>
              <a:rPr lang="en-US" sz="3600" dirty="0" smtClean="0"/>
              <a:t> in the computer industry.</a:t>
            </a:r>
          </a:p>
        </p:txBody>
      </p:sp>
      <p:pic>
        <p:nvPicPr>
          <p:cNvPr id="7" name="Content Placeholder 6" descr="bill.jpg"/>
          <p:cNvPicPr>
            <a:picLocks noGrp="1" noChangeAspect="1"/>
          </p:cNvPicPr>
          <p:nvPr>
            <p:ph sz="half" idx="2"/>
          </p:nvPr>
        </p:nvPicPr>
        <p:blipFill>
          <a:blip r:embed="rId3"/>
          <a:stretch>
            <a:fillRect/>
          </a:stretch>
        </p:blipFill>
        <p:spPr>
          <a:xfrm>
            <a:off x="4724400" y="1458349"/>
            <a:ext cx="3657600" cy="397272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magnificence	</a:t>
            </a:r>
            <a:endParaRPr lang="en-US" dirty="0"/>
          </a:p>
        </p:txBody>
      </p:sp>
      <p:sp>
        <p:nvSpPr>
          <p:cNvPr id="3" name="Content Placeholder 2"/>
          <p:cNvSpPr>
            <a:spLocks noGrp="1"/>
          </p:cNvSpPr>
          <p:nvPr>
            <p:ph sz="half" idx="1"/>
          </p:nvPr>
        </p:nvSpPr>
        <p:spPr>
          <a:xfrm>
            <a:off x="228600" y="1676400"/>
            <a:ext cx="4343400" cy="4953000"/>
          </a:xfrm>
        </p:spPr>
        <p:txBody>
          <a:bodyPr>
            <a:normAutofit/>
          </a:bodyPr>
          <a:lstStyle/>
          <a:p>
            <a:r>
              <a:rPr lang="en-US" sz="3600" dirty="0" smtClean="0"/>
              <a:t>Noun	</a:t>
            </a:r>
          </a:p>
          <a:p>
            <a:r>
              <a:rPr lang="en-US" sz="3600" dirty="0" smtClean="0"/>
              <a:t>Richness; splendid appearance; beauty</a:t>
            </a:r>
          </a:p>
          <a:p>
            <a:r>
              <a:rPr lang="en-US" sz="3600" dirty="0" smtClean="0"/>
              <a:t>The tourists stood in awe at the </a:t>
            </a:r>
            <a:r>
              <a:rPr lang="en-US" sz="3600" u="sng" dirty="0" smtClean="0"/>
              <a:t>magnificence</a:t>
            </a:r>
            <a:r>
              <a:rPr lang="en-US" sz="3600" dirty="0" smtClean="0"/>
              <a:t> of the cathedral.</a:t>
            </a:r>
          </a:p>
        </p:txBody>
      </p:sp>
      <p:pic>
        <p:nvPicPr>
          <p:cNvPr id="6" name="Content Placeholder 5" descr="cathedral.jpg"/>
          <p:cNvPicPr>
            <a:picLocks noGrp="1" noChangeAspect="1"/>
          </p:cNvPicPr>
          <p:nvPr>
            <p:ph sz="half" idx="2"/>
          </p:nvPr>
        </p:nvPicPr>
        <p:blipFill>
          <a:blip r:embed="rId3"/>
          <a:stretch>
            <a:fillRect/>
          </a:stretch>
        </p:blipFill>
        <p:spPr>
          <a:xfrm>
            <a:off x="4953000" y="1752600"/>
            <a:ext cx="3810000" cy="44196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07576"/>
            <a:ext cx="8134351" cy="1035424"/>
          </a:xfrm>
        </p:spPr>
        <p:txBody>
          <a:bodyPr/>
          <a:lstStyle/>
          <a:p>
            <a:pPr algn="l"/>
            <a:r>
              <a:rPr lang="en-US" dirty="0" smtClean="0"/>
              <a:t>Maximal		</a:t>
            </a:r>
            <a:endParaRPr lang="en-US" dirty="0"/>
          </a:p>
        </p:txBody>
      </p:sp>
      <p:sp>
        <p:nvSpPr>
          <p:cNvPr id="6" name="Content Placeholder 5"/>
          <p:cNvSpPr>
            <a:spLocks noGrp="1"/>
          </p:cNvSpPr>
          <p:nvPr>
            <p:ph sz="half" idx="1"/>
          </p:nvPr>
        </p:nvSpPr>
        <p:spPr>
          <a:xfrm>
            <a:off x="228600" y="1295400"/>
            <a:ext cx="4038600" cy="5562600"/>
          </a:xfrm>
        </p:spPr>
        <p:txBody>
          <a:bodyPr>
            <a:normAutofit/>
          </a:bodyPr>
          <a:lstStyle/>
          <a:p>
            <a:r>
              <a:rPr lang="en-US" sz="3500" dirty="0" smtClean="0"/>
              <a:t>Adjective	</a:t>
            </a:r>
          </a:p>
          <a:p>
            <a:r>
              <a:rPr lang="en-US" sz="3500" dirty="0" smtClean="0"/>
              <a:t>The greatest possible amount or size</a:t>
            </a:r>
          </a:p>
          <a:p>
            <a:r>
              <a:rPr lang="en-US" sz="3500" dirty="0" smtClean="0"/>
              <a:t>The </a:t>
            </a:r>
            <a:r>
              <a:rPr lang="en-US" sz="3500" u="sng" dirty="0" smtClean="0"/>
              <a:t>maximal</a:t>
            </a:r>
            <a:r>
              <a:rPr lang="en-US" sz="3500" dirty="0" smtClean="0"/>
              <a:t> amount this bucket can hold is two liters.</a:t>
            </a:r>
          </a:p>
        </p:txBody>
      </p:sp>
      <p:pic>
        <p:nvPicPr>
          <p:cNvPr id="8" name="Content Placeholder 7" descr="bucket.jpg"/>
          <p:cNvPicPr>
            <a:picLocks noGrp="1" noChangeAspect="1"/>
          </p:cNvPicPr>
          <p:nvPr>
            <p:ph sz="half" idx="2"/>
          </p:nvPr>
        </p:nvPicPr>
        <p:blipFill>
          <a:blip r:embed="rId3"/>
          <a:stretch>
            <a:fillRect/>
          </a:stretch>
        </p:blipFill>
        <p:spPr>
          <a:xfrm>
            <a:off x="4648199" y="1752600"/>
            <a:ext cx="4114801" cy="385762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7576"/>
            <a:ext cx="8058151" cy="1035424"/>
          </a:xfrm>
        </p:spPr>
        <p:txBody>
          <a:bodyPr/>
          <a:lstStyle/>
          <a:p>
            <a:pPr algn="l"/>
            <a:r>
              <a:rPr lang="en-US" b="1" dirty="0" smtClean="0"/>
              <a:t>maximize	</a:t>
            </a:r>
            <a:endParaRPr lang="en-US" b="1" dirty="0"/>
          </a:p>
        </p:txBody>
      </p:sp>
      <p:sp>
        <p:nvSpPr>
          <p:cNvPr id="3" name="Content Placeholder 2"/>
          <p:cNvSpPr>
            <a:spLocks noGrp="1"/>
          </p:cNvSpPr>
          <p:nvPr>
            <p:ph sz="half" idx="1"/>
          </p:nvPr>
        </p:nvSpPr>
        <p:spPr>
          <a:xfrm>
            <a:off x="228600" y="1371600"/>
            <a:ext cx="4495800" cy="5486400"/>
          </a:xfrm>
        </p:spPr>
        <p:txBody>
          <a:bodyPr>
            <a:normAutofit/>
          </a:bodyPr>
          <a:lstStyle/>
          <a:p>
            <a:r>
              <a:rPr lang="en-US" sz="3500" dirty="0" smtClean="0"/>
              <a:t>Verb</a:t>
            </a:r>
          </a:p>
          <a:p>
            <a:r>
              <a:rPr lang="en-US" sz="3500" dirty="0" smtClean="0"/>
              <a:t>To increase to the greatest possible amount</a:t>
            </a:r>
          </a:p>
          <a:p>
            <a:r>
              <a:rPr lang="en-US" sz="3500" dirty="0" smtClean="0"/>
              <a:t>To </a:t>
            </a:r>
            <a:r>
              <a:rPr lang="en-US" sz="3500" u="sng" dirty="0" smtClean="0"/>
              <a:t>maximize</a:t>
            </a:r>
            <a:r>
              <a:rPr lang="en-US" sz="3500" i="1" dirty="0" smtClean="0"/>
              <a:t> </a:t>
            </a:r>
            <a:r>
              <a:rPr lang="en-US" sz="3500" dirty="0" smtClean="0"/>
              <a:t>his chances for a home run, he hit the ball into the left field.</a:t>
            </a:r>
          </a:p>
        </p:txBody>
      </p:sp>
      <p:pic>
        <p:nvPicPr>
          <p:cNvPr id="6" name="Picture 5" descr="bat.jpg"/>
          <p:cNvPicPr>
            <a:picLocks noChangeAspect="1"/>
          </p:cNvPicPr>
          <p:nvPr/>
        </p:nvPicPr>
        <p:blipFill>
          <a:blip r:embed="rId3"/>
          <a:stretch>
            <a:fillRect/>
          </a:stretch>
        </p:blipFill>
        <p:spPr>
          <a:xfrm>
            <a:off x="4648200" y="2286000"/>
            <a:ext cx="3962400" cy="302133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microbe</a:t>
            </a:r>
            <a:endParaRPr lang="en-US" b="1" dirty="0"/>
          </a:p>
        </p:txBody>
      </p:sp>
      <p:sp>
        <p:nvSpPr>
          <p:cNvPr id="3" name="Content Placeholder 2"/>
          <p:cNvSpPr>
            <a:spLocks noGrp="1"/>
          </p:cNvSpPr>
          <p:nvPr>
            <p:ph sz="half" idx="1"/>
          </p:nvPr>
        </p:nvSpPr>
        <p:spPr>
          <a:xfrm>
            <a:off x="457200" y="1600200"/>
            <a:ext cx="4343400" cy="5257800"/>
          </a:xfrm>
        </p:spPr>
        <p:txBody>
          <a:bodyPr>
            <a:normAutofit fontScale="85000" lnSpcReduction="10000"/>
          </a:bodyPr>
          <a:lstStyle/>
          <a:p>
            <a:r>
              <a:rPr lang="en-US" sz="4100" dirty="0" smtClean="0"/>
              <a:t>Noun</a:t>
            </a:r>
          </a:p>
          <a:p>
            <a:r>
              <a:rPr lang="en-US" sz="4100" dirty="0" smtClean="0"/>
              <a:t>A very small living thing, especially bacteria; a germ</a:t>
            </a:r>
          </a:p>
          <a:p>
            <a:r>
              <a:rPr lang="en-US" sz="4100" dirty="0" smtClean="0"/>
              <a:t>A small </a:t>
            </a:r>
            <a:r>
              <a:rPr lang="en-US" sz="4100" u="sng" dirty="0" smtClean="0"/>
              <a:t>microbe</a:t>
            </a:r>
            <a:r>
              <a:rPr lang="en-US" sz="4100" dirty="0" smtClean="0"/>
              <a:t> that was found in the drinking water was responsible for the illness.</a:t>
            </a:r>
            <a:endParaRPr lang="en-US" sz="4100" dirty="0"/>
          </a:p>
        </p:txBody>
      </p:sp>
      <p:pic>
        <p:nvPicPr>
          <p:cNvPr id="6" name="Picture 5" descr="microbe.jpg"/>
          <p:cNvPicPr>
            <a:picLocks noChangeAspect="1"/>
          </p:cNvPicPr>
          <p:nvPr/>
        </p:nvPicPr>
        <p:blipFill>
          <a:blip r:embed="rId3"/>
          <a:stretch>
            <a:fillRect/>
          </a:stretch>
        </p:blipFill>
        <p:spPr>
          <a:xfrm>
            <a:off x="5029200" y="1981200"/>
            <a:ext cx="3886200" cy="3962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2056</TotalTime>
  <Words>1293</Words>
  <Application>Microsoft Macintosh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Vocabulary</vt:lpstr>
      <vt:lpstr>ROOTS</vt:lpstr>
      <vt:lpstr>Diminutive     </vt:lpstr>
      <vt:lpstr>magnanimous</vt:lpstr>
      <vt:lpstr>magnate</vt:lpstr>
      <vt:lpstr>magnificence </vt:lpstr>
      <vt:lpstr>Maximal  </vt:lpstr>
      <vt:lpstr>maximize </vt:lpstr>
      <vt:lpstr>microbe</vt:lpstr>
      <vt:lpstr>microphone</vt:lpstr>
      <vt:lpstr>mince</vt:lpstr>
      <vt:lpstr>minuscule</vt:lpstr>
      <vt:lpstr>Practice Using the New Words!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 &amp; R: Vocabulary Lesson</dc:title>
  <dc:creator>Jane McLaughlin</dc:creator>
  <cp:lastModifiedBy>davisdeborah</cp:lastModifiedBy>
  <cp:revision>216</cp:revision>
  <dcterms:created xsi:type="dcterms:W3CDTF">2009-12-05T21:41:12Z</dcterms:created>
  <dcterms:modified xsi:type="dcterms:W3CDTF">2011-01-07T14:12:40Z</dcterms:modified>
</cp:coreProperties>
</file>