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62380" autoAdjust="0"/>
  </p:normalViewPr>
  <p:slideViewPr>
    <p:cSldViewPr>
      <p:cViewPr>
        <p:scale>
          <a:sx n="40" d="100"/>
          <a:sy n="40" d="100"/>
        </p:scale>
        <p:origin x="-1386" y="-846"/>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11/9/2009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11/9/2009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E347E2E-5EEE-470B-9039-14AD640FC657}" type="datetimeFigureOut">
              <a:rPr lang="en-US" smtClean="0"/>
              <a:pPr/>
              <a:t>11/9/2009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E347E2E-5EEE-470B-9039-14AD640FC657}" type="datetimeFigureOut">
              <a:rPr lang="en-US" smtClean="0"/>
              <a:pPr/>
              <a:t>11/9/2009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E347E2E-5EEE-470B-9039-14AD640FC657}" type="datetimeFigureOut">
              <a:rPr lang="en-US" smtClean="0"/>
              <a:pPr/>
              <a:t>11/9/2009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11/9/2009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E347E2E-5EEE-470B-9039-14AD640FC657}" type="datetimeFigureOut">
              <a:rPr lang="en-US" smtClean="0"/>
              <a:pPr/>
              <a:t>11/9/2009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Red Hot Root Words</a:t>
            </a:r>
          </a:p>
          <a:p>
            <a:r>
              <a:rPr lang="en-US" dirty="0" smtClean="0"/>
              <a:t>11-9-09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saturate</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t>verb</a:t>
            </a:r>
            <a:endParaRPr lang="en-US" sz="3600" dirty="0" smtClean="0">
              <a:solidFill>
                <a:srgbClr val="FF0000"/>
              </a:solidFill>
            </a:endParaRPr>
          </a:p>
          <a:p>
            <a:r>
              <a:rPr lang="en-US" sz="3200" dirty="0" smtClean="0"/>
              <a:t>To soak thoroughly; to fill fully</a:t>
            </a:r>
          </a:p>
          <a:p>
            <a:r>
              <a:rPr lang="en-US" sz="3200" i="1" dirty="0" smtClean="0"/>
              <a:t>The rain </a:t>
            </a:r>
            <a:r>
              <a:rPr lang="en-US" sz="3200" i="1" u="sng" dirty="0" smtClean="0"/>
              <a:t>saturated</a:t>
            </a:r>
            <a:r>
              <a:rPr lang="en-US" sz="3200" i="1" dirty="0" smtClean="0"/>
              <a:t> her clothes so she had to change when she got home.</a:t>
            </a:r>
            <a:endParaRPr lang="en-US" sz="3200" i="1" dirty="0"/>
          </a:p>
        </p:txBody>
      </p:sp>
      <p:pic>
        <p:nvPicPr>
          <p:cNvPr id="7" name="Content Placeholder 6" descr="rain.jpg"/>
          <p:cNvPicPr>
            <a:picLocks noGrp="1" noChangeAspect="1"/>
          </p:cNvPicPr>
          <p:nvPr>
            <p:ph sz="half" idx="2"/>
          </p:nvPr>
        </p:nvPicPr>
        <p:blipFill>
          <a:blip r:embed="rId3"/>
          <a:srcRect t="-35685" b="-35685"/>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terminable</a:t>
            </a:r>
            <a:endParaRPr lang="en-US" b="1" u="sng" dirty="0"/>
          </a:p>
        </p:txBody>
      </p:sp>
      <p:sp>
        <p:nvSpPr>
          <p:cNvPr id="3" name="Content Placeholder 2"/>
          <p:cNvSpPr>
            <a:spLocks noGrp="1"/>
          </p:cNvSpPr>
          <p:nvPr>
            <p:ph sz="half" idx="1"/>
          </p:nvPr>
        </p:nvSpPr>
        <p:spPr>
          <a:xfrm>
            <a:off x="228600" y="1295400"/>
            <a:ext cx="4267200" cy="5257800"/>
          </a:xfrm>
        </p:spPr>
        <p:txBody>
          <a:bodyPr>
            <a:normAutofit/>
          </a:bodyPr>
          <a:lstStyle/>
          <a:p>
            <a:r>
              <a:rPr lang="en-US" sz="3600" dirty="0" smtClean="0"/>
              <a:t>adjective</a:t>
            </a:r>
          </a:p>
          <a:p>
            <a:r>
              <a:rPr lang="en-US" sz="3600" dirty="0" smtClean="0"/>
              <a:t>Likely to end; can be ended</a:t>
            </a:r>
          </a:p>
          <a:p>
            <a:r>
              <a:rPr lang="en-US" sz="3600" dirty="0" smtClean="0"/>
              <a:t>The agreement was </a:t>
            </a:r>
            <a:r>
              <a:rPr lang="en-US" sz="3600" u="sng" dirty="0" smtClean="0"/>
              <a:t>terminable </a:t>
            </a:r>
            <a:r>
              <a:rPr lang="en-US" sz="3600" dirty="0" smtClean="0"/>
              <a:t>should either person decide to back out.</a:t>
            </a:r>
          </a:p>
          <a:p>
            <a:endParaRPr lang="en-US" sz="3600" dirty="0" smtClean="0"/>
          </a:p>
          <a:p>
            <a:endParaRPr lang="en-US" dirty="0"/>
          </a:p>
        </p:txBody>
      </p:sp>
      <p:pic>
        <p:nvPicPr>
          <p:cNvPr id="6" name="Picture 5" descr="agree.jpg"/>
          <p:cNvPicPr>
            <a:picLocks noChangeAspect="1"/>
          </p:cNvPicPr>
          <p:nvPr/>
        </p:nvPicPr>
        <p:blipFill>
          <a:blip r:embed="rId3"/>
          <a:stretch>
            <a:fillRect/>
          </a:stretch>
        </p:blipFill>
        <p:spPr>
          <a:xfrm>
            <a:off x="5105400" y="1066800"/>
            <a:ext cx="3665284" cy="40386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terminate</a:t>
            </a:r>
            <a:endParaRPr lang="en-US" b="1" u="sng" dirty="0"/>
          </a:p>
        </p:txBody>
      </p:sp>
      <p:sp>
        <p:nvSpPr>
          <p:cNvPr id="3" name="Content Placeholder 2"/>
          <p:cNvSpPr>
            <a:spLocks noGrp="1"/>
          </p:cNvSpPr>
          <p:nvPr>
            <p:ph sz="half" idx="1"/>
          </p:nvPr>
        </p:nvSpPr>
        <p:spPr>
          <a:xfrm>
            <a:off x="0" y="1371600"/>
            <a:ext cx="4495800" cy="5486400"/>
          </a:xfrm>
        </p:spPr>
        <p:txBody>
          <a:bodyPr>
            <a:noAutofit/>
          </a:bodyPr>
          <a:lstStyle/>
          <a:p>
            <a:r>
              <a:rPr lang="en-US" sz="3200" dirty="0" smtClean="0"/>
              <a:t>verb</a:t>
            </a:r>
          </a:p>
          <a:p>
            <a:r>
              <a:rPr lang="en-US" sz="3200" dirty="0" smtClean="0"/>
              <a:t>To end; to close; to limit</a:t>
            </a:r>
            <a:endParaRPr lang="en-US" sz="3200" i="1" dirty="0" smtClean="0"/>
          </a:p>
          <a:p>
            <a:r>
              <a:rPr lang="en-US" sz="3200" dirty="0" smtClean="0"/>
              <a:t>I am going to </a:t>
            </a:r>
            <a:r>
              <a:rPr lang="en-US" sz="3200" u="sng" dirty="0" smtClean="0"/>
              <a:t>terminate </a:t>
            </a:r>
            <a:r>
              <a:rPr lang="en-US" sz="3200" dirty="0" smtClean="0"/>
              <a:t> my e-mail account and just write letters.</a:t>
            </a:r>
          </a:p>
          <a:p>
            <a:endParaRPr lang="en-US" sz="3600" dirty="0"/>
          </a:p>
        </p:txBody>
      </p:sp>
      <p:pic>
        <p:nvPicPr>
          <p:cNvPr id="6" name="Picture 5" descr="email.jpg"/>
          <p:cNvPicPr>
            <a:picLocks noChangeAspect="1"/>
          </p:cNvPicPr>
          <p:nvPr/>
        </p:nvPicPr>
        <p:blipFill>
          <a:blip r:embed="rId3"/>
          <a:stretch>
            <a:fillRect/>
          </a:stretch>
        </p:blipFill>
        <p:spPr>
          <a:xfrm>
            <a:off x="5029200" y="3200400"/>
            <a:ext cx="2743200" cy="2873829"/>
          </a:xfrm>
          <a:prstGeom prst="rect">
            <a:avLst/>
          </a:prstGeom>
        </p:spPr>
      </p:pic>
      <p:pic>
        <p:nvPicPr>
          <p:cNvPr id="7" name="Picture 6" descr="letters.jpg"/>
          <p:cNvPicPr>
            <a:picLocks noChangeAspect="1"/>
          </p:cNvPicPr>
          <p:nvPr/>
        </p:nvPicPr>
        <p:blipFill>
          <a:blip r:embed="rId4"/>
          <a:stretch>
            <a:fillRect/>
          </a:stretch>
        </p:blipFill>
        <p:spPr>
          <a:xfrm>
            <a:off x="4648200" y="457200"/>
            <a:ext cx="3886200" cy="260076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Root Words</a:t>
            </a:r>
            <a:endParaRPr lang="en-US" dirty="0"/>
          </a:p>
        </p:txBody>
      </p:sp>
      <p:graphicFrame>
        <p:nvGraphicFramePr>
          <p:cNvPr id="6" name="Content Placeholder 5"/>
          <p:cNvGraphicFramePr>
            <a:graphicFrameLocks noGrp="1"/>
          </p:cNvGraphicFramePr>
          <p:nvPr>
            <p:ph idx="1"/>
          </p:nvPr>
        </p:nvGraphicFramePr>
        <p:xfrm>
          <a:off x="0" y="1447800"/>
          <a:ext cx="9144000" cy="4378166"/>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30166">
                <a:tc>
                  <a:txBody>
                    <a:bodyPr/>
                    <a:lstStyle/>
                    <a:p>
                      <a:pPr algn="l"/>
                      <a:r>
                        <a:rPr lang="en-US" sz="3200" dirty="0" smtClean="0">
                          <a:latin typeface="Calibri"/>
                        </a:rPr>
                        <a:t>fin</a:t>
                      </a:r>
                      <a:r>
                        <a:rPr lang="en-US" sz="3200" baseline="0" dirty="0" smtClean="0">
                          <a:latin typeface="Calibri"/>
                        </a:rPr>
                        <a:t>                          end                           finish</a:t>
                      </a:r>
                    </a:p>
                    <a:p>
                      <a:pPr algn="l"/>
                      <a:endParaRPr lang="en-US" sz="2800" baseline="0" dirty="0" smtClean="0">
                        <a:latin typeface="Calibri"/>
                      </a:endParaRPr>
                    </a:p>
                  </a:txBody>
                  <a:tcPr marL="68580" marR="68580" marT="0" marB="0"/>
                </a:tc>
              </a:tr>
              <a:tr h="1212531">
                <a:tc>
                  <a:txBody>
                    <a:bodyPr/>
                    <a:lstStyle/>
                    <a:p>
                      <a:pPr algn="l"/>
                      <a:r>
                        <a:rPr lang="en-US" sz="3200" dirty="0" smtClean="0">
                          <a:latin typeface="Calibri"/>
                        </a:rPr>
                        <a:t>sat                       </a:t>
                      </a:r>
                      <a:r>
                        <a:rPr lang="en-US" sz="3200" baseline="0" dirty="0" smtClean="0">
                          <a:latin typeface="Calibri"/>
                        </a:rPr>
                        <a:t> </a:t>
                      </a:r>
                      <a:r>
                        <a:rPr lang="en-US" sz="3200" dirty="0" smtClean="0">
                          <a:latin typeface="Calibri"/>
                        </a:rPr>
                        <a:t>enough                      satisfy</a:t>
                      </a:r>
                      <a:endParaRPr lang="en-US" sz="3200" dirty="0">
                        <a:latin typeface="Calibri"/>
                      </a:endParaRPr>
                    </a:p>
                  </a:txBody>
                  <a:tcPr marL="68580" marR="68580" marT="0" marB="0"/>
                </a:tc>
              </a:tr>
              <a:tr h="1330166">
                <a:tc>
                  <a:txBody>
                    <a:bodyPr/>
                    <a:lstStyle/>
                    <a:p>
                      <a:pPr algn="l"/>
                      <a:r>
                        <a:rPr lang="en-US" sz="3200" dirty="0" smtClean="0">
                          <a:latin typeface="Calibri"/>
                        </a:rPr>
                        <a:t>term                      end                          terminal</a:t>
                      </a:r>
                      <a:endParaRPr lang="en-US" sz="32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confine			</a:t>
            </a:r>
            <a:endParaRPr lang="en-US" b="1" u="sng" dirty="0"/>
          </a:p>
        </p:txBody>
      </p:sp>
      <p:sp>
        <p:nvSpPr>
          <p:cNvPr id="3" name="Content Placeholder 2"/>
          <p:cNvSpPr>
            <a:spLocks noGrp="1"/>
          </p:cNvSpPr>
          <p:nvPr>
            <p:ph sz="half" idx="1"/>
          </p:nvPr>
        </p:nvSpPr>
        <p:spPr>
          <a:xfrm>
            <a:off x="228600" y="1371600"/>
            <a:ext cx="4343400" cy="5257800"/>
          </a:xfrm>
        </p:spPr>
        <p:txBody>
          <a:bodyPr>
            <a:noAutofit/>
          </a:bodyPr>
          <a:lstStyle/>
          <a:p>
            <a:r>
              <a:rPr lang="en-US" sz="3500" dirty="0" smtClean="0"/>
              <a:t>verb</a:t>
            </a:r>
          </a:p>
          <a:p>
            <a:r>
              <a:rPr lang="en-US" sz="3500" dirty="0" smtClean="0"/>
              <a:t>To keep within certain limits; to imprison</a:t>
            </a:r>
          </a:p>
          <a:p>
            <a:r>
              <a:rPr lang="en-US" sz="3500" dirty="0" smtClean="0"/>
              <a:t>It was hard to </a:t>
            </a:r>
            <a:r>
              <a:rPr lang="en-US" sz="3500" u="sng" dirty="0" smtClean="0"/>
              <a:t>confine </a:t>
            </a:r>
            <a:r>
              <a:rPr lang="en-US" sz="3500" dirty="0" smtClean="0"/>
              <a:t>the toddler to one area of the house.</a:t>
            </a:r>
            <a:endParaRPr lang="en-US" sz="3500" dirty="0"/>
          </a:p>
        </p:txBody>
      </p:sp>
      <p:pic>
        <p:nvPicPr>
          <p:cNvPr id="7" name="Content Placeholder 6" descr="toddler.jpg"/>
          <p:cNvPicPr>
            <a:picLocks noGrp="1" noChangeAspect="1"/>
          </p:cNvPicPr>
          <p:nvPr>
            <p:ph sz="half" idx="2"/>
          </p:nvPr>
        </p:nvPicPr>
        <p:blipFill>
          <a:blip r:embed="rId3"/>
          <a:srcRect t="-25069" b="-25069"/>
          <a:stretch>
            <a:fillRect/>
          </a:stretch>
        </p: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definitive</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600" dirty="0" smtClean="0"/>
              <a:t>Adjective</a:t>
            </a:r>
          </a:p>
          <a:p>
            <a:r>
              <a:rPr lang="en-US" sz="3600" dirty="0" smtClean="0"/>
              <a:t>Final; most accurate and complete</a:t>
            </a:r>
          </a:p>
          <a:p>
            <a:r>
              <a:rPr lang="en-US" sz="3600" dirty="0" smtClean="0"/>
              <a:t>Her </a:t>
            </a:r>
            <a:r>
              <a:rPr lang="en-US" sz="3600" u="sng" dirty="0" smtClean="0"/>
              <a:t>definitive</a:t>
            </a:r>
            <a:r>
              <a:rPr lang="en-US" sz="3600" dirty="0" smtClean="0"/>
              <a:t> answer was that I could not go bungee jumping.</a:t>
            </a:r>
          </a:p>
        </p:txBody>
      </p:sp>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 name="Content Placeholder 7" descr="bungee.jpg"/>
          <p:cNvPicPr>
            <a:picLocks noGrp="1" noChangeAspect="1"/>
          </p:cNvPicPr>
          <p:nvPr>
            <p:ph sz="half" idx="2"/>
          </p:nvPr>
        </p:nvPicPr>
        <p:blipFill>
          <a:blip r:embed="rId3"/>
          <a:srcRect l="-16310" r="-16310"/>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Determine	</a:t>
            </a:r>
            <a:endParaRPr lang="en-US" b="1" u="sng" dirty="0"/>
          </a:p>
        </p:txBody>
      </p:sp>
      <p:sp>
        <p:nvSpPr>
          <p:cNvPr id="3" name="Content Placeholder 2"/>
          <p:cNvSpPr>
            <a:spLocks noGrp="1"/>
          </p:cNvSpPr>
          <p:nvPr>
            <p:ph sz="half" idx="1"/>
          </p:nvPr>
        </p:nvSpPr>
        <p:spPr>
          <a:xfrm>
            <a:off x="228600" y="1219200"/>
            <a:ext cx="4267200" cy="5486400"/>
          </a:xfrm>
        </p:spPr>
        <p:txBody>
          <a:bodyPr>
            <a:normAutofit/>
          </a:bodyPr>
          <a:lstStyle/>
          <a:p>
            <a:r>
              <a:rPr lang="en-US" sz="3600" dirty="0" smtClean="0"/>
              <a:t>Verb</a:t>
            </a:r>
          </a:p>
          <a:p>
            <a:r>
              <a:rPr lang="en-US" sz="3600" dirty="0" smtClean="0"/>
              <a:t>To set limits, to define</a:t>
            </a:r>
          </a:p>
          <a:p>
            <a:r>
              <a:rPr lang="en-US" sz="3600" dirty="0" smtClean="0"/>
              <a:t>The principal will have to </a:t>
            </a:r>
            <a:r>
              <a:rPr lang="en-US" sz="3600" u="sng" dirty="0" smtClean="0"/>
              <a:t>determine</a:t>
            </a:r>
            <a:r>
              <a:rPr lang="en-US" sz="3600" dirty="0" smtClean="0"/>
              <a:t> the best way to handle the problem.</a:t>
            </a:r>
          </a:p>
        </p:txBody>
      </p:sp>
      <p:pic>
        <p:nvPicPr>
          <p:cNvPr id="6" name="Content Placeholder 5" descr="principalsOffice.jpg"/>
          <p:cNvPicPr>
            <a:picLocks noGrp="1" noChangeAspect="1"/>
          </p:cNvPicPr>
          <p:nvPr>
            <p:ph sz="half" idx="2"/>
          </p:nvPr>
        </p:nvPicPr>
        <p:blipFill>
          <a:blip r:embed="rId3"/>
          <a:srcRect t="-897" b="-897"/>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finale</a:t>
            </a:r>
            <a:endParaRPr lang="en-US" dirty="0"/>
          </a:p>
        </p:txBody>
      </p:sp>
      <p:sp>
        <p:nvSpPr>
          <p:cNvPr id="3" name="Content Placeholder 2"/>
          <p:cNvSpPr>
            <a:spLocks noGrp="1"/>
          </p:cNvSpPr>
          <p:nvPr>
            <p:ph sz="half" idx="1"/>
          </p:nvPr>
        </p:nvSpPr>
        <p:spPr>
          <a:xfrm>
            <a:off x="228600" y="1676400"/>
            <a:ext cx="4343400" cy="4953000"/>
          </a:xfrm>
        </p:spPr>
        <p:txBody>
          <a:bodyPr>
            <a:normAutofit lnSpcReduction="10000"/>
          </a:bodyPr>
          <a:lstStyle/>
          <a:p>
            <a:r>
              <a:rPr lang="en-US" sz="3600" dirty="0" smtClean="0"/>
              <a:t>Noun</a:t>
            </a:r>
          </a:p>
          <a:p>
            <a:r>
              <a:rPr lang="en-US" sz="3600" dirty="0" smtClean="0"/>
              <a:t>The last scene of a show or the last movement of a musical performance.</a:t>
            </a:r>
            <a:endParaRPr lang="en-US" sz="3200" dirty="0" smtClean="0"/>
          </a:p>
          <a:p>
            <a:r>
              <a:rPr lang="en-US" sz="3200" dirty="0" smtClean="0"/>
              <a:t>For the </a:t>
            </a:r>
            <a:r>
              <a:rPr lang="en-US" sz="3200" u="sng" dirty="0" smtClean="0"/>
              <a:t>finale</a:t>
            </a:r>
            <a:r>
              <a:rPr lang="en-US" sz="3200" dirty="0" smtClean="0"/>
              <a:t> the orchestra played a concerto by Mozart.</a:t>
            </a:r>
            <a:endParaRPr lang="en-US" sz="3200" dirty="0"/>
          </a:p>
        </p:txBody>
      </p:sp>
      <p:pic>
        <p:nvPicPr>
          <p:cNvPr id="11" name="Content Placeholder 10" descr="orchestra.jpg"/>
          <p:cNvPicPr>
            <a:picLocks noGrp="1" noChangeAspect="1"/>
          </p:cNvPicPr>
          <p:nvPr>
            <p:ph sz="half" idx="2"/>
          </p:nvPr>
        </p:nvPicPr>
        <p:blipFill>
          <a:blip r:embed="rId3"/>
          <a:srcRect t="-55936" b="-55936"/>
          <a:stretch>
            <a:fillRect/>
          </a:stretch>
        </p:blipFill>
        <p:spPr>
          <a:xfrm>
            <a:off x="4751071" y="990600"/>
            <a:ext cx="4379496" cy="4953001"/>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dirty="0" smtClean="0"/>
              <a:t>indeterminable</a:t>
            </a:r>
            <a:endParaRPr lang="en-US" dirty="0"/>
          </a:p>
        </p:txBody>
      </p:sp>
      <p:sp>
        <p:nvSpPr>
          <p:cNvPr id="6" name="Content Placeholder 5"/>
          <p:cNvSpPr>
            <a:spLocks noGrp="1"/>
          </p:cNvSpPr>
          <p:nvPr>
            <p:ph sz="half" idx="1"/>
          </p:nvPr>
        </p:nvSpPr>
        <p:spPr>
          <a:xfrm>
            <a:off x="228600" y="1295400"/>
            <a:ext cx="4038600" cy="5562600"/>
          </a:xfrm>
        </p:spPr>
        <p:txBody>
          <a:bodyPr>
            <a:normAutofit/>
          </a:bodyPr>
          <a:lstStyle/>
          <a:p>
            <a:r>
              <a:rPr lang="en-US" sz="3500" dirty="0" err="1" smtClean="0"/>
              <a:t>Adj</a:t>
            </a:r>
            <a:r>
              <a:rPr lang="en-US" sz="3500" dirty="0" smtClean="0"/>
              <a:t>	</a:t>
            </a:r>
          </a:p>
          <a:p>
            <a:r>
              <a:rPr lang="en-US" sz="3500" dirty="0" smtClean="0"/>
              <a:t>Cannot be determined or decided</a:t>
            </a:r>
          </a:p>
          <a:p>
            <a:r>
              <a:rPr lang="en-US" sz="3500" dirty="0" smtClean="0"/>
              <a:t>The damage from the hurricane is </a:t>
            </a:r>
            <a:r>
              <a:rPr lang="en-US" sz="3500" u="sng" dirty="0" smtClean="0"/>
              <a:t>indeterminable</a:t>
            </a:r>
            <a:r>
              <a:rPr lang="en-US" sz="3500" dirty="0" smtClean="0"/>
              <a:t> at this point.</a:t>
            </a:r>
            <a:endParaRPr lang="en-US" sz="3500" dirty="0"/>
          </a:p>
        </p:txBody>
      </p:sp>
      <p:pic>
        <p:nvPicPr>
          <p:cNvPr id="9" name="Content Placeholder 8" descr="damage-after-hurricane-t12316.jpg"/>
          <p:cNvPicPr>
            <a:picLocks noGrp="1" noChangeAspect="1"/>
          </p:cNvPicPr>
          <p:nvPr>
            <p:ph sz="half" idx="2"/>
          </p:nvPr>
        </p:nvPicPr>
        <p:blipFill>
          <a:blip r:embed="rId3"/>
          <a:srcRect t="-29876" b="-29876"/>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576"/>
            <a:ext cx="8058151" cy="1035424"/>
          </a:xfrm>
        </p:spPr>
        <p:txBody>
          <a:bodyPr/>
          <a:lstStyle/>
          <a:p>
            <a:pPr algn="l"/>
            <a:r>
              <a:rPr lang="en-US" b="1" u="sng" dirty="0" smtClean="0"/>
              <a:t>infinite</a:t>
            </a:r>
            <a:endParaRPr lang="en-US" b="1" u="sng" dirty="0"/>
          </a:p>
        </p:txBody>
      </p:sp>
      <p:sp>
        <p:nvSpPr>
          <p:cNvPr id="3" name="Content Placeholder 2"/>
          <p:cNvSpPr>
            <a:spLocks noGrp="1"/>
          </p:cNvSpPr>
          <p:nvPr>
            <p:ph sz="half" idx="1"/>
          </p:nvPr>
        </p:nvSpPr>
        <p:spPr>
          <a:xfrm>
            <a:off x="228600" y="1371600"/>
            <a:ext cx="4495800" cy="5486400"/>
          </a:xfrm>
        </p:spPr>
        <p:txBody>
          <a:bodyPr>
            <a:normAutofit/>
          </a:bodyPr>
          <a:lstStyle/>
          <a:p>
            <a:r>
              <a:rPr lang="en-US" sz="3500" dirty="0" smtClean="0"/>
              <a:t>adjective</a:t>
            </a:r>
          </a:p>
          <a:p>
            <a:r>
              <a:rPr lang="en-US" sz="3500" dirty="0" smtClean="0"/>
              <a:t>Without limits; endless</a:t>
            </a:r>
          </a:p>
          <a:p>
            <a:r>
              <a:rPr lang="en-US" sz="3500" dirty="0" smtClean="0"/>
              <a:t>Looking up at the night sky, it seemed like there were an </a:t>
            </a:r>
            <a:r>
              <a:rPr lang="en-US" sz="3500" u="sng" dirty="0" smtClean="0"/>
              <a:t>infinite </a:t>
            </a:r>
            <a:r>
              <a:rPr lang="en-US" sz="3500" dirty="0" smtClean="0"/>
              <a:t>number of stars.</a:t>
            </a:r>
            <a:endParaRPr lang="en-US" sz="3500" dirty="0"/>
          </a:p>
        </p:txBody>
      </p:sp>
      <p:pic>
        <p:nvPicPr>
          <p:cNvPr id="5" name="Picture 4" descr="stars.jpg"/>
          <p:cNvPicPr>
            <a:picLocks noChangeAspect="1"/>
          </p:cNvPicPr>
          <p:nvPr/>
        </p:nvPicPr>
        <p:blipFill>
          <a:blip r:embed="rId3"/>
          <a:stretch>
            <a:fillRect/>
          </a:stretch>
        </p:blipFill>
        <p:spPr>
          <a:xfrm>
            <a:off x="5257800" y="1295399"/>
            <a:ext cx="3048000" cy="396240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insatiable</a:t>
            </a:r>
            <a:endParaRPr lang="en-US" b="1" u="sng" dirty="0"/>
          </a:p>
        </p:txBody>
      </p:sp>
      <p:sp>
        <p:nvSpPr>
          <p:cNvPr id="3" name="Content Placeholder 2"/>
          <p:cNvSpPr>
            <a:spLocks noGrp="1"/>
          </p:cNvSpPr>
          <p:nvPr>
            <p:ph sz="half" idx="1"/>
          </p:nvPr>
        </p:nvSpPr>
        <p:spPr>
          <a:xfrm>
            <a:off x="457200" y="1600200"/>
            <a:ext cx="4343400" cy="5257800"/>
          </a:xfrm>
        </p:spPr>
        <p:txBody>
          <a:bodyPr>
            <a:normAutofit/>
          </a:bodyPr>
          <a:lstStyle/>
          <a:p>
            <a:r>
              <a:rPr lang="en-US" sz="3600" dirty="0" smtClean="0"/>
              <a:t>Adjective</a:t>
            </a:r>
          </a:p>
          <a:p>
            <a:r>
              <a:rPr lang="en-US" sz="4100" dirty="0" smtClean="0"/>
              <a:t>Unable to satisfy; greedy</a:t>
            </a:r>
          </a:p>
          <a:p>
            <a:r>
              <a:rPr lang="en-US" sz="4100" dirty="0" smtClean="0"/>
              <a:t>My need to eat chocolate is sometimes </a:t>
            </a:r>
            <a:r>
              <a:rPr lang="en-US" sz="4100" u="sng" dirty="0" smtClean="0"/>
              <a:t>insatiable.</a:t>
            </a:r>
            <a:endParaRPr lang="en-US" sz="4100" dirty="0"/>
          </a:p>
        </p:txBody>
      </p:sp>
      <p:pic>
        <p:nvPicPr>
          <p:cNvPr id="5" name="Picture 4" descr="greedy.jpg"/>
          <p:cNvPicPr>
            <a:picLocks noChangeAspect="1"/>
          </p:cNvPicPr>
          <p:nvPr/>
        </p:nvPicPr>
        <p:blipFill>
          <a:blip r:embed="rId3"/>
          <a:stretch>
            <a:fillRect/>
          </a:stretch>
        </p:blipFill>
        <p:spPr>
          <a:xfrm>
            <a:off x="4495800" y="0"/>
            <a:ext cx="4150659" cy="3505200"/>
          </a:xfrm>
          <a:prstGeom prst="rect">
            <a:avLst/>
          </a:prstGeom>
        </p:spPr>
      </p:pic>
      <p:pic>
        <p:nvPicPr>
          <p:cNvPr id="7" name="Picture 6" descr="chocolate.jpg"/>
          <p:cNvPicPr>
            <a:picLocks noChangeAspect="1"/>
          </p:cNvPicPr>
          <p:nvPr/>
        </p:nvPicPr>
        <p:blipFill>
          <a:blip r:embed="rId4"/>
          <a:stretch>
            <a:fillRect/>
          </a:stretch>
        </p:blipFill>
        <p:spPr>
          <a:xfrm>
            <a:off x="5410200" y="3657600"/>
            <a:ext cx="2971800" cy="224028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1856</TotalTime>
  <Words>1278</Words>
  <Application>Microsoft Macintosh PowerPoint</Application>
  <PresentationFormat>On-screen Show (4:3)</PresentationFormat>
  <Paragraphs>162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Breeze</vt:lpstr>
      <vt:lpstr>Vocabulary</vt:lpstr>
      <vt:lpstr>Root Words</vt:lpstr>
      <vt:lpstr>confine   </vt:lpstr>
      <vt:lpstr>definitive</vt:lpstr>
      <vt:lpstr>Determine </vt:lpstr>
      <vt:lpstr>finale</vt:lpstr>
      <vt:lpstr>indeterminable</vt:lpstr>
      <vt:lpstr>infinite</vt:lpstr>
      <vt:lpstr>insatiable</vt:lpstr>
      <vt:lpstr>saturate</vt:lpstr>
      <vt:lpstr>terminable</vt:lpstr>
      <vt:lpstr>terminate</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senecac</cp:lastModifiedBy>
  <cp:revision>201</cp:revision>
  <dcterms:created xsi:type="dcterms:W3CDTF">2009-11-09T15:34:13Z</dcterms:created>
  <dcterms:modified xsi:type="dcterms:W3CDTF">2009-11-09T17:11:15Z</dcterms:modified>
</cp:coreProperties>
</file>