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27" autoAdjust="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9F8B-7BE9-41F8-9A98-EF89776D5179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154B31-7A64-460E-B45A-6075085EF3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54B31-7A64-460E-B45A-6075085EF3C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54B31-7A64-460E-B45A-6075085EF3C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54B31-7A64-460E-B45A-6075085EF3C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54B31-7A64-460E-B45A-6075085EF3C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54B31-7A64-460E-B45A-6075085EF3C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54B31-7A64-460E-B45A-6075085EF3C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54B31-7A64-460E-B45A-6075085EF3C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54B31-7A64-460E-B45A-6075085EF3C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54B31-7A64-460E-B45A-6075085EF3C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54B31-7A64-460E-B45A-6075085EF3C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54B31-7A64-460E-B45A-6075085EF3C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54B31-7A64-460E-B45A-6075085EF3C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54B31-7A64-460E-B45A-6075085EF3C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154B31-7A64-460E-B45A-6075085EF3C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FE2A-E0DA-4D63-9739-B6D8583D3C4C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A09E-3E0B-4E7E-B3AE-5BFFCBFD40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FE2A-E0DA-4D63-9739-B6D8583D3C4C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A09E-3E0B-4E7E-B3AE-5BFFCBFD4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FE2A-E0DA-4D63-9739-B6D8583D3C4C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A09E-3E0B-4E7E-B3AE-5BFFCBFD4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FE2A-E0DA-4D63-9739-B6D8583D3C4C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A09E-3E0B-4E7E-B3AE-5BFFCBFD4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FE2A-E0DA-4D63-9739-B6D8583D3C4C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A09E-3E0B-4E7E-B3AE-5BFFCBFD4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FE2A-E0DA-4D63-9739-B6D8583D3C4C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A09E-3E0B-4E7E-B3AE-5BFFCBFD4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FE2A-E0DA-4D63-9739-B6D8583D3C4C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A09E-3E0B-4E7E-B3AE-5BFFCBFD4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FE2A-E0DA-4D63-9739-B6D8583D3C4C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A09E-3E0B-4E7E-B3AE-5BFFCBFD4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FE2A-E0DA-4D63-9739-B6D8583D3C4C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A09E-3E0B-4E7E-B3AE-5BFFCBFD4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CFE2A-E0DA-4D63-9739-B6D8583D3C4C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1A09E-3E0B-4E7E-B3AE-5BFFCBFD40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51CFE2A-E0DA-4D63-9739-B6D8583D3C4C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841A09E-3E0B-4E7E-B3AE-5BFFCBFD4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51CFE2A-E0DA-4D63-9739-B6D8583D3C4C}" type="datetimeFigureOut">
              <a:rPr lang="en-US" smtClean="0"/>
              <a:pPr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841A09E-3E0B-4E7E-B3AE-5BFFCBFD4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audio" Target="../media/audio1.wav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Red Hot Root Words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Transcribe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Verb</a:t>
            </a:r>
          </a:p>
          <a:p>
            <a:r>
              <a:rPr lang="en-US" dirty="0" smtClean="0"/>
              <a:t>To make a written copy</a:t>
            </a:r>
          </a:p>
          <a:p>
            <a:endParaRPr lang="en-US" dirty="0" smtClean="0"/>
          </a:p>
          <a:p>
            <a:r>
              <a:rPr lang="en-US" i="1" dirty="0" smtClean="0"/>
              <a:t>The executive asked her secretary to </a:t>
            </a:r>
            <a:r>
              <a:rPr lang="en-US" u="sng" dirty="0" smtClean="0"/>
              <a:t>transcribe</a:t>
            </a:r>
            <a:r>
              <a:rPr lang="en-US" i="1" dirty="0" smtClean="0"/>
              <a:t> the notes from the meeting.</a:t>
            </a:r>
            <a:endParaRPr lang="en-US" i="1" dirty="0"/>
          </a:p>
        </p:txBody>
      </p:sp>
      <p:pic>
        <p:nvPicPr>
          <p:cNvPr id="6146" name="Picture 2" descr="C:\Users\janey\AppData\Local\Microsoft\Windows\Temporary Internet Files\Content.IE5\IQCNNBD5\MPj0409009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058212"/>
            <a:ext cx="4038600" cy="405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Verb</a:t>
            </a:r>
          </a:p>
          <a:p>
            <a:r>
              <a:rPr lang="en-US" dirty="0" smtClean="0"/>
              <a:t>To carry or send from one person or place to another</a:t>
            </a:r>
          </a:p>
          <a:p>
            <a:endParaRPr lang="en-US" dirty="0" smtClean="0"/>
          </a:p>
          <a:p>
            <a:r>
              <a:rPr lang="en-US" i="1" dirty="0" smtClean="0"/>
              <a:t>The unhappy student asked to be </a:t>
            </a:r>
            <a:r>
              <a:rPr lang="en-US" b="1" u="sng" dirty="0" smtClean="0"/>
              <a:t>transfer</a:t>
            </a:r>
            <a:r>
              <a:rPr lang="en-US" i="1" dirty="0" smtClean="0"/>
              <a:t>red to a different gym class.</a:t>
            </a:r>
            <a:endParaRPr lang="en-US" i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95400"/>
            <a:ext cx="403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Verb</a:t>
            </a:r>
          </a:p>
          <a:p>
            <a:r>
              <a:rPr lang="en-US" dirty="0" smtClean="0"/>
              <a:t>To change in form or appearance</a:t>
            </a:r>
          </a:p>
          <a:p>
            <a:endParaRPr lang="en-US" dirty="0" smtClean="0"/>
          </a:p>
          <a:p>
            <a:r>
              <a:rPr lang="en-US" i="1" dirty="0" smtClean="0"/>
              <a:t>The fairy godmother </a:t>
            </a:r>
            <a:r>
              <a:rPr lang="en-US" b="1" u="sng" dirty="0" smtClean="0"/>
              <a:t>transform</a:t>
            </a:r>
            <a:r>
              <a:rPr lang="en-US" i="1" dirty="0" smtClean="0"/>
              <a:t>ed the pumpkin into a carriage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194" name="Picture 2" descr="C:\Users\janey\AppData\Local\Microsoft\Windows\Temporary Internet Files\Content.IE5\B50LQ02X\MCj0116600000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6429" y="1143000"/>
            <a:ext cx="4777571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Translucent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Adjective</a:t>
            </a:r>
          </a:p>
          <a:p>
            <a:r>
              <a:rPr lang="en-US" dirty="0" smtClean="0"/>
              <a:t>Permitting some light to pass through but giving an unclear image</a:t>
            </a:r>
          </a:p>
          <a:p>
            <a:endParaRPr lang="en-US" dirty="0" smtClean="0"/>
          </a:p>
          <a:p>
            <a:r>
              <a:rPr lang="en-US" i="1" dirty="0" smtClean="0"/>
              <a:t>The curtains were </a:t>
            </a:r>
            <a:r>
              <a:rPr lang="en-US" b="1" u="sng" dirty="0" smtClean="0"/>
              <a:t>transparent</a:t>
            </a:r>
            <a:r>
              <a:rPr lang="en-US" i="1" dirty="0" smtClean="0"/>
              <a:t>, allowing only a small amount of light to show through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" name="Content Placeholder 4" descr="x-translucent-preform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1524000"/>
            <a:ext cx="4038600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Verb</a:t>
            </a:r>
          </a:p>
          <a:p>
            <a:r>
              <a:rPr lang="en-US" dirty="0" smtClean="0"/>
              <a:t>To plant in another place</a:t>
            </a:r>
          </a:p>
          <a:p>
            <a:endParaRPr lang="en-US" dirty="0" smtClean="0"/>
          </a:p>
          <a:p>
            <a:r>
              <a:rPr lang="en-US" i="1" dirty="0" smtClean="0"/>
              <a:t>I </a:t>
            </a:r>
            <a:r>
              <a:rPr lang="en-US" b="1" u="sng" dirty="0" smtClean="0"/>
              <a:t>transplant</a:t>
            </a:r>
            <a:r>
              <a:rPr lang="en-US" i="1" dirty="0" smtClean="0"/>
              <a:t>ed my entire flower garden to a spot where it could get more sun.</a:t>
            </a:r>
            <a:endParaRPr lang="en-US" i="1" dirty="0"/>
          </a:p>
        </p:txBody>
      </p:sp>
      <p:pic>
        <p:nvPicPr>
          <p:cNvPr id="9222" name="Picture 6" descr="C:\Program Files\Microsoft Office\MEDIA\OFFICE12\Bullets\BD21298_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581400"/>
            <a:ext cx="445294" cy="445294"/>
          </a:xfrm>
          <a:prstGeom prst="rect">
            <a:avLst/>
          </a:prstGeom>
          <a:noFill/>
        </p:spPr>
      </p:pic>
      <p:pic>
        <p:nvPicPr>
          <p:cNvPr id="9218" name="Picture 2" descr="C:\Users\janey\AppData\Local\Microsoft\Windows\Temporary Internet Files\Content.IE5\ALASHAYZ\MCPE00013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0969" y="2286000"/>
            <a:ext cx="1955977" cy="2971800"/>
          </a:xfrm>
          <a:prstGeom prst="rect">
            <a:avLst/>
          </a:prstGeom>
          <a:noFill/>
        </p:spPr>
      </p:pic>
      <p:pic>
        <p:nvPicPr>
          <p:cNvPr id="9219" name="Picture 3" descr="C:\Users\janey\AppData\Local\Microsoft\Windows\Temporary Internet Files\Content.IE5\EV4S4AYS\MCj0413556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514600"/>
            <a:ext cx="1600200" cy="2702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5719" cy="45719"/>
          </a:xfrm>
        </p:spPr>
        <p:txBody>
          <a:bodyPr>
            <a:normAutofit fontScale="90000"/>
          </a:bodyPr>
          <a:lstStyle/>
          <a:p>
            <a:r>
              <a:rPr lang="en-US" sz="100" dirty="0" smtClean="0"/>
              <a:t>.</a:t>
            </a:r>
            <a:endParaRPr lang="en-US" sz="100" dirty="0"/>
          </a:p>
        </p:txBody>
      </p:sp>
      <p:pic>
        <p:nvPicPr>
          <p:cNvPr id="10242" name="Picture 2" descr="C:\Users\janey\AppData\Local\Microsoft\Windows\Temporary Internet Files\Content.IE5\IQCNNBD5\MCj04404240000[1].wm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28600"/>
            <a:ext cx="7848600" cy="646655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Notice?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Submarine</a:t>
            </a:r>
          </a:p>
          <a:p>
            <a:r>
              <a:rPr lang="en-US" dirty="0" smtClean="0"/>
              <a:t>Subconscious</a:t>
            </a:r>
          </a:p>
          <a:p>
            <a:r>
              <a:rPr lang="en-US" dirty="0" smtClean="0"/>
              <a:t>Subdue</a:t>
            </a:r>
          </a:p>
          <a:p>
            <a:r>
              <a:rPr lang="en-US" dirty="0" smtClean="0"/>
              <a:t>Subjugate</a:t>
            </a:r>
          </a:p>
          <a:p>
            <a:r>
              <a:rPr lang="en-US" dirty="0" smtClean="0"/>
              <a:t>Subterranean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Transplant</a:t>
            </a:r>
          </a:p>
          <a:p>
            <a:r>
              <a:rPr lang="en-US" dirty="0" smtClean="0"/>
              <a:t>Transcribe</a:t>
            </a:r>
          </a:p>
          <a:p>
            <a:r>
              <a:rPr lang="en-US" dirty="0" smtClean="0"/>
              <a:t>Transfer</a:t>
            </a:r>
          </a:p>
          <a:p>
            <a:r>
              <a:rPr lang="en-US" dirty="0" err="1" smtClean="0"/>
              <a:t>Transluscent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Action Button: Help 4">
            <a:hlinkClick r:id="" action="ppaction://hlinkshowjump?jump=nextslide" highlightClick="1"/>
          </p:cNvPr>
          <p:cNvSpPr/>
          <p:nvPr/>
        </p:nvSpPr>
        <p:spPr>
          <a:xfrm>
            <a:off x="2971800" y="4419600"/>
            <a:ext cx="1143000" cy="1143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elp 5">
            <a:hlinkClick r:id="rId2" action="ppaction://hlinksldjump" highlightClick="1"/>
          </p:cNvPr>
          <p:cNvSpPr/>
          <p:nvPr/>
        </p:nvSpPr>
        <p:spPr>
          <a:xfrm>
            <a:off x="7315200" y="4495800"/>
            <a:ext cx="1143000" cy="11430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Below, under</a:t>
            </a:r>
            <a:endParaRPr lang="en-US" sz="4400" dirty="0"/>
          </a:p>
        </p:txBody>
      </p:sp>
      <p:pic>
        <p:nvPicPr>
          <p:cNvPr id="1026" name="Picture 2" descr="C:\Documents and Settings\setterlundj\Local Settings\Temporary Internet Files\Content.IE5\3VLHSZD4\MCj033461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3810000" cy="3886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56388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Submarine</a:t>
            </a:r>
            <a:endParaRPr lang="en-US" sz="4800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609600" y="5257800"/>
            <a:ext cx="1524000" cy="1295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Across, over</a:t>
            </a:r>
            <a:endParaRPr lang="en-US" sz="4400" dirty="0"/>
          </a:p>
        </p:txBody>
      </p:sp>
      <p:pic>
        <p:nvPicPr>
          <p:cNvPr id="2050" name="Picture 2" descr="C:\Documents and Settings\setterlundj\Local Settings\Temporary Internet Files\Content.IE5\4O7SN3Q6\MPj043936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00200"/>
            <a:ext cx="4445000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00600" y="53340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Transport</a:t>
            </a:r>
            <a:endParaRPr lang="en-US" sz="4800" dirty="0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838200" y="4876800"/>
            <a:ext cx="1447800" cy="1524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Subconscious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dirty="0" smtClean="0"/>
              <a:t>Noun</a:t>
            </a:r>
          </a:p>
          <a:p>
            <a:r>
              <a:rPr lang="en-US" dirty="0" smtClean="0"/>
              <a:t>The part of the mind’s function of which you are not aware</a:t>
            </a:r>
          </a:p>
          <a:p>
            <a:endParaRPr lang="en-US" dirty="0" smtClean="0"/>
          </a:p>
          <a:p>
            <a:r>
              <a:rPr lang="en-US" i="1" dirty="0" smtClean="0"/>
              <a:t>Something in my </a:t>
            </a:r>
            <a:r>
              <a:rPr lang="en-US" b="1" u="sng" dirty="0" smtClean="0"/>
              <a:t>subconscious</a:t>
            </a:r>
            <a:r>
              <a:rPr lang="en-US" i="1" dirty="0" smtClean="0"/>
              <a:t> told me that things were not quite right.</a:t>
            </a:r>
          </a:p>
        </p:txBody>
      </p:sp>
      <p:pic>
        <p:nvPicPr>
          <p:cNvPr id="1026" name="Picture 2" descr="C:\Users\janey\AppData\Local\Microsoft\Windows\Temporary Internet Files\Content.IE5\B50LQ02X\MCj0197836000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81200"/>
            <a:ext cx="3859352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Subdue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Verb</a:t>
            </a:r>
          </a:p>
          <a:p>
            <a:r>
              <a:rPr lang="en-US" dirty="0" smtClean="0"/>
              <a:t>To conquer or bring under control</a:t>
            </a:r>
          </a:p>
          <a:p>
            <a:endParaRPr lang="en-US" dirty="0" smtClean="0"/>
          </a:p>
          <a:p>
            <a:r>
              <a:rPr lang="en-US" i="1" dirty="0" smtClean="0"/>
              <a:t>The lion tamer was able to </a:t>
            </a:r>
            <a:r>
              <a:rPr lang="en-US" b="1" u="sng" dirty="0" smtClean="0"/>
              <a:t>subdue</a:t>
            </a:r>
            <a:r>
              <a:rPr lang="en-US" i="1" dirty="0" smtClean="0"/>
              <a:t> the agitated animal.</a:t>
            </a:r>
            <a:endParaRPr lang="en-US" i="1" dirty="0"/>
          </a:p>
        </p:txBody>
      </p:sp>
      <p:pic>
        <p:nvPicPr>
          <p:cNvPr id="6" name="MSj03885410000[1].wav">
            <a:hlinkClick r:id="" action="ppaction://media"/>
          </p:cNvPr>
          <p:cNvPicPr>
            <a:picLocks noGrp="1" noRot="1" noChangeAspect="1"/>
          </p:cNvPicPr>
          <p:nvPr>
            <p:ph sz="half" idx="2"/>
            <a:wavAudioFile r:embed="rId1" name="MSj03885410000[1].wav"/>
          </p:nvPr>
        </p:nvPicPr>
        <p:blipFill>
          <a:blip r:embed="rId4" cstate="print"/>
          <a:stretch>
            <a:fillRect/>
          </a:stretch>
        </p:blipFill>
        <p:spPr>
          <a:xfrm>
            <a:off x="6513513" y="3709988"/>
            <a:ext cx="304800" cy="304800"/>
          </a:xfrm>
          <a:prstGeom prst="rect">
            <a:avLst/>
          </a:prstGeom>
        </p:spPr>
      </p:pic>
      <p:pic>
        <p:nvPicPr>
          <p:cNvPr id="2050" name="Picture 2" descr="C:\Users\janey\AppData\Local\Microsoft\Windows\Temporary Internet Files\Content.IE5\ALASHAYZ\MCj0280292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828800"/>
            <a:ext cx="3922117" cy="3645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Subjugate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Verb</a:t>
            </a:r>
          </a:p>
          <a:p>
            <a:r>
              <a:rPr lang="en-US" dirty="0" smtClean="0"/>
              <a:t>To conquer or bring under control </a:t>
            </a:r>
            <a:r>
              <a:rPr lang="en-US" b="1" i="1" dirty="0" smtClean="0"/>
              <a:t>by force</a:t>
            </a:r>
          </a:p>
          <a:p>
            <a:endParaRPr lang="en-US" b="1" i="1" dirty="0" smtClean="0"/>
          </a:p>
          <a:p>
            <a:r>
              <a:rPr lang="en-US" i="1" dirty="0" smtClean="0"/>
              <a:t>The military tried to </a:t>
            </a:r>
            <a:r>
              <a:rPr lang="en-US" b="1" u="sng" dirty="0" smtClean="0"/>
              <a:t>subjugate</a:t>
            </a:r>
            <a:r>
              <a:rPr lang="en-US" i="1" dirty="0" smtClean="0"/>
              <a:t> the people who were rioting in the streets.</a:t>
            </a:r>
            <a:endParaRPr lang="en-US" i="1" dirty="0"/>
          </a:p>
        </p:txBody>
      </p:sp>
      <p:pic>
        <p:nvPicPr>
          <p:cNvPr id="3075" name="Picture 3" descr="C:\Users\janey\AppData\Local\Microsoft\Windows\Temporary Internet Files\Content.IE5\EV4S4AYS\MCj0078734000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4332933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Subsidize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Verb</a:t>
            </a:r>
          </a:p>
          <a:p>
            <a:r>
              <a:rPr lang="en-US" dirty="0" smtClean="0"/>
              <a:t>To furnish money or to assist with the payment of money</a:t>
            </a:r>
          </a:p>
          <a:p>
            <a:endParaRPr lang="en-US" dirty="0" smtClean="0"/>
          </a:p>
          <a:p>
            <a:r>
              <a:rPr lang="en-US" i="1" dirty="0" smtClean="0"/>
              <a:t>Her parents had to </a:t>
            </a:r>
            <a:r>
              <a:rPr lang="en-US" b="1" u="sng" dirty="0" smtClean="0"/>
              <a:t>subsidize</a:t>
            </a:r>
            <a:r>
              <a:rPr lang="en-US" i="1" dirty="0" smtClean="0"/>
              <a:t> her expenses while she was in college.</a:t>
            </a:r>
            <a:endParaRPr lang="en-US" i="1" dirty="0"/>
          </a:p>
        </p:txBody>
      </p:sp>
      <p:pic>
        <p:nvPicPr>
          <p:cNvPr id="4098" name="Picture 2" descr="C:\Users\janey\AppData\Local\Microsoft\Windows\Temporary Internet Files\Content.IE5\B50LQ02X\MCj04403910000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002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Subterranean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Adjective</a:t>
            </a:r>
          </a:p>
          <a:p>
            <a:r>
              <a:rPr lang="en-US" dirty="0" smtClean="0"/>
              <a:t>Beneath the earth’s surface</a:t>
            </a:r>
          </a:p>
          <a:p>
            <a:endParaRPr lang="en-US" dirty="0" smtClean="0"/>
          </a:p>
          <a:p>
            <a:r>
              <a:rPr lang="en-US" i="1" dirty="0" smtClean="0"/>
              <a:t>The </a:t>
            </a:r>
            <a:r>
              <a:rPr lang="en-US" b="1" u="sng" dirty="0" smtClean="0"/>
              <a:t>subterranean</a:t>
            </a:r>
            <a:r>
              <a:rPr lang="en-US" i="1" dirty="0" smtClean="0"/>
              <a:t> cave took us down 500 meters below the cave’s entrance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126" name="Picture 6" descr="C:\Users\janey\AppData\Local\Microsoft\Windows\Temporary Internet Files\Content.IE5\EV4S4AYS\MPj04014940000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1200"/>
            <a:ext cx="4317416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247</TotalTime>
  <Words>277</Words>
  <Application>Microsoft Office PowerPoint</Application>
  <PresentationFormat>On-screen Show (4:3)</PresentationFormat>
  <Paragraphs>85</Paragraphs>
  <Slides>15</Slides>
  <Notes>14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Module</vt:lpstr>
      <vt:lpstr>Red Hot Root Words</vt:lpstr>
      <vt:lpstr>What Do You Notice?</vt:lpstr>
      <vt:lpstr>SUB</vt:lpstr>
      <vt:lpstr>TRANS</vt:lpstr>
      <vt:lpstr>Subconscious</vt:lpstr>
      <vt:lpstr>Subdue</vt:lpstr>
      <vt:lpstr>Subjugate</vt:lpstr>
      <vt:lpstr>Subsidize</vt:lpstr>
      <vt:lpstr>Subterranean</vt:lpstr>
      <vt:lpstr>Transcribe</vt:lpstr>
      <vt:lpstr>Transfer</vt:lpstr>
      <vt:lpstr>Transform</vt:lpstr>
      <vt:lpstr>Translucent</vt:lpstr>
      <vt:lpstr>Transplant</vt:lpstr>
      <vt:lpstr>.</vt:lpstr>
    </vt:vector>
  </TitlesOfParts>
  <Company>D87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Hot Root Words</dc:title>
  <dc:creator>setterlundj</dc:creator>
  <cp:lastModifiedBy>Davis, Deborah</cp:lastModifiedBy>
  <cp:revision>31</cp:revision>
  <dcterms:created xsi:type="dcterms:W3CDTF">2009-08-24T02:35:22Z</dcterms:created>
  <dcterms:modified xsi:type="dcterms:W3CDTF">2015-05-12T16:15:04Z</dcterms:modified>
</cp:coreProperties>
</file>