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Override PartName="/ppt/notesSlides/notesSlide10.xml" ContentType="application/vnd.openxmlformats-officedocument.presentationml.notesSlide+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99"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925" autoAdjust="0"/>
    <p:restoredTop sz="62380" autoAdjust="0"/>
  </p:normalViewPr>
  <p:slideViewPr>
    <p:cSldViewPr>
      <p:cViewPr>
        <p:scale>
          <a:sx n="75" d="100"/>
          <a:sy n="75" d="100"/>
        </p:scale>
        <p:origin x="-432" y="-88"/>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4/14/10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4/14/10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E285-444D-4C0C-8BFA-BDB311F86A90}" type="slidenum">
              <a:rPr/>
              <a:pPr/>
              <a:t>‹#›</a:t>
            </a:fld>
            <a:endParaRPr/>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4/14/10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E347E2E-5EEE-470B-9039-14AD640FC657}"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E347E2E-5EEE-470B-9039-14AD640FC657}"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E347E2E-5EEE-470B-9039-14AD640FC657}"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347E2E-5EEE-470B-9039-14AD640FC657}" type="datetimeFigureOut">
              <a:rPr lang="en-US" smtClean="0"/>
              <a:pPr/>
              <a:t>4/14/10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E347E2E-5EEE-470B-9039-14AD640FC657}" type="datetimeFigureOut">
              <a:rPr lang="en-US" smtClean="0"/>
              <a:pPr/>
              <a:t>4/14/10</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69382AF-7B84-449F-8573-51231B6471DC}"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E347E2E-5EEE-470B-9039-14AD640FC657}" type="datetimeFigureOut">
              <a:rPr lang="en-US" smtClean="0"/>
              <a:pPr/>
              <a:t>4/14/10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347E2E-5EEE-470B-9039-14AD640FC657}" type="datetimeFigureOut">
              <a:rPr lang="en-US" smtClean="0"/>
              <a:pPr/>
              <a:t>4/14/10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0E347E2E-5EEE-470B-9039-14AD640FC657}" type="datetimeFigureOut">
              <a:rPr lang="en-US" smtClean="0"/>
              <a:pPr/>
              <a:t>4/14/10</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1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1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1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hyperlink" Target="..%5CInstructional%20Plans%5CE&amp;R%20(Reading)%5CSB%20modified%20ws%209-21.notebook"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9.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1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r>
              <a:rPr lang="en-US" dirty="0" smtClean="0"/>
              <a:t>4</a:t>
            </a:r>
            <a:r>
              <a:rPr lang="en-US" dirty="0" smtClean="0"/>
              <a:t>-</a:t>
            </a:r>
            <a:r>
              <a:rPr lang="en-US" dirty="0" smtClean="0"/>
              <a:t>26</a:t>
            </a:r>
            <a:r>
              <a:rPr lang="en-US" dirty="0" smtClean="0"/>
              <a:t>-</a:t>
            </a:r>
            <a:r>
              <a:rPr lang="en-US" dirty="0" smtClean="0"/>
              <a:t>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obnoxious</a:t>
            </a:r>
            <a:endParaRPr lang="en-US" dirty="0"/>
          </a:p>
        </p:txBody>
      </p:sp>
      <p:sp>
        <p:nvSpPr>
          <p:cNvPr id="3" name="Content Placeholder 2"/>
          <p:cNvSpPr>
            <a:spLocks noGrp="1"/>
          </p:cNvSpPr>
          <p:nvPr>
            <p:ph sz="half" idx="1"/>
          </p:nvPr>
        </p:nvSpPr>
        <p:spPr/>
        <p:txBody>
          <a:bodyPr>
            <a:noAutofit/>
          </a:bodyPr>
          <a:lstStyle/>
          <a:p>
            <a:r>
              <a:rPr lang="en-US" sz="2700" dirty="0" smtClean="0"/>
              <a:t>adjective</a:t>
            </a:r>
          </a:p>
          <a:p>
            <a:r>
              <a:rPr lang="en-US" sz="2700" dirty="0" smtClean="0"/>
              <a:t>Very unpleasant and objectionable</a:t>
            </a:r>
          </a:p>
          <a:p>
            <a:r>
              <a:rPr lang="en-US" sz="2700" dirty="0" smtClean="0"/>
              <a:t>The rotting fruit gave off an </a:t>
            </a:r>
            <a:r>
              <a:rPr lang="en-US" sz="2700" u="sng" dirty="0" smtClean="0"/>
              <a:t>obnoxious</a:t>
            </a:r>
            <a:r>
              <a:rPr lang="en-US" sz="2700" dirty="0" smtClean="0"/>
              <a:t> smell. </a:t>
            </a:r>
            <a:endParaRPr lang="en-US" sz="2700" dirty="0" smtClean="0"/>
          </a:p>
        </p:txBody>
      </p:sp>
      <p:pic>
        <p:nvPicPr>
          <p:cNvPr id="7" name="Content Placeholder 6" descr="obnoxious.jpg"/>
          <p:cNvPicPr>
            <a:picLocks noGrp="1" noChangeAspect="1"/>
          </p:cNvPicPr>
          <p:nvPr>
            <p:ph sz="half" idx="2"/>
          </p:nvPr>
        </p:nvPicPr>
        <p:blipFill>
          <a:blip r:embed="rId3"/>
          <a:srcRect l="-9974" r="-9974"/>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obscure</a:t>
            </a:r>
            <a:endParaRPr lang="en-US" dirty="0"/>
          </a:p>
        </p:txBody>
      </p:sp>
      <p:sp>
        <p:nvSpPr>
          <p:cNvPr id="3" name="Content Placeholder 2"/>
          <p:cNvSpPr>
            <a:spLocks noGrp="1"/>
          </p:cNvSpPr>
          <p:nvPr>
            <p:ph sz="half" idx="1"/>
          </p:nvPr>
        </p:nvSpPr>
        <p:spPr/>
        <p:txBody>
          <a:bodyPr>
            <a:normAutofit/>
          </a:bodyPr>
          <a:lstStyle/>
          <a:p>
            <a:r>
              <a:rPr lang="en-US" sz="2500" dirty="0" smtClean="0"/>
              <a:t>verb</a:t>
            </a:r>
            <a:endParaRPr lang="en-US" sz="2500" dirty="0" smtClean="0"/>
          </a:p>
          <a:p>
            <a:r>
              <a:rPr lang="en-US" sz="2500" dirty="0" smtClean="0"/>
              <a:t>To make unclear; to conceal or make less obvious</a:t>
            </a:r>
          </a:p>
          <a:p>
            <a:r>
              <a:rPr lang="en-US" sz="2500" dirty="0" smtClean="0"/>
              <a:t>He tried to </a:t>
            </a:r>
            <a:r>
              <a:rPr lang="en-US" sz="2500" u="sng" dirty="0" smtClean="0"/>
              <a:t>obscure</a:t>
            </a:r>
            <a:r>
              <a:rPr lang="en-US" sz="2500" dirty="0" smtClean="0"/>
              <a:t> his footsteps by brushing a tree branch over the trail.</a:t>
            </a:r>
            <a:endParaRPr lang="en-US" sz="2500" dirty="0" smtClean="0"/>
          </a:p>
        </p:txBody>
      </p:sp>
      <p:pic>
        <p:nvPicPr>
          <p:cNvPr id="7" name="Content Placeholder 6" descr="obscure.jpg"/>
          <p:cNvPicPr>
            <a:picLocks noGrp="1" noChangeAspect="1"/>
          </p:cNvPicPr>
          <p:nvPr>
            <p:ph sz="half" idx="2"/>
          </p:nvPr>
        </p:nvPicPr>
        <p:blipFill>
          <a:blip r:embed="rId3"/>
          <a:srcRect t="-18893" b="-18893"/>
          <a:stretch>
            <a:fillRect/>
          </a:stretch>
        </p:blip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obstinate</a:t>
            </a:r>
            <a:endParaRPr lang="en-US" dirty="0"/>
          </a:p>
        </p:txBody>
      </p:sp>
      <p:sp>
        <p:nvSpPr>
          <p:cNvPr id="3" name="Content Placeholder 2"/>
          <p:cNvSpPr>
            <a:spLocks noGrp="1"/>
          </p:cNvSpPr>
          <p:nvPr>
            <p:ph sz="half" idx="1"/>
          </p:nvPr>
        </p:nvSpPr>
        <p:spPr/>
        <p:txBody>
          <a:bodyPr>
            <a:normAutofit fontScale="92500" lnSpcReduction="20000"/>
          </a:bodyPr>
          <a:lstStyle/>
          <a:p>
            <a:r>
              <a:rPr lang="en-US" sz="2600" dirty="0" smtClean="0"/>
              <a:t>adjective</a:t>
            </a:r>
            <a:endParaRPr lang="en-US" sz="2600" dirty="0" smtClean="0"/>
          </a:p>
          <a:p>
            <a:r>
              <a:rPr lang="en-US" sz="2600" dirty="0" smtClean="0"/>
              <a:t>Unyielding; unreasonably determined to have one’s own way</a:t>
            </a:r>
          </a:p>
          <a:p>
            <a:r>
              <a:rPr lang="en-US" sz="2600" dirty="0" smtClean="0"/>
              <a:t>The </a:t>
            </a:r>
            <a:r>
              <a:rPr lang="en-US" sz="2600" u="sng" dirty="0" smtClean="0"/>
              <a:t>obstinate</a:t>
            </a:r>
            <a:r>
              <a:rPr lang="en-US" sz="2600" dirty="0" smtClean="0"/>
              <a:t> child kicked and </a:t>
            </a:r>
            <a:r>
              <a:rPr lang="en-US" sz="2600" dirty="0" smtClean="0"/>
              <a:t>screamed when she didn’t get what she wanted.</a:t>
            </a:r>
            <a:endParaRPr lang="en-US" sz="2600" dirty="0" smtClean="0"/>
          </a:p>
        </p:txBody>
      </p:sp>
      <p:pic>
        <p:nvPicPr>
          <p:cNvPr id="7" name="Content Placeholder 6" descr="obstinate.jpg"/>
          <p:cNvPicPr>
            <a:picLocks noGrp="1" noChangeAspect="1"/>
          </p:cNvPicPr>
          <p:nvPr>
            <p:ph sz="half" idx="2"/>
          </p:nvPr>
        </p:nvPicPr>
        <p:blipFill>
          <a:blip r:embed="rId3"/>
          <a:srcRect t="-24834" b="-24834"/>
          <a:stretch>
            <a:fillRect/>
          </a:stretch>
        </p:blip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7239000" cy="1143000"/>
          </a:xfrm>
        </p:spPr>
        <p:txBody>
          <a:bodyPr/>
          <a:lstStyle/>
          <a:p>
            <a:r>
              <a:rPr lang="en-US" dirty="0" smtClean="0"/>
              <a:t>prefixes</a:t>
            </a:r>
            <a:endParaRPr lang="en-US" dirty="0"/>
          </a:p>
        </p:txBody>
      </p:sp>
      <p:graphicFrame>
        <p:nvGraphicFramePr>
          <p:cNvPr id="6" name="Content Placeholder 5"/>
          <p:cNvGraphicFramePr>
            <a:graphicFrameLocks noGrp="1"/>
          </p:cNvGraphicFramePr>
          <p:nvPr>
            <p:ph idx="1"/>
          </p:nvPr>
        </p:nvGraphicFramePr>
        <p:xfrm>
          <a:off x="102156" y="2011463"/>
          <a:ext cx="8813244" cy="3855937"/>
        </p:xfrm>
        <a:graphic>
          <a:graphicData uri="http://schemas.openxmlformats.org/drawingml/2006/table">
            <a:tbl>
              <a:tblPr firstRow="1" bandRow="1">
                <a:tableStyleId>{35758FB7-9AC5-4552-8A53-C91805E547FA}</a:tableStyleId>
              </a:tblPr>
              <a:tblGrid>
                <a:gridCol w="8813244"/>
              </a:tblGrid>
              <a:tr h="4573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FFFF"/>
                          </a:solidFill>
                          <a:latin typeface="Calibri"/>
                          <a:ea typeface="Calibri"/>
                          <a:cs typeface="Times New Roman"/>
                        </a:rPr>
                        <a:t>Root </a:t>
                      </a:r>
                      <a:r>
                        <a:rPr lang="en-US" sz="2800" dirty="0">
                          <a:solidFill>
                            <a:srgbClr val="FFFFFF"/>
                          </a:solidFill>
                          <a:latin typeface="Calibri"/>
                          <a:ea typeface="Calibri"/>
                          <a:cs typeface="Times New Roman"/>
                        </a:rPr>
                        <a:t>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203849">
                <a:tc>
                  <a:txBody>
                    <a:bodyPr/>
                    <a:lstStyle/>
                    <a:p>
                      <a:pPr algn="l"/>
                      <a:r>
                        <a:rPr lang="en-US" sz="3200" baseline="0" dirty="0" smtClean="0">
                          <a:latin typeface="Calibri"/>
                        </a:rPr>
                        <a:t>Ant, anti                 against       antifreeze, antiseptic</a:t>
                      </a:r>
                      <a:endParaRPr lang="en-US" sz="2800" baseline="0" dirty="0" smtClean="0">
                        <a:latin typeface="Calibri"/>
                      </a:endParaRPr>
                    </a:p>
                  </a:txBody>
                  <a:tcPr marL="68580" marR="68580" marT="0" marB="0"/>
                </a:tc>
              </a:tr>
              <a:tr h="1097385">
                <a:tc>
                  <a:txBody>
                    <a:bodyPr/>
                    <a:lstStyle/>
                    <a:p>
                      <a:pPr algn="l"/>
                      <a:r>
                        <a:rPr lang="en-US" sz="3200" dirty="0" smtClean="0">
                          <a:latin typeface="Calibri"/>
                        </a:rPr>
                        <a:t>Contra, counter    against</a:t>
                      </a:r>
                      <a:r>
                        <a:rPr lang="en-US" sz="3200" baseline="0" dirty="0" smtClean="0">
                          <a:latin typeface="Calibri"/>
                        </a:rPr>
                        <a:t>       counterclockwise,</a:t>
                      </a:r>
                    </a:p>
                    <a:p>
                      <a:pPr algn="l"/>
                      <a:r>
                        <a:rPr lang="en-US" sz="3200" baseline="0" dirty="0" smtClean="0">
                          <a:latin typeface="Calibri"/>
                        </a:rPr>
                        <a:t>                                                     contrast</a:t>
                      </a:r>
                      <a:endParaRPr lang="en-US" sz="3200" dirty="0">
                        <a:latin typeface="Calibri"/>
                      </a:endParaRPr>
                    </a:p>
                  </a:txBody>
                  <a:tcPr marL="68580" marR="68580" marT="0" marB="0"/>
                </a:tc>
              </a:tr>
              <a:tr h="1097385">
                <a:tc>
                  <a:txBody>
                    <a:bodyPr/>
                    <a:lstStyle/>
                    <a:p>
                      <a:pPr algn="l"/>
                      <a:r>
                        <a:rPr lang="en-US" sz="3200" dirty="0" smtClean="0">
                          <a:latin typeface="Calibri"/>
                        </a:rPr>
                        <a:t>Ob                       against, facing      observe, object</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antagonist	</a:t>
            </a:r>
            <a:endParaRPr lang="en-US" dirty="0"/>
          </a:p>
        </p:txBody>
      </p:sp>
      <p:sp>
        <p:nvSpPr>
          <p:cNvPr id="3" name="Content Placeholder 2"/>
          <p:cNvSpPr>
            <a:spLocks noGrp="1"/>
          </p:cNvSpPr>
          <p:nvPr>
            <p:ph sz="half" idx="1"/>
          </p:nvPr>
        </p:nvSpPr>
        <p:spPr/>
        <p:txBody>
          <a:bodyPr>
            <a:noAutofit/>
          </a:bodyPr>
          <a:lstStyle/>
          <a:p>
            <a:r>
              <a:rPr lang="en-US" sz="2400" dirty="0" smtClean="0"/>
              <a:t>noun</a:t>
            </a:r>
            <a:endParaRPr lang="en-US" sz="2400" dirty="0" smtClean="0"/>
          </a:p>
          <a:p>
            <a:r>
              <a:rPr lang="en-US" sz="2400" dirty="0" smtClean="0"/>
              <a:t>An opponent</a:t>
            </a:r>
          </a:p>
          <a:p>
            <a:r>
              <a:rPr lang="en-US" sz="2400" dirty="0" smtClean="0"/>
              <a:t>The hero in the story was very kind, and the  </a:t>
            </a:r>
            <a:r>
              <a:rPr lang="en-US" u="sng" dirty="0" smtClean="0"/>
              <a:t>antagonist</a:t>
            </a:r>
            <a:r>
              <a:rPr lang="en-US" dirty="0" smtClean="0"/>
              <a:t> was extremely evil.</a:t>
            </a:r>
            <a:endParaRPr lang="en-US" sz="2400" dirty="0" smtClean="0"/>
          </a:p>
        </p:txBody>
      </p:sp>
      <p:pic>
        <p:nvPicPr>
          <p:cNvPr id="9" name="Content Placeholder 8" descr="antagonist.jpg"/>
          <p:cNvPicPr>
            <a:picLocks noGrp="1" noChangeAspect="1"/>
          </p:cNvPicPr>
          <p:nvPr>
            <p:ph sz="half" idx="2"/>
          </p:nvPr>
        </p:nvPicPr>
        <p:blipFill>
          <a:blip r:embed="rId3"/>
          <a:srcRect t="-13490" b="-13490"/>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antiseptic</a:t>
            </a:r>
            <a:endParaRPr lang="en-US" dirty="0"/>
          </a:p>
        </p:txBody>
      </p:sp>
      <p:sp>
        <p:nvSpPr>
          <p:cNvPr id="3" name="Content Placeholder 2"/>
          <p:cNvSpPr>
            <a:spLocks noGrp="1"/>
          </p:cNvSpPr>
          <p:nvPr>
            <p:ph sz="half" idx="1"/>
          </p:nvPr>
        </p:nvSpPr>
        <p:spPr/>
        <p:txBody>
          <a:bodyPr>
            <a:normAutofit lnSpcReduction="10000"/>
          </a:bodyPr>
          <a:lstStyle/>
          <a:p>
            <a:r>
              <a:rPr lang="en-US" sz="2700" dirty="0" smtClean="0"/>
              <a:t>Noun</a:t>
            </a:r>
          </a:p>
          <a:p>
            <a:r>
              <a:rPr lang="en-US" sz="2700" dirty="0" smtClean="0"/>
              <a:t>Something used to kill germs; (</a:t>
            </a:r>
            <a:r>
              <a:rPr lang="en-US" sz="2700" dirty="0" err="1" smtClean="0"/>
              <a:t>adj</a:t>
            </a:r>
            <a:r>
              <a:rPr lang="en-US" sz="2700" dirty="0" smtClean="0"/>
              <a:t>) free of germs</a:t>
            </a:r>
          </a:p>
          <a:p>
            <a:r>
              <a:rPr lang="en-US" sz="2700" dirty="0" smtClean="0"/>
              <a:t>She cleaned the wound with </a:t>
            </a:r>
            <a:r>
              <a:rPr lang="en-US" sz="2700" u="sng" dirty="0" smtClean="0"/>
              <a:t>antiseptic</a:t>
            </a:r>
            <a:r>
              <a:rPr lang="en-US" sz="2700" b="1" u="sng" dirty="0" smtClean="0"/>
              <a:t> </a:t>
            </a:r>
            <a:r>
              <a:rPr lang="en-US" sz="2700" dirty="0" smtClean="0"/>
              <a:t>before bandaging it.</a:t>
            </a:r>
            <a:endParaRPr lang="en-US" sz="2700" dirty="0" smtClean="0"/>
          </a:p>
        </p:txBody>
      </p:sp>
      <p:pic>
        <p:nvPicPr>
          <p:cNvPr id="7" name="Content Placeholder 6" descr="antiseptic.jpg"/>
          <p:cNvPicPr>
            <a:picLocks noGrp="1" noChangeAspect="1"/>
          </p:cNvPicPr>
          <p:nvPr>
            <p:ph sz="half" idx="2"/>
          </p:nvPr>
        </p:nvPicPr>
        <p:blipFill>
          <a:blip r:embed="rId3"/>
          <a:srcRect l="-45580" r="-45580"/>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antisocial	</a:t>
            </a:r>
            <a:endParaRPr lang="en-US" dirty="0"/>
          </a:p>
        </p:txBody>
      </p:sp>
      <p:sp>
        <p:nvSpPr>
          <p:cNvPr id="3" name="Content Placeholder 2"/>
          <p:cNvSpPr>
            <a:spLocks noGrp="1"/>
          </p:cNvSpPr>
          <p:nvPr>
            <p:ph sz="half" idx="1"/>
          </p:nvPr>
        </p:nvSpPr>
        <p:spPr/>
        <p:txBody>
          <a:bodyPr>
            <a:noAutofit/>
          </a:bodyPr>
          <a:lstStyle/>
          <a:p>
            <a:r>
              <a:rPr lang="en-US" sz="2400" dirty="0" smtClean="0"/>
              <a:t>Adjective</a:t>
            </a:r>
            <a:endParaRPr lang="en-US" sz="2400" dirty="0" smtClean="0"/>
          </a:p>
          <a:p>
            <a:r>
              <a:rPr lang="en-US" sz="2400" dirty="0" smtClean="0"/>
              <a:t>Unable to associate with other people; not social</a:t>
            </a:r>
          </a:p>
          <a:p>
            <a:r>
              <a:rPr lang="en-US" dirty="0" smtClean="0"/>
              <a:t>He’s so </a:t>
            </a:r>
            <a:r>
              <a:rPr lang="en-US" u="sng" dirty="0" smtClean="0"/>
              <a:t>antisocial;</a:t>
            </a:r>
            <a:r>
              <a:rPr lang="en-US" dirty="0" smtClean="0"/>
              <a:t> he never wants to do things with other people. </a:t>
            </a:r>
            <a:endParaRPr lang="en-US" sz="2400" dirty="0" smtClean="0"/>
          </a:p>
          <a:p>
            <a:endParaRPr lang="en-US" sz="2400" dirty="0" smtClean="0"/>
          </a:p>
        </p:txBody>
      </p:sp>
      <p:pic>
        <p:nvPicPr>
          <p:cNvPr id="7" name="Content Placeholder 6" descr="antisocial.jpg"/>
          <p:cNvPicPr>
            <a:picLocks noGrp="1" noChangeAspect="1"/>
          </p:cNvPicPr>
          <p:nvPr>
            <p:ph sz="half" idx="2"/>
          </p:nvPr>
        </p:nvPicPr>
        <p:blipFill>
          <a:blip r:embed="rId3"/>
          <a:srcRect l="-39341" r="-39341"/>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contradiction</a:t>
            </a:r>
            <a:endParaRPr lang="en-US" dirty="0"/>
          </a:p>
        </p:txBody>
      </p:sp>
      <p:sp>
        <p:nvSpPr>
          <p:cNvPr id="3" name="Content Placeholder 2"/>
          <p:cNvSpPr>
            <a:spLocks noGrp="1"/>
          </p:cNvSpPr>
          <p:nvPr>
            <p:ph sz="half" idx="1"/>
          </p:nvPr>
        </p:nvSpPr>
        <p:spPr/>
        <p:txBody>
          <a:bodyPr>
            <a:noAutofit/>
          </a:bodyPr>
          <a:lstStyle/>
          <a:p>
            <a:r>
              <a:rPr lang="en-US" sz="2600" dirty="0" smtClean="0"/>
              <a:t>noun</a:t>
            </a:r>
          </a:p>
          <a:p>
            <a:r>
              <a:rPr lang="en-US" sz="2600" dirty="0" smtClean="0"/>
              <a:t>A statement that is opposite to another statement</a:t>
            </a:r>
          </a:p>
          <a:p>
            <a:r>
              <a:rPr lang="en-US" sz="2600" dirty="0" smtClean="0"/>
              <a:t>Cory’s statement was a </a:t>
            </a:r>
            <a:r>
              <a:rPr lang="en-US" sz="2600" u="sng" dirty="0" smtClean="0"/>
              <a:t>contradiction</a:t>
            </a:r>
            <a:r>
              <a:rPr lang="en-US" sz="2600" dirty="0" smtClean="0"/>
              <a:t> of what James said happened.</a:t>
            </a:r>
            <a:endParaRPr lang="en-US" sz="2600" dirty="0" smtClean="0"/>
          </a:p>
        </p:txBody>
      </p:sp>
      <p:pic>
        <p:nvPicPr>
          <p:cNvPr id="7" name="Content Placeholder 6" descr="contradiction.jpg"/>
          <p:cNvPicPr>
            <a:picLocks noGrp="1" noChangeAspect="1"/>
          </p:cNvPicPr>
          <p:nvPr>
            <p:ph sz="half" idx="2"/>
          </p:nvPr>
        </p:nvPicPr>
        <p:blipFill>
          <a:blip r:embed="rId3"/>
          <a:srcRect t="-1215" b="-1215"/>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counterbalance</a:t>
            </a:r>
            <a:endParaRPr lang="en-US" dirty="0"/>
          </a:p>
        </p:txBody>
      </p:sp>
      <p:sp>
        <p:nvSpPr>
          <p:cNvPr id="6" name="Content Placeholder 5"/>
          <p:cNvSpPr>
            <a:spLocks noGrp="1"/>
          </p:cNvSpPr>
          <p:nvPr>
            <p:ph sz="half" idx="1"/>
          </p:nvPr>
        </p:nvSpPr>
        <p:spPr/>
        <p:txBody>
          <a:bodyPr>
            <a:noAutofit/>
          </a:bodyPr>
          <a:lstStyle/>
          <a:p>
            <a:r>
              <a:rPr lang="en-US" dirty="0" smtClean="0"/>
              <a:t>noun</a:t>
            </a:r>
          </a:p>
          <a:p>
            <a:r>
              <a:rPr lang="en-US" dirty="0" smtClean="0"/>
              <a:t>A weight used to balance </a:t>
            </a:r>
            <a:r>
              <a:rPr lang="en-US" dirty="0" smtClean="0"/>
              <a:t>another weight; (</a:t>
            </a:r>
            <a:r>
              <a:rPr lang="en-US" dirty="0" err="1" smtClean="0"/>
              <a:t>v</a:t>
            </a:r>
            <a:r>
              <a:rPr lang="en-US" dirty="0" smtClean="0"/>
              <a:t>)</a:t>
            </a:r>
            <a:r>
              <a:rPr lang="en-US" dirty="0" smtClean="0"/>
              <a:t> to balance or offset</a:t>
            </a:r>
            <a:endParaRPr lang="en-US" dirty="0" smtClean="0"/>
          </a:p>
          <a:p>
            <a:r>
              <a:rPr lang="en-US" dirty="0" smtClean="0"/>
              <a:t>When sitting on a teeter totter, it’s good to have someone about the same weight to </a:t>
            </a:r>
            <a:r>
              <a:rPr lang="en-US" u="sng" dirty="0" smtClean="0"/>
              <a:t>counterbalance</a:t>
            </a:r>
            <a:r>
              <a:rPr lang="en-US" dirty="0" smtClean="0"/>
              <a:t> you.</a:t>
            </a:r>
            <a:endParaRPr lang="en-US" dirty="0" smtClean="0"/>
          </a:p>
        </p:txBody>
      </p:sp>
      <p:pic>
        <p:nvPicPr>
          <p:cNvPr id="9" name="Content Placeholder 8" descr="counterbalance.jpg"/>
          <p:cNvPicPr>
            <a:picLocks noGrp="1" noChangeAspect="1"/>
          </p:cNvPicPr>
          <p:nvPr>
            <p:ph sz="half" idx="2"/>
          </p:nvPr>
        </p:nvPicPr>
        <p:blipFill>
          <a:blip r:embed="rId3"/>
          <a:srcRect t="-2331" b="-2331"/>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counterproductive</a:t>
            </a:r>
            <a:endParaRPr lang="en-US" dirty="0"/>
          </a:p>
        </p:txBody>
      </p:sp>
      <p:sp>
        <p:nvSpPr>
          <p:cNvPr id="3" name="Content Placeholder 2"/>
          <p:cNvSpPr>
            <a:spLocks noGrp="1"/>
          </p:cNvSpPr>
          <p:nvPr>
            <p:ph sz="half" idx="1"/>
          </p:nvPr>
        </p:nvSpPr>
        <p:spPr/>
        <p:txBody>
          <a:bodyPr>
            <a:normAutofit fontScale="85000" lnSpcReduction="20000"/>
          </a:bodyPr>
          <a:lstStyle/>
          <a:p>
            <a:r>
              <a:rPr lang="en-US" sz="3300" dirty="0" smtClean="0"/>
              <a:t>adjective</a:t>
            </a:r>
          </a:p>
          <a:p>
            <a:r>
              <a:rPr lang="en-US" sz="3300" dirty="0" smtClean="0"/>
              <a:t>Producing the opposite of what is desired or intended</a:t>
            </a:r>
          </a:p>
          <a:p>
            <a:r>
              <a:rPr lang="en-US" sz="3300" dirty="0" smtClean="0"/>
              <a:t>Her actions were completely </a:t>
            </a:r>
            <a:r>
              <a:rPr lang="en-US" sz="3300" u="sng" dirty="0" smtClean="0"/>
              <a:t>counterproductive;</a:t>
            </a:r>
            <a:r>
              <a:rPr lang="en-US" sz="3300" dirty="0" smtClean="0"/>
              <a:t> in fact, they made the task </a:t>
            </a:r>
            <a:r>
              <a:rPr lang="en-US" sz="3300" dirty="0" smtClean="0"/>
              <a:t>more difficult.</a:t>
            </a:r>
            <a:endParaRPr lang="en-US" sz="3300" dirty="0" smtClean="0"/>
          </a:p>
        </p:txBody>
      </p:sp>
      <p:pic>
        <p:nvPicPr>
          <p:cNvPr id="7" name="Content Placeholder 6" descr="counterproductive.jpg"/>
          <p:cNvPicPr>
            <a:picLocks noGrp="1" noChangeAspect="1"/>
          </p:cNvPicPr>
          <p:nvPr>
            <p:ph sz="half" idx="2"/>
          </p:nvPr>
        </p:nvPicPr>
        <p:blipFill>
          <a:blip r:embed="rId3"/>
          <a:srcRect t="-20068" b="-20068"/>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oblique</a:t>
            </a:r>
            <a:endParaRPr lang="en-US" dirty="0"/>
          </a:p>
        </p:txBody>
      </p:sp>
      <p:sp>
        <p:nvSpPr>
          <p:cNvPr id="3" name="Content Placeholder 2"/>
          <p:cNvSpPr>
            <a:spLocks noGrp="1"/>
          </p:cNvSpPr>
          <p:nvPr>
            <p:ph sz="half" idx="1"/>
          </p:nvPr>
        </p:nvSpPr>
        <p:spPr/>
        <p:txBody>
          <a:bodyPr>
            <a:noAutofit/>
          </a:bodyPr>
          <a:lstStyle/>
          <a:p>
            <a:r>
              <a:rPr lang="en-US" sz="2700" dirty="0" smtClean="0"/>
              <a:t>Adjective</a:t>
            </a:r>
          </a:p>
          <a:p>
            <a:r>
              <a:rPr lang="en-US" sz="2700" dirty="0" smtClean="0"/>
              <a:t>Not straight; slanting, inclined, or sloping</a:t>
            </a:r>
          </a:p>
          <a:p>
            <a:r>
              <a:rPr lang="en-US" sz="2700" dirty="0" smtClean="0"/>
              <a:t>Draw an </a:t>
            </a:r>
            <a:r>
              <a:rPr lang="en-US" sz="2700" u="sng" dirty="0" smtClean="0"/>
              <a:t>oblique</a:t>
            </a:r>
            <a:r>
              <a:rPr lang="en-US" sz="2700" dirty="0" smtClean="0"/>
              <a:t> line through the square to make two triangles.</a:t>
            </a:r>
            <a:endParaRPr lang="en-US" sz="2700" dirty="0" smtClean="0"/>
          </a:p>
        </p:txBody>
      </p:sp>
      <p:pic>
        <p:nvPicPr>
          <p:cNvPr id="7" name="Content Placeholder 6" descr="oblique.jpg"/>
          <p:cNvPicPr>
            <a:picLocks noGrp="1" noChangeAspect="1"/>
          </p:cNvPicPr>
          <p:nvPr>
            <p:ph sz="half" idx="2"/>
          </p:nvPr>
        </p:nvPicPr>
        <p:blipFill>
          <a:blip r:embed="rId3"/>
          <a:srcRect t="-25302" b="-25302"/>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2130</TotalTime>
  <Words>1363</Words>
  <Application>Microsoft Macintosh PowerPoint</Application>
  <PresentationFormat>On-screen Show (4:3)</PresentationFormat>
  <Paragraphs>163</Paragraphs>
  <Slides>13</Slides>
  <Notes>13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Genesis</vt:lpstr>
      <vt:lpstr>Vocabulary</vt:lpstr>
      <vt:lpstr>prefixes</vt:lpstr>
      <vt:lpstr>antagonist </vt:lpstr>
      <vt:lpstr>antiseptic</vt:lpstr>
      <vt:lpstr>antisocial </vt:lpstr>
      <vt:lpstr>contradiction</vt:lpstr>
      <vt:lpstr>counterbalance</vt:lpstr>
      <vt:lpstr>counterproductive</vt:lpstr>
      <vt:lpstr>oblique</vt:lpstr>
      <vt:lpstr>obnoxious</vt:lpstr>
      <vt:lpstr>obscure</vt:lpstr>
      <vt:lpstr>obstinate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Lauren Azzarelli</cp:lastModifiedBy>
  <cp:revision>219</cp:revision>
  <dcterms:created xsi:type="dcterms:W3CDTF">2010-04-14T17:22:58Z</dcterms:created>
  <dcterms:modified xsi:type="dcterms:W3CDTF">2010-04-14T17:44:15Z</dcterms:modified>
</cp:coreProperties>
</file>