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5"/>
  </p:notesMasterIdLst>
  <p:handoutMasterIdLst>
    <p:handoutMasterId r:id="rId16"/>
  </p:handoutMasterIdLst>
  <p:sldIdLst>
    <p:sldId id="256" r:id="rId2"/>
    <p:sldId id="270" r:id="rId3"/>
    <p:sldId id="263" r:id="rId4"/>
    <p:sldId id="264" r:id="rId5"/>
    <p:sldId id="265" r:id="rId6"/>
    <p:sldId id="259" r:id="rId7"/>
    <p:sldId id="272" r:id="rId8"/>
    <p:sldId id="267" r:id="rId9"/>
    <p:sldId id="268" r:id="rId10"/>
    <p:sldId id="260" r:id="rId11"/>
    <p:sldId id="262" r:id="rId12"/>
    <p:sldId id="269"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45E"/>
    <a:srgbClr val="FAEE94"/>
    <a:srgbClr val="F8E76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25" autoAdjust="0"/>
    <p:restoredTop sz="62380" autoAdjust="0"/>
  </p:normalViewPr>
  <p:slideViewPr>
    <p:cSldViewPr>
      <p:cViewPr>
        <p:scale>
          <a:sx n="75" d="100"/>
          <a:sy n="75" d="100"/>
        </p:scale>
        <p:origin x="-996" y="-822"/>
      </p:cViewPr>
      <p:guideLst>
        <p:guide orient="horz" pos="2160"/>
        <p:guide pos="2880"/>
      </p:guideLst>
    </p:cSldViewPr>
  </p:slideViewPr>
  <p:notesTextViewPr>
    <p:cViewPr>
      <p:scale>
        <a:sx n="100" d="100"/>
        <a:sy n="100" d="100"/>
      </p:scale>
      <p:origin x="0" y="0"/>
    </p:cViewPr>
  </p:notesTextViewPr>
  <p:notesViewPr>
    <p:cSldViewPr>
      <p:cViewPr varScale="1">
        <p:scale>
          <a:sx n="34" d="100"/>
          <a:sy n="34" d="100"/>
        </p:scale>
        <p:origin x="-1776"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E195E3-FC89-4997-BB1E-F20543EF2AFD}" type="datetimeFigureOut">
              <a:rPr lang="en-US" smtClean="0"/>
              <a:pPr/>
              <a:t>3/7/2011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46B2B5-B3FD-4CA2-B8F4-D6B9017B45A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437672-60EB-4B56-A5CD-9E1A3A303887}" type="datetimeFigureOut">
              <a:rPr lang="en-US" smtClean="0"/>
              <a:pPr/>
              <a:t>3/7/2011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A21B2A-E401-4AAA-98D8-A7225000A9F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A21B2A-E401-4AAA-98D8-A7225000A9F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Input:</a:t>
            </a:r>
          </a:p>
          <a:p>
            <a:pPr>
              <a:buFont typeface="Arial" pitchFamily="34" charset="0"/>
              <a:buChar char="•"/>
            </a:pPr>
            <a:r>
              <a:rPr lang="en-US" dirty="0" smtClean="0"/>
              <a:t>Have students to identify the part of speech, read the definition and the sentence. </a:t>
            </a:r>
          </a:p>
          <a:p>
            <a:pPr>
              <a:buFont typeface="Arial" pitchFamily="34" charset="0"/>
              <a:buChar char="•"/>
            </a:pPr>
            <a:r>
              <a:rPr lang="en-US" dirty="0" smtClean="0"/>
              <a:t>Clarify/restate</a:t>
            </a:r>
            <a:r>
              <a:rPr lang="en-US" baseline="0" dirty="0" smtClean="0"/>
              <a:t> any information that is unclear or inaccurate.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Point out the suffix on the word</a:t>
            </a:r>
          </a:p>
          <a:p>
            <a:r>
              <a:rPr lang="en-US" baseline="0" dirty="0" smtClean="0"/>
              <a:t>CFU: </a:t>
            </a:r>
          </a:p>
          <a:p>
            <a:pPr>
              <a:buFont typeface="Arial" pitchFamily="34" charset="0"/>
              <a:buChar char="•"/>
            </a:pPr>
            <a:r>
              <a:rPr lang="en-US" baseline="0" dirty="0" smtClean="0"/>
              <a:t>Ask a student to give a paraphrase of the definition</a:t>
            </a:r>
          </a:p>
          <a:p>
            <a:pPr>
              <a:buFont typeface="Arial" pitchFamily="34" charset="0"/>
              <a:buChar char="•"/>
            </a:pPr>
            <a:r>
              <a:rPr lang="en-US" baseline="0" dirty="0" smtClean="0"/>
              <a:t>Ask a different student to provide an example or another sentence using the word</a:t>
            </a: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EA21B2A-E401-4AAA-98D8-A7225000A9F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Input:</a:t>
            </a:r>
          </a:p>
          <a:p>
            <a:pPr>
              <a:buFont typeface="Arial" pitchFamily="34" charset="0"/>
              <a:buChar char="•"/>
            </a:pPr>
            <a:r>
              <a:rPr lang="en-US" dirty="0" smtClean="0"/>
              <a:t>Have students to identify the part of speech, read the definition and the sentence. </a:t>
            </a:r>
          </a:p>
          <a:p>
            <a:pPr>
              <a:buFont typeface="Arial" pitchFamily="34" charset="0"/>
              <a:buChar char="•"/>
            </a:pPr>
            <a:r>
              <a:rPr lang="en-US" dirty="0" smtClean="0"/>
              <a:t>Clarify/restate</a:t>
            </a:r>
            <a:r>
              <a:rPr lang="en-US" baseline="0" dirty="0" smtClean="0"/>
              <a:t> any information that is unclear or inaccurate.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Point out the suffix on the word</a:t>
            </a:r>
          </a:p>
          <a:p>
            <a:r>
              <a:rPr lang="en-US" baseline="0" dirty="0" smtClean="0"/>
              <a:t>CFU: </a:t>
            </a:r>
          </a:p>
          <a:p>
            <a:pPr>
              <a:buFont typeface="Arial" pitchFamily="34" charset="0"/>
              <a:buChar char="•"/>
            </a:pPr>
            <a:r>
              <a:rPr lang="en-US" baseline="0" dirty="0" smtClean="0"/>
              <a:t>Ask a student to give a paraphrase of the definition</a:t>
            </a:r>
          </a:p>
          <a:p>
            <a:pPr>
              <a:buFont typeface="Arial" pitchFamily="34" charset="0"/>
              <a:buChar char="•"/>
            </a:pPr>
            <a:r>
              <a:rPr lang="en-US" baseline="0" dirty="0" smtClean="0"/>
              <a:t>Ask a different student to provide an example or another sentence using the word</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EA21B2A-E401-4AAA-98D8-A7225000A9F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Input:</a:t>
            </a:r>
          </a:p>
          <a:p>
            <a:pPr>
              <a:buFont typeface="Arial" pitchFamily="34" charset="0"/>
              <a:buChar char="•"/>
            </a:pPr>
            <a:r>
              <a:rPr lang="en-US" dirty="0" smtClean="0"/>
              <a:t>Have students to identify the part of speech, read the definition and the sentence. </a:t>
            </a:r>
          </a:p>
          <a:p>
            <a:pPr>
              <a:buFont typeface="Arial" pitchFamily="34" charset="0"/>
              <a:buChar char="•"/>
            </a:pPr>
            <a:r>
              <a:rPr lang="en-US" dirty="0" smtClean="0"/>
              <a:t>Clarify/restate</a:t>
            </a:r>
            <a:r>
              <a:rPr lang="en-US" baseline="0" dirty="0" smtClean="0"/>
              <a:t> any information that is unclear or inaccurate.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Point out the suffix on the word</a:t>
            </a:r>
          </a:p>
          <a:p>
            <a:pPr>
              <a:buFont typeface="Arial" pitchFamily="34" charset="0"/>
              <a:buNone/>
            </a:pPr>
            <a:endParaRPr lang="en-US" baseline="0" dirty="0" smtClean="0"/>
          </a:p>
          <a:p>
            <a:r>
              <a:rPr lang="en-US" baseline="0" dirty="0" smtClean="0"/>
              <a:t>CFU: </a:t>
            </a:r>
          </a:p>
          <a:p>
            <a:pPr>
              <a:buFont typeface="Arial" pitchFamily="34" charset="0"/>
              <a:buChar char="•"/>
            </a:pPr>
            <a:r>
              <a:rPr lang="en-US" baseline="0" dirty="0" smtClean="0"/>
              <a:t>Ask a student to give a paraphrase of the definition</a:t>
            </a:r>
          </a:p>
          <a:p>
            <a:pPr>
              <a:buFont typeface="Arial" pitchFamily="34" charset="0"/>
              <a:buChar char="•"/>
            </a:pPr>
            <a:r>
              <a:rPr lang="en-US" baseline="0" dirty="0" smtClean="0"/>
              <a:t>Ask a different student to provide an example or another sentence using the word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EA21B2A-E401-4AAA-98D8-A7225000A9F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baseline="0" dirty="0" smtClean="0"/>
              <a:t>The independent practice that goes with this lesson will be introduced with this slide. As it is modified, I will not present it on the PPT or SB as that may cause confusion for the students who have the unmodified version. However, the following is how I will review the worksheet with the whole class:</a:t>
            </a:r>
          </a:p>
          <a:p>
            <a:r>
              <a:rPr lang="en-US" sz="900" dirty="0" smtClean="0"/>
              <a:t>Input:</a:t>
            </a:r>
          </a:p>
          <a:p>
            <a:r>
              <a:rPr lang="en-US" sz="900" dirty="0" smtClean="0"/>
              <a:t>Read the directions for the first section.</a:t>
            </a:r>
          </a:p>
          <a:p>
            <a:r>
              <a:rPr lang="en-US" sz="900" dirty="0" smtClean="0"/>
              <a:t>CFU: Ask if there are any questions</a:t>
            </a:r>
          </a:p>
          <a:p>
            <a:r>
              <a:rPr lang="en-US" sz="900" dirty="0" smtClean="0"/>
              <a:t>Guided Practice/Modeling: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Read the two words listed for the first </a:t>
            </a:r>
            <a:r>
              <a:rPr lang="en-US" sz="900" dirty="0" err="1" smtClean="0"/>
              <a:t>question.Ask</a:t>
            </a:r>
            <a:r>
              <a:rPr lang="en-US" sz="900" dirty="0" smtClean="0"/>
              <a:t> if the two words have the same meaning or different meanings. Model</a:t>
            </a:r>
            <a:r>
              <a:rPr lang="en-US" sz="900" baseline="0" dirty="0" smtClean="0"/>
              <a:t> looking up the meaning for construe – note that assume the meaning is part of the definition. Have a student say that the words have the same meaning. Have the students circle same. Tell them they will do the same for 2-8.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CFU: ask if there are questions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Input: read the directions for the second section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Guided Practice: read the word for #9. Explain that they are to determine the meaning of port and then add the meaning of </a:t>
            </a:r>
            <a:r>
              <a:rPr lang="en-US" sz="900" baseline="0" dirty="0" err="1" smtClean="0"/>
              <a:t>er</a:t>
            </a:r>
            <a:r>
              <a:rPr lang="en-US" sz="900" baseline="0" dirty="0" smtClean="0"/>
              <a:t>. Give the example of teach + </a:t>
            </a:r>
            <a:r>
              <a:rPr lang="en-US" sz="900" baseline="0" dirty="0" err="1" smtClean="0"/>
              <a:t>er</a:t>
            </a:r>
            <a:r>
              <a:rPr lang="en-US" sz="900" baseline="0" dirty="0" smtClean="0"/>
              <a:t>…someone who teaches. Say to do the same thing for port, but that someone who ports doesn’t make sense, so they will need to look at the MEANING for port…to carry from one </a:t>
            </a:r>
            <a:r>
              <a:rPr lang="en-US" sz="900" baseline="0" dirty="0" err="1" smtClean="0"/>
              <a:t>palace</a:t>
            </a:r>
            <a:r>
              <a:rPr lang="en-US" sz="900" baseline="0" dirty="0" smtClean="0"/>
              <a:t> to another. A porter is someone who carries things from one place to another. Have students write in answer. Tell them to do the remaining two questions the same way.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CFU ask for questions.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Input: read the directions for the third question.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G.P. Do the first one together. Have three different students name one thing that is portable. Have students write in the answers.</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CFU ask for questions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IP: have students complete the worksheet independently. CFU: circulate. Monitor for correct answers. If time allows when students are finished, go over the answers as class.</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Closure: Remind students to review the words during the week. Remind them that if they learn the root words they will add more than just those ten words to their vocabulary. Have students turn in worksheets to appropriate areas. </a:t>
            </a:r>
            <a:endParaRPr lang="en-US" sz="900" dirty="0" smtClean="0"/>
          </a:p>
          <a:p>
            <a:endParaRPr lang="en-US" dirty="0"/>
          </a:p>
        </p:txBody>
      </p:sp>
      <p:sp>
        <p:nvSpPr>
          <p:cNvPr id="4" name="Slide Number Placeholder 3"/>
          <p:cNvSpPr>
            <a:spLocks noGrp="1"/>
          </p:cNvSpPr>
          <p:nvPr>
            <p:ph type="sldNum" sz="quarter" idx="10"/>
          </p:nvPr>
        </p:nvSpPr>
        <p:spPr/>
        <p:txBody>
          <a:bodyPr/>
          <a:lstStyle/>
          <a:p>
            <a:fld id="{DEA21B2A-E401-4AAA-98D8-A7225000A9F0}"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Input:</a:t>
            </a:r>
          </a:p>
          <a:p>
            <a:r>
              <a:rPr lang="en-US" dirty="0" smtClean="0"/>
              <a:t>Present the root words</a:t>
            </a:r>
            <a:r>
              <a:rPr lang="en-US" baseline="0" dirty="0" smtClean="0"/>
              <a:t>” Explain their meanings.</a:t>
            </a:r>
          </a:p>
          <a:p>
            <a:r>
              <a:rPr lang="en-US" b="1" baseline="0" dirty="0" smtClean="0"/>
              <a:t>CFU: </a:t>
            </a:r>
          </a:p>
          <a:p>
            <a:r>
              <a:rPr lang="en-US" baseline="0" dirty="0" smtClean="0"/>
              <a:t>Ask students to tell you another word with fore</a:t>
            </a:r>
          </a:p>
          <a:p>
            <a:r>
              <a:rPr lang="en-US" baseline="0" dirty="0" smtClean="0"/>
              <a:t>Repeat with other root words.</a:t>
            </a:r>
            <a:endParaRPr lang="en-US" dirty="0"/>
          </a:p>
        </p:txBody>
      </p:sp>
      <p:sp>
        <p:nvSpPr>
          <p:cNvPr id="4" name="Slide Number Placeholder 3"/>
          <p:cNvSpPr>
            <a:spLocks noGrp="1"/>
          </p:cNvSpPr>
          <p:nvPr>
            <p:ph type="sldNum" sz="quarter" idx="10"/>
          </p:nvPr>
        </p:nvSpPr>
        <p:spPr/>
        <p:txBody>
          <a:bodyPr/>
          <a:lstStyle/>
          <a:p>
            <a:fld id="{DEA21B2A-E401-4AAA-98D8-A7225000A9F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Input: </a:t>
            </a:r>
          </a:p>
          <a:p>
            <a:pPr>
              <a:buFont typeface="Arial" pitchFamily="34" charset="0"/>
              <a:buChar char="•"/>
            </a:pPr>
            <a:r>
              <a:rPr lang="en-US" dirty="0" smtClean="0"/>
              <a:t>Present</a:t>
            </a:r>
            <a:r>
              <a:rPr lang="en-US" baseline="0" dirty="0" smtClean="0"/>
              <a:t> the word</a:t>
            </a:r>
          </a:p>
          <a:p>
            <a:pPr>
              <a:buFont typeface="Arial" pitchFamily="34" charset="0"/>
              <a:buChar char="•"/>
            </a:pPr>
            <a:r>
              <a:rPr lang="en-US" baseline="0" dirty="0" smtClean="0"/>
              <a:t>State the part of speech</a:t>
            </a:r>
          </a:p>
          <a:p>
            <a:pPr>
              <a:buFont typeface="Arial" pitchFamily="34" charset="0"/>
              <a:buChar char="•"/>
            </a:pPr>
            <a:r>
              <a:rPr lang="en-US" baseline="0" dirty="0" smtClean="0"/>
              <a:t>Read the definition and sentence</a:t>
            </a:r>
          </a:p>
          <a:p>
            <a:pPr>
              <a:buFont typeface="Arial" pitchFamily="34" charset="0"/>
              <a:buChar char="•"/>
            </a:pPr>
            <a:r>
              <a:rPr lang="en-US" baseline="0" dirty="0" smtClean="0"/>
              <a:t>Point out the suffix on the word</a:t>
            </a:r>
          </a:p>
          <a:p>
            <a:pPr>
              <a:buFont typeface="Arial" pitchFamily="34" charset="0"/>
              <a:buChar char="•"/>
            </a:pPr>
            <a:r>
              <a:rPr lang="en-US" baseline="0" dirty="0" smtClean="0"/>
              <a:t>Tell students to make sure they are familiar with how the word is used in the sentence</a:t>
            </a:r>
          </a:p>
          <a:p>
            <a:r>
              <a:rPr lang="en-US" baseline="0" dirty="0" smtClean="0"/>
              <a:t>CFU: </a:t>
            </a:r>
          </a:p>
          <a:p>
            <a:pPr>
              <a:buFont typeface="Arial" pitchFamily="34" charset="0"/>
              <a:buChar char="•"/>
            </a:pPr>
            <a:r>
              <a:rPr lang="en-US" baseline="0" dirty="0" smtClean="0"/>
              <a:t>Ask a student to give a paraphrase, example, or another sentence</a:t>
            </a:r>
          </a:p>
          <a:p>
            <a:pPr>
              <a:buFont typeface="Arial" pitchFamily="34" charset="0"/>
              <a:buChar char="•"/>
            </a:pPr>
            <a:r>
              <a:rPr lang="en-US" baseline="0" dirty="0" smtClean="0"/>
              <a:t>Ask a different student to provide an example or another sentence using the word</a:t>
            </a:r>
          </a:p>
          <a:p>
            <a:r>
              <a:rPr lang="en-US" baseline="0" dirty="0" smtClean="0"/>
              <a:t>Model:</a:t>
            </a:r>
          </a:p>
          <a:p>
            <a:pPr>
              <a:buFont typeface="Arial" pitchFamily="34" charset="0"/>
              <a:buChar char="•"/>
            </a:pPr>
            <a:r>
              <a:rPr lang="en-US" baseline="0" dirty="0" smtClean="0"/>
              <a:t>If students are not able to do the CFU, provide a paraphrase and an example</a:t>
            </a:r>
          </a:p>
          <a:p>
            <a:pPr>
              <a:buFont typeface="Arial" pitchFamily="34" charset="0"/>
              <a:buChar char="•"/>
            </a:pPr>
            <a:r>
              <a:rPr lang="en-US" baseline="0" dirty="0" smtClean="0"/>
              <a:t>Do this for any word that the students cannot paraphrase or give an example for.</a:t>
            </a:r>
            <a:endParaRPr lang="en-US" dirty="0"/>
          </a:p>
        </p:txBody>
      </p:sp>
      <p:sp>
        <p:nvSpPr>
          <p:cNvPr id="4" name="Slide Number Placeholder 3"/>
          <p:cNvSpPr>
            <a:spLocks noGrp="1"/>
          </p:cNvSpPr>
          <p:nvPr>
            <p:ph type="sldNum" sz="quarter" idx="10"/>
          </p:nvPr>
        </p:nvSpPr>
        <p:spPr/>
        <p:txBody>
          <a:bodyPr/>
          <a:lstStyle/>
          <a:p>
            <a:fld id="{DEA21B2A-E401-4AAA-98D8-A7225000A9F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Input:</a:t>
            </a:r>
          </a:p>
          <a:p>
            <a:r>
              <a:rPr lang="en-US" dirty="0" smtClean="0"/>
              <a:t>For each of</a:t>
            </a:r>
            <a:r>
              <a:rPr lang="en-US" baseline="0" dirty="0" smtClean="0"/>
              <a:t> the following slides (with vocabulary words) have each student in turn:</a:t>
            </a:r>
            <a:endParaRPr lang="en-US" dirty="0" smtClean="0"/>
          </a:p>
          <a:p>
            <a:pPr>
              <a:buFont typeface="Arial" pitchFamily="34" charset="0"/>
              <a:buChar char="•"/>
            </a:pPr>
            <a:r>
              <a:rPr lang="en-US" dirty="0" smtClean="0"/>
              <a:t>Present</a:t>
            </a:r>
            <a:r>
              <a:rPr lang="en-US" baseline="0" dirty="0" smtClean="0"/>
              <a:t> the word</a:t>
            </a:r>
          </a:p>
          <a:p>
            <a:pPr>
              <a:buFont typeface="Arial" pitchFamily="34" charset="0"/>
              <a:buChar char="•"/>
            </a:pPr>
            <a:r>
              <a:rPr lang="en-US" baseline="0" dirty="0" smtClean="0"/>
              <a:t>State the part of speech</a:t>
            </a:r>
          </a:p>
          <a:p>
            <a:pPr>
              <a:buFont typeface="Arial" pitchFamily="34" charset="0"/>
              <a:buChar char="•"/>
            </a:pPr>
            <a:r>
              <a:rPr lang="en-US" baseline="0" dirty="0" smtClean="0"/>
              <a:t>Read the definition and sentence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Point out the suffix on the word</a:t>
            </a:r>
          </a:p>
          <a:p>
            <a:r>
              <a:rPr lang="en-US" baseline="0" dirty="0" smtClean="0"/>
              <a:t>CFU: </a:t>
            </a:r>
          </a:p>
          <a:p>
            <a:pPr>
              <a:buFont typeface="Arial" pitchFamily="34" charset="0"/>
              <a:buChar char="•"/>
            </a:pPr>
            <a:r>
              <a:rPr lang="en-US" baseline="0" dirty="0" smtClean="0"/>
              <a:t>Ask one of the other students to give a paraphrase of the definition, and another to provide an example or another sentence using the word. </a:t>
            </a:r>
          </a:p>
          <a:p>
            <a:pPr>
              <a:buFont typeface="Arial" pitchFamily="34" charset="0"/>
              <a:buChar char="•"/>
            </a:pPr>
            <a:r>
              <a:rPr lang="en-US" baseline="0" dirty="0" smtClean="0"/>
              <a:t>Provide positive verbal feedback for each.</a:t>
            </a:r>
          </a:p>
          <a:p>
            <a:pPr>
              <a:buFont typeface="Arial" pitchFamily="34" charset="0"/>
              <a:buChar char="•"/>
            </a:pPr>
            <a:r>
              <a:rPr lang="en-US" baseline="0" dirty="0" smtClean="0"/>
              <a:t>Restate the example or paraphrase if unclear how it relates (informal error correction)</a:t>
            </a:r>
          </a:p>
          <a:p>
            <a:endParaRPr lang="en-US" dirty="0"/>
          </a:p>
        </p:txBody>
      </p:sp>
      <p:sp>
        <p:nvSpPr>
          <p:cNvPr id="4" name="Slide Number Placeholder 3"/>
          <p:cNvSpPr>
            <a:spLocks noGrp="1"/>
          </p:cNvSpPr>
          <p:nvPr>
            <p:ph type="sldNum" sz="quarter" idx="10"/>
          </p:nvPr>
        </p:nvSpPr>
        <p:spPr/>
        <p:txBody>
          <a:bodyPr/>
          <a:lstStyle/>
          <a:p>
            <a:fld id="{DEA21B2A-E401-4AAA-98D8-A7225000A9F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Input:</a:t>
            </a:r>
          </a:p>
          <a:p>
            <a:pPr>
              <a:buFont typeface="Arial" pitchFamily="34" charset="0"/>
              <a:buChar char="•"/>
            </a:pPr>
            <a:r>
              <a:rPr lang="en-US" dirty="0" smtClean="0"/>
              <a:t>Have students to identify the part of speech, read the definition and the sentence. </a:t>
            </a:r>
          </a:p>
          <a:p>
            <a:pPr>
              <a:buFont typeface="Arial" pitchFamily="34" charset="0"/>
              <a:buChar char="•"/>
            </a:pPr>
            <a:r>
              <a:rPr lang="en-US" dirty="0" smtClean="0"/>
              <a:t>Clarify/restate</a:t>
            </a:r>
            <a:r>
              <a:rPr lang="en-US" baseline="0" dirty="0" smtClean="0"/>
              <a:t> any information that is unclear or inaccurate.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Point out the suffix on the word</a:t>
            </a:r>
          </a:p>
          <a:p>
            <a:r>
              <a:rPr lang="en-US" baseline="0" dirty="0" smtClean="0"/>
              <a:t>CFU: </a:t>
            </a:r>
          </a:p>
          <a:p>
            <a:pPr>
              <a:buFont typeface="Arial" pitchFamily="34" charset="0"/>
              <a:buChar char="•"/>
            </a:pPr>
            <a:r>
              <a:rPr lang="en-US" baseline="0" dirty="0" smtClean="0"/>
              <a:t>Ask a student to give a paraphrase of the definition</a:t>
            </a:r>
          </a:p>
          <a:p>
            <a:pPr>
              <a:buFont typeface="Arial" pitchFamily="34" charset="0"/>
              <a:buChar char="•"/>
            </a:pPr>
            <a:r>
              <a:rPr lang="en-US" baseline="0" dirty="0" smtClean="0"/>
              <a:t>Ask a different student to provide an example or another sentence using the word</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EA21B2A-E401-4AAA-98D8-A7225000A9F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Input:</a:t>
            </a:r>
          </a:p>
          <a:p>
            <a:pPr>
              <a:buFont typeface="Arial" pitchFamily="34" charset="0"/>
              <a:buChar char="•"/>
            </a:pPr>
            <a:r>
              <a:rPr lang="en-US" dirty="0" smtClean="0"/>
              <a:t>Have students to identify the part of speech, read the definition and the sentence. </a:t>
            </a:r>
          </a:p>
          <a:p>
            <a:pPr>
              <a:buFont typeface="Arial" pitchFamily="34" charset="0"/>
              <a:buChar char="•"/>
            </a:pPr>
            <a:r>
              <a:rPr lang="en-US" dirty="0" smtClean="0"/>
              <a:t>Clarify/restate</a:t>
            </a:r>
            <a:r>
              <a:rPr lang="en-US" baseline="0" dirty="0" smtClean="0"/>
              <a:t> any information that is unclear or inaccurate.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Point out the suffix on the word</a:t>
            </a:r>
          </a:p>
          <a:p>
            <a:r>
              <a:rPr lang="en-US" baseline="0" dirty="0" smtClean="0"/>
              <a:t>CFU: </a:t>
            </a:r>
          </a:p>
          <a:p>
            <a:pPr>
              <a:buFont typeface="Arial" pitchFamily="34" charset="0"/>
              <a:buChar char="•"/>
            </a:pPr>
            <a:r>
              <a:rPr lang="en-US" baseline="0" dirty="0" smtClean="0"/>
              <a:t>Ask a student to give a paraphrase of the definition</a:t>
            </a:r>
          </a:p>
          <a:p>
            <a:pPr>
              <a:buFont typeface="Arial" pitchFamily="34" charset="0"/>
              <a:buChar char="•"/>
            </a:pPr>
            <a:r>
              <a:rPr lang="en-US" baseline="0" dirty="0" smtClean="0"/>
              <a:t>Ask a different student to provide an example or another sentence using the word</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EA21B2A-E401-4AAA-98D8-A7225000A9F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A21B2A-E401-4AAA-98D8-A7225000A9F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Input:</a:t>
            </a:r>
          </a:p>
          <a:p>
            <a:pPr>
              <a:buFont typeface="Arial" pitchFamily="34" charset="0"/>
              <a:buChar char="•"/>
            </a:pPr>
            <a:r>
              <a:rPr lang="en-US" dirty="0" smtClean="0"/>
              <a:t>Have students to identify the part of speech, read the definition and the sentence. </a:t>
            </a:r>
          </a:p>
          <a:p>
            <a:pPr>
              <a:buFont typeface="Arial" pitchFamily="34" charset="0"/>
              <a:buChar char="•"/>
            </a:pPr>
            <a:r>
              <a:rPr lang="en-US" dirty="0" smtClean="0"/>
              <a:t>Clarify/restate</a:t>
            </a:r>
            <a:r>
              <a:rPr lang="en-US" baseline="0" dirty="0" smtClean="0"/>
              <a:t> any information that is unclear or inaccurate.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Point out the suffix on the word</a:t>
            </a:r>
          </a:p>
          <a:p>
            <a:r>
              <a:rPr lang="en-US" baseline="0" dirty="0" smtClean="0"/>
              <a:t>CFU: </a:t>
            </a:r>
          </a:p>
          <a:p>
            <a:pPr>
              <a:buFont typeface="Arial" pitchFamily="34" charset="0"/>
              <a:buChar char="•"/>
            </a:pPr>
            <a:r>
              <a:rPr lang="en-US" baseline="0" dirty="0" smtClean="0"/>
              <a:t>Ask a student to give a paraphrase of the definition</a:t>
            </a:r>
          </a:p>
          <a:p>
            <a:pPr>
              <a:buFont typeface="Arial" pitchFamily="34" charset="0"/>
              <a:buChar char="•"/>
            </a:pPr>
            <a:r>
              <a:rPr lang="en-US" baseline="0" dirty="0" smtClean="0"/>
              <a:t>Ask a different student to provide an example or another sentence using the word</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EA21B2A-E401-4AAA-98D8-A7225000A9F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Input:</a:t>
            </a:r>
          </a:p>
          <a:p>
            <a:pPr>
              <a:buFont typeface="Arial" pitchFamily="34" charset="0"/>
              <a:buChar char="•"/>
            </a:pPr>
            <a:r>
              <a:rPr lang="en-US" dirty="0" smtClean="0"/>
              <a:t>Have students to identify the part of speech, read the definition and the sentence. </a:t>
            </a:r>
          </a:p>
          <a:p>
            <a:pPr>
              <a:buFont typeface="Arial" pitchFamily="34" charset="0"/>
              <a:buChar char="•"/>
            </a:pPr>
            <a:r>
              <a:rPr lang="en-US" dirty="0" smtClean="0"/>
              <a:t>Clarify/restate</a:t>
            </a:r>
            <a:r>
              <a:rPr lang="en-US" baseline="0" dirty="0" smtClean="0"/>
              <a:t> any information that is unclear or inaccurate.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Point out the suffix on the word</a:t>
            </a:r>
          </a:p>
          <a:p>
            <a:r>
              <a:rPr lang="en-US" baseline="0" dirty="0" smtClean="0"/>
              <a:t>CFU: </a:t>
            </a:r>
          </a:p>
          <a:p>
            <a:pPr>
              <a:buFont typeface="Arial" pitchFamily="34" charset="0"/>
              <a:buChar char="•"/>
            </a:pPr>
            <a:r>
              <a:rPr lang="en-US" baseline="0" dirty="0" smtClean="0"/>
              <a:t>Ask a student to give a paraphrase of the definition</a:t>
            </a:r>
          </a:p>
          <a:p>
            <a:pPr>
              <a:buFont typeface="Arial" pitchFamily="34" charset="0"/>
              <a:buChar char="•"/>
            </a:pPr>
            <a:r>
              <a:rPr lang="en-US" baseline="0" dirty="0" smtClean="0"/>
              <a:t>Ask a different student to provide an example or another sentence using the word</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EA21B2A-E401-4AAA-98D8-A7225000A9F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0E347E2E-5EEE-470B-9039-14AD640FC657}" type="datetimeFigureOut">
              <a:rPr lang="en-US" smtClean="0"/>
              <a:pPr/>
              <a:t>3/7/2011</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0E347E2E-5EEE-470B-9039-14AD640FC657}" type="datetimeFigureOut">
              <a:rPr lang="en-US" smtClean="0"/>
              <a:pPr/>
              <a:t>3/7/2011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382AF-7B84-449F-8573-51231B6471DC}"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E347E2E-5EEE-470B-9039-14AD640FC657}" type="datetimeFigureOut">
              <a:rPr lang="en-US" smtClean="0"/>
              <a:pPr/>
              <a:t>3/7/2011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382AF-7B84-449F-8573-51231B6471DC}"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E347E2E-5EEE-470B-9039-14AD640FC657}" type="datetimeFigureOut">
              <a:rPr lang="en-US" smtClean="0"/>
              <a:pPr/>
              <a:t>3/7/2011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382AF-7B84-449F-8573-51231B6471DC}"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E347E2E-5EEE-470B-9039-14AD640FC657}" type="datetimeFigureOut">
              <a:rPr lang="en-US" smtClean="0"/>
              <a:pPr/>
              <a:t>3/7/2011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382AF-7B84-449F-8573-51231B6471DC}"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347E2E-5EEE-470B-9039-14AD640FC657}" type="datetimeFigureOut">
              <a:rPr lang="en-US" smtClean="0"/>
              <a:pPr/>
              <a:t>3/7/2011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382AF-7B84-449F-8573-51231B6471DC}" type="slidenum">
              <a:rPr lang="en-US" smtClean="0"/>
              <a:pPr/>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E347E2E-5EEE-470B-9039-14AD640FC657}" type="datetimeFigureOut">
              <a:rPr lang="en-US" smtClean="0"/>
              <a:pPr/>
              <a:t>3/7/2011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382AF-7B84-449F-8573-51231B6471DC}"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E347E2E-5EEE-470B-9039-14AD640FC657}" type="datetimeFigureOut">
              <a:rPr lang="en-US" smtClean="0"/>
              <a:pPr/>
              <a:t>3/7/2011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9382AF-7B84-449F-8573-51231B6471DC}"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E347E2E-5EEE-470B-9039-14AD640FC657}" type="datetimeFigureOut">
              <a:rPr lang="en-US" smtClean="0"/>
              <a:pPr/>
              <a:t>3/7/2011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9382AF-7B84-449F-8573-51231B6471DC}"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47E2E-5EEE-470B-9039-14AD640FC657}" type="datetimeFigureOut">
              <a:rPr lang="en-US" smtClean="0"/>
              <a:pPr/>
              <a:t>3/7/2011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9382AF-7B84-449F-8573-51231B6471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347E2E-5EEE-470B-9039-14AD640FC657}" type="datetimeFigureOut">
              <a:rPr lang="en-US" smtClean="0"/>
              <a:pPr/>
              <a:t>3/7/2011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382AF-7B84-449F-8573-51231B6471DC}"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0E347E2E-5EEE-470B-9039-14AD640FC657}" type="datetimeFigureOut">
              <a:rPr lang="en-US" smtClean="0"/>
              <a:pPr/>
              <a:t>3/7/2011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382AF-7B84-449F-8573-51231B6471DC}"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69382AF-7B84-449F-8573-51231B6471DC}" type="slidenum">
              <a:rPr lang="en-US" smtClean="0"/>
              <a:pPr/>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47E2E-5EEE-470B-9039-14AD640FC657}" type="datetimeFigureOut">
              <a:rPr lang="en-US" smtClean="0"/>
              <a:pPr/>
              <a:t>3/7/2011</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Instructional%20Plans/E&amp;R%20(Reading)/SB%20modified%20ws%209-21.notebook"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Vocabulary</a:t>
            </a:r>
            <a:endParaRPr lang="en-US" dirty="0"/>
          </a:p>
        </p:txBody>
      </p:sp>
      <p:sp>
        <p:nvSpPr>
          <p:cNvPr id="3" name="Subtitle 2"/>
          <p:cNvSpPr>
            <a:spLocks noGrp="1"/>
          </p:cNvSpPr>
          <p:nvPr>
            <p:ph type="subTitle" idx="1"/>
          </p:nvPr>
        </p:nvSpPr>
        <p:spPr/>
        <p:txBody>
          <a:bodyPr>
            <a:normAutofit/>
          </a:bodyPr>
          <a:lstStyle/>
          <a:p>
            <a:endParaRPr lang="en-US" dirty="0" smtClean="0"/>
          </a:p>
          <a:p>
            <a:r>
              <a:rPr lang="en-US" dirty="0" smtClean="0"/>
              <a:t>Red Hot Root Words</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abstain	</a:t>
            </a:r>
            <a:endParaRPr lang="en-US" b="1" u="sng" dirty="0"/>
          </a:p>
        </p:txBody>
      </p:sp>
      <p:sp>
        <p:nvSpPr>
          <p:cNvPr id="3" name="Content Placeholder 2"/>
          <p:cNvSpPr>
            <a:spLocks noGrp="1"/>
          </p:cNvSpPr>
          <p:nvPr>
            <p:ph sz="half" idx="1"/>
          </p:nvPr>
        </p:nvSpPr>
        <p:spPr>
          <a:xfrm>
            <a:off x="228600" y="1447800"/>
            <a:ext cx="4267200" cy="5181600"/>
          </a:xfrm>
        </p:spPr>
        <p:txBody>
          <a:bodyPr>
            <a:normAutofit/>
          </a:bodyPr>
          <a:lstStyle/>
          <a:p>
            <a:r>
              <a:rPr lang="en-US" sz="3600" dirty="0" smtClean="0">
                <a:solidFill>
                  <a:schemeClr val="tx1">
                    <a:lumMod val="50000"/>
                    <a:lumOff val="50000"/>
                  </a:schemeClr>
                </a:solidFill>
              </a:rPr>
              <a:t>Verb</a:t>
            </a:r>
          </a:p>
          <a:p>
            <a:r>
              <a:rPr lang="en-US" sz="3600" dirty="0" smtClean="0">
                <a:solidFill>
                  <a:schemeClr val="tx1">
                    <a:lumMod val="50000"/>
                    <a:lumOff val="50000"/>
                  </a:schemeClr>
                </a:solidFill>
              </a:rPr>
              <a:t>To voluntarily refrain from</a:t>
            </a:r>
          </a:p>
          <a:p>
            <a:r>
              <a:rPr lang="en-US" sz="3600" dirty="0" smtClean="0">
                <a:solidFill>
                  <a:schemeClr val="tx1">
                    <a:lumMod val="50000"/>
                    <a:lumOff val="50000"/>
                  </a:schemeClr>
                </a:solidFill>
              </a:rPr>
              <a:t>I am trying to </a:t>
            </a:r>
            <a:r>
              <a:rPr lang="en-US" sz="3600" u="sng" dirty="0" smtClean="0">
                <a:solidFill>
                  <a:schemeClr val="tx1">
                    <a:lumMod val="50000"/>
                    <a:lumOff val="50000"/>
                  </a:schemeClr>
                </a:solidFill>
              </a:rPr>
              <a:t>abstain</a:t>
            </a:r>
            <a:r>
              <a:rPr lang="en-US" sz="3600" dirty="0" smtClean="0">
                <a:solidFill>
                  <a:schemeClr val="tx1">
                    <a:lumMod val="50000"/>
                    <a:lumOff val="50000"/>
                  </a:schemeClr>
                </a:solidFill>
              </a:rPr>
              <a:t> from eating chocolate.</a:t>
            </a:r>
          </a:p>
        </p:txBody>
      </p:sp>
      <p:pic>
        <p:nvPicPr>
          <p:cNvPr id="7" name="Content Placeholder 6" descr="chocolate.jpg"/>
          <p:cNvPicPr>
            <a:picLocks noGrp="1" noChangeAspect="1"/>
          </p:cNvPicPr>
          <p:nvPr>
            <p:ph sz="half" idx="2"/>
          </p:nvPr>
        </p:nvPicPr>
        <p:blipFill>
          <a:blip r:embed="rId3"/>
          <a:srcRect t="-16667" b="-16667"/>
          <a:stretch>
            <a:fillRect/>
          </a:stretch>
        </p:blip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abstract</a:t>
            </a:r>
            <a:endParaRPr lang="en-US" b="1" dirty="0"/>
          </a:p>
        </p:txBody>
      </p:sp>
      <p:sp>
        <p:nvSpPr>
          <p:cNvPr id="3" name="Content Placeholder 2"/>
          <p:cNvSpPr>
            <a:spLocks noGrp="1"/>
          </p:cNvSpPr>
          <p:nvPr>
            <p:ph sz="half" idx="1"/>
          </p:nvPr>
        </p:nvSpPr>
        <p:spPr>
          <a:xfrm>
            <a:off x="228600" y="1295400"/>
            <a:ext cx="4267200" cy="5257800"/>
          </a:xfrm>
        </p:spPr>
        <p:txBody>
          <a:bodyPr>
            <a:normAutofit/>
          </a:bodyPr>
          <a:lstStyle/>
          <a:p>
            <a:r>
              <a:rPr lang="en-US" sz="3600" dirty="0" smtClean="0"/>
              <a:t>Adjective</a:t>
            </a:r>
          </a:p>
          <a:p>
            <a:r>
              <a:rPr lang="en-US" sz="3200" dirty="0" smtClean="0"/>
              <a:t>Not concrete or related to specific things; not easy to understand</a:t>
            </a:r>
          </a:p>
          <a:p>
            <a:r>
              <a:rPr lang="en-US" sz="3200" dirty="0" smtClean="0"/>
              <a:t>His lecture seemed very </a:t>
            </a:r>
            <a:r>
              <a:rPr lang="en-US" sz="3200" u="sng" dirty="0" smtClean="0"/>
              <a:t>abstract</a:t>
            </a:r>
            <a:r>
              <a:rPr lang="en-US" sz="3200" dirty="0" smtClean="0"/>
              <a:t> and not related to real life.</a:t>
            </a:r>
            <a:endParaRPr lang="en-US" sz="3200" dirty="0"/>
          </a:p>
        </p:txBody>
      </p:sp>
      <p:pic>
        <p:nvPicPr>
          <p:cNvPr id="6" name="Picture 5" descr="Munch_The_Scream.jpg"/>
          <p:cNvPicPr>
            <a:picLocks noChangeAspect="1"/>
          </p:cNvPicPr>
          <p:nvPr/>
        </p:nvPicPr>
        <p:blipFill>
          <a:blip r:embed="rId3"/>
          <a:stretch>
            <a:fillRect/>
          </a:stretch>
        </p:blipFill>
        <p:spPr>
          <a:xfrm>
            <a:off x="4876800" y="990600"/>
            <a:ext cx="2897124" cy="369907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apogee</a:t>
            </a:r>
            <a:endParaRPr lang="en-US" b="1" dirty="0"/>
          </a:p>
        </p:txBody>
      </p:sp>
      <p:sp>
        <p:nvSpPr>
          <p:cNvPr id="3" name="Content Placeholder 2"/>
          <p:cNvSpPr>
            <a:spLocks noGrp="1"/>
          </p:cNvSpPr>
          <p:nvPr>
            <p:ph sz="half" idx="1"/>
          </p:nvPr>
        </p:nvSpPr>
        <p:spPr>
          <a:xfrm>
            <a:off x="0" y="1371600"/>
            <a:ext cx="4495800" cy="5486400"/>
          </a:xfrm>
        </p:spPr>
        <p:txBody>
          <a:bodyPr>
            <a:noAutofit/>
          </a:bodyPr>
          <a:lstStyle/>
          <a:p>
            <a:r>
              <a:rPr lang="en-US" sz="3000" dirty="0" smtClean="0"/>
              <a:t>Noun</a:t>
            </a:r>
          </a:p>
          <a:p>
            <a:r>
              <a:rPr lang="en-US" sz="3000" dirty="0" smtClean="0"/>
              <a:t>The point in the moon’s or a satellite’s orbit when it is farthest from the earth or the body it orbits</a:t>
            </a:r>
          </a:p>
          <a:p>
            <a:r>
              <a:rPr lang="en-US" sz="3000" dirty="0" smtClean="0"/>
              <a:t>The opposite of the moon’s </a:t>
            </a:r>
            <a:r>
              <a:rPr lang="en-US" sz="3000" u="sng" dirty="0" smtClean="0"/>
              <a:t>apogee</a:t>
            </a:r>
            <a:r>
              <a:rPr lang="en-US" sz="3000" dirty="0" smtClean="0"/>
              <a:t> is its perigee.</a:t>
            </a:r>
          </a:p>
        </p:txBody>
      </p:sp>
      <p:pic>
        <p:nvPicPr>
          <p:cNvPr id="5" name="Picture 4" descr="apogee.jpg"/>
          <p:cNvPicPr>
            <a:picLocks noChangeAspect="1"/>
          </p:cNvPicPr>
          <p:nvPr/>
        </p:nvPicPr>
        <p:blipFill>
          <a:blip r:embed="rId3"/>
          <a:stretch>
            <a:fillRect/>
          </a:stretch>
        </p:blipFill>
        <p:spPr>
          <a:xfrm>
            <a:off x="4648200" y="990600"/>
            <a:ext cx="4138853" cy="3962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124200"/>
            <a:ext cx="8229600" cy="1143000"/>
          </a:xfrm>
        </p:spPr>
        <p:txBody>
          <a:bodyPr>
            <a:normAutofit fontScale="90000"/>
          </a:bodyPr>
          <a:lstStyle/>
          <a:p>
            <a:r>
              <a:rPr lang="en-US" dirty="0" smtClean="0">
                <a:hlinkClick r:id="rId3" action="ppaction://hlinkfile"/>
              </a:rPr>
              <a:t>Practice Using the New Words!</a:t>
            </a:r>
            <a:r>
              <a:rPr lang="en-US" dirty="0" smtClean="0"/>
              <a:t/>
            </a:r>
            <a:br>
              <a:rPr lang="en-US" dirty="0" smtClean="0"/>
            </a:br>
            <a:endParaRPr lang="en-US" dirty="0"/>
          </a:p>
        </p:txBody>
      </p:sp>
      <p:sp>
        <p:nvSpPr>
          <p:cNvPr id="3" name="Content Placeholder 2"/>
          <p:cNvSpPr>
            <a:spLocks noGrp="1"/>
          </p:cNvSpPr>
          <p:nvPr>
            <p:ph idx="4294967295"/>
          </p:nvPr>
        </p:nvSpPr>
        <p:spPr>
          <a:xfrm>
            <a:off x="0" y="1600200"/>
            <a:ext cx="8229600" cy="4525963"/>
          </a:xfrm>
        </p:spPr>
        <p:txBody>
          <a:bodyPr/>
          <a:lstStyle/>
          <a:p>
            <a:pPr algn="ctr">
              <a:buNone/>
            </a:pPr>
            <a:endParaRPr lang="en-US" dirty="0" smtClean="0"/>
          </a:p>
          <a:p>
            <a:pPr algn="ctr">
              <a:buNone/>
            </a:pPr>
            <a:endParaRPr lang="en-US" dirty="0" smtClean="0"/>
          </a:p>
          <a:p>
            <a:pPr algn="ctr">
              <a:buNone/>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Prefixes</a:t>
            </a:r>
            <a:endParaRPr lang="en-US" dirty="0"/>
          </a:p>
        </p:txBody>
      </p:sp>
      <p:graphicFrame>
        <p:nvGraphicFramePr>
          <p:cNvPr id="6" name="Content Placeholder 5"/>
          <p:cNvGraphicFramePr>
            <a:graphicFrameLocks noGrp="1"/>
          </p:cNvGraphicFramePr>
          <p:nvPr>
            <p:ph idx="1"/>
          </p:nvPr>
        </p:nvGraphicFramePr>
        <p:xfrm>
          <a:off x="0" y="1905000"/>
          <a:ext cx="8915400" cy="2758552"/>
        </p:xfrm>
        <a:graphic>
          <a:graphicData uri="http://schemas.openxmlformats.org/drawingml/2006/table">
            <a:tbl>
              <a:tblPr firstRow="1" bandRow="1">
                <a:tableStyleId>{35758FB7-9AC5-4552-8A53-C91805E547FA}</a:tableStyleId>
              </a:tblPr>
              <a:tblGrid>
                <a:gridCol w="8915400"/>
              </a:tblGrid>
              <a:tr h="457318">
                <a:tc>
                  <a:txBody>
                    <a:bodyPr/>
                    <a:lstStyle/>
                    <a:p>
                      <a:pPr marL="0" marR="0" algn="l">
                        <a:spcBef>
                          <a:spcPts val="0"/>
                        </a:spcBef>
                        <a:spcAft>
                          <a:spcPts val="0"/>
                        </a:spcAft>
                      </a:pPr>
                      <a:r>
                        <a:rPr lang="en-US" sz="2800" dirty="0" smtClean="0">
                          <a:solidFill>
                            <a:srgbClr val="FFFFFF"/>
                          </a:solidFill>
                          <a:latin typeface="Calibri"/>
                          <a:ea typeface="Calibri"/>
                          <a:cs typeface="Times New Roman"/>
                        </a:rPr>
                        <a:t>PREFIXES   </a:t>
                      </a:r>
                      <a:r>
                        <a:rPr lang="en-US" sz="2800" baseline="0" dirty="0" smtClean="0">
                          <a:solidFill>
                            <a:srgbClr val="FFFFFF"/>
                          </a:solidFill>
                          <a:latin typeface="Calibri"/>
                          <a:ea typeface="Calibri"/>
                          <a:cs typeface="Times New Roman"/>
                        </a:rPr>
                        <a:t>           </a:t>
                      </a:r>
                      <a:r>
                        <a:rPr lang="en-US" sz="2800" baseline="0" dirty="0" smtClean="0">
                          <a:solidFill>
                            <a:srgbClr val="FFFFFF"/>
                          </a:solidFill>
                          <a:latin typeface="Calibri"/>
                          <a:ea typeface="Calibri"/>
                          <a:cs typeface="Times New Roman"/>
                        </a:rPr>
                        <a:t>Meaning</a:t>
                      </a:r>
                      <a:r>
                        <a:rPr lang="en-US" sz="2800" dirty="0" smtClean="0">
                          <a:solidFill>
                            <a:srgbClr val="FFFFFF"/>
                          </a:solidFill>
                          <a:latin typeface="Calibri"/>
                          <a:ea typeface="Calibri"/>
                          <a:cs typeface="Times New Roman"/>
                        </a:rPr>
                        <a:t>              Words You Already Know</a:t>
                      </a:r>
                      <a:endParaRPr lang="en-US" sz="2800" dirty="0">
                        <a:latin typeface="Calibri"/>
                        <a:ea typeface="Calibri"/>
                        <a:cs typeface="Times New Roman"/>
                      </a:endParaRPr>
                    </a:p>
                  </a:txBody>
                  <a:tcPr marL="68580" marR="68580" marT="0" marB="0"/>
                </a:tc>
              </a:tr>
              <a:tr h="1203849">
                <a:tc>
                  <a:txBody>
                    <a:bodyPr/>
                    <a:lstStyle/>
                    <a:p>
                      <a:pPr algn="l"/>
                      <a:r>
                        <a:rPr lang="en-US" sz="3200" baseline="0" dirty="0" err="1" smtClean="0">
                          <a:latin typeface="Calibri"/>
                        </a:rPr>
                        <a:t>Ab</a:t>
                      </a:r>
                      <a:r>
                        <a:rPr lang="en-US" sz="3200" baseline="0" dirty="0" smtClean="0">
                          <a:latin typeface="Calibri"/>
                        </a:rPr>
                        <a:t>, abs              away, from           abolish, absent</a:t>
                      </a:r>
                      <a:endParaRPr lang="en-US" sz="2800" baseline="0" dirty="0" smtClean="0">
                        <a:latin typeface="Calibri"/>
                      </a:endParaRPr>
                    </a:p>
                  </a:txBody>
                  <a:tcPr marL="68580" marR="68580" marT="0" marB="0"/>
                </a:tc>
              </a:tr>
              <a:tr h="1097385">
                <a:tc>
                  <a:txBody>
                    <a:bodyPr/>
                    <a:lstStyle/>
                    <a:p>
                      <a:pPr algn="l"/>
                      <a:r>
                        <a:rPr lang="en-US" sz="3200" dirty="0" smtClean="0">
                          <a:latin typeface="Calibri"/>
                        </a:rPr>
                        <a:t>Apo                    away,</a:t>
                      </a:r>
                      <a:r>
                        <a:rPr lang="en-US" sz="3200" baseline="0" dirty="0" smtClean="0">
                          <a:latin typeface="Calibri"/>
                        </a:rPr>
                        <a:t> from       apostrophe, apology</a:t>
                      </a:r>
                      <a:endParaRPr lang="en-US" sz="3200" dirty="0">
                        <a:latin typeface="Calibri"/>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pPr algn="l"/>
            <a:r>
              <a:rPr lang="en-US" b="1" dirty="0" smtClean="0"/>
              <a:t>abandon			</a:t>
            </a:r>
            <a:endParaRPr lang="en-US" b="1" u="sng" dirty="0"/>
          </a:p>
        </p:txBody>
      </p:sp>
      <p:sp>
        <p:nvSpPr>
          <p:cNvPr id="3" name="Content Placeholder 2"/>
          <p:cNvSpPr>
            <a:spLocks noGrp="1"/>
          </p:cNvSpPr>
          <p:nvPr>
            <p:ph sz="half" idx="1"/>
          </p:nvPr>
        </p:nvSpPr>
        <p:spPr>
          <a:xfrm>
            <a:off x="228600" y="1371600"/>
            <a:ext cx="4343400" cy="5257800"/>
          </a:xfrm>
        </p:spPr>
        <p:txBody>
          <a:bodyPr>
            <a:noAutofit/>
          </a:bodyPr>
          <a:lstStyle/>
          <a:p>
            <a:r>
              <a:rPr lang="en-US" sz="3100" dirty="0" smtClean="0"/>
              <a:t>Verb</a:t>
            </a:r>
          </a:p>
          <a:p>
            <a:r>
              <a:rPr lang="en-US" sz="3100" dirty="0" smtClean="0"/>
              <a:t>To leave or give up completely; to discontinue</a:t>
            </a:r>
          </a:p>
          <a:p>
            <a:r>
              <a:rPr lang="en-US" sz="3100" dirty="0" smtClean="0"/>
              <a:t>I am just going to </a:t>
            </a:r>
            <a:r>
              <a:rPr lang="en-US" sz="3100" u="sng" dirty="0" smtClean="0"/>
              <a:t>abandon</a:t>
            </a:r>
            <a:r>
              <a:rPr lang="en-US" sz="3100" dirty="0" smtClean="0"/>
              <a:t> this science project and start an entirely new one.</a:t>
            </a:r>
          </a:p>
        </p:txBody>
      </p:sp>
      <p:pic>
        <p:nvPicPr>
          <p:cNvPr id="6" name="Content Placeholder 5" descr="Science project 07.jpg"/>
          <p:cNvPicPr>
            <a:picLocks noGrp="1" noChangeAspect="1"/>
          </p:cNvPicPr>
          <p:nvPr>
            <p:ph sz="half" idx="2"/>
          </p:nvPr>
        </p:nvPicPr>
        <p:blipFill>
          <a:blip r:embed="rId3" cstate="print"/>
          <a:srcRect t="-24712" b="-24712"/>
          <a:stretch>
            <a:fillRect/>
          </a:stretch>
        </p:blipFill>
        <p:spPr>
          <a:xfrm>
            <a:off x="4648200" y="762000"/>
            <a:ext cx="4038600" cy="5245291"/>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abdicate</a:t>
            </a:r>
            <a:endParaRPr lang="en-US" b="1" dirty="0"/>
          </a:p>
        </p:txBody>
      </p:sp>
      <p:sp>
        <p:nvSpPr>
          <p:cNvPr id="3" name="Content Placeholder 2"/>
          <p:cNvSpPr>
            <a:spLocks noGrp="1"/>
          </p:cNvSpPr>
          <p:nvPr>
            <p:ph sz="half" idx="1"/>
          </p:nvPr>
        </p:nvSpPr>
        <p:spPr>
          <a:xfrm>
            <a:off x="228600" y="1219200"/>
            <a:ext cx="4648200" cy="5638800"/>
          </a:xfrm>
        </p:spPr>
        <p:txBody>
          <a:bodyPr>
            <a:noAutofit/>
          </a:bodyPr>
          <a:lstStyle/>
          <a:p>
            <a:r>
              <a:rPr lang="en-US" sz="3600" dirty="0" smtClean="0"/>
              <a:t>Verb	</a:t>
            </a:r>
          </a:p>
          <a:p>
            <a:r>
              <a:rPr lang="en-US" sz="3600" dirty="0" smtClean="0"/>
              <a:t>Give up power, authority or the throne</a:t>
            </a:r>
          </a:p>
          <a:p>
            <a:r>
              <a:rPr lang="en-US" sz="3600" dirty="0" smtClean="0"/>
              <a:t>The king had to </a:t>
            </a:r>
            <a:r>
              <a:rPr lang="en-US" sz="3600" u="sng" dirty="0" smtClean="0"/>
              <a:t>abdicate</a:t>
            </a:r>
            <a:r>
              <a:rPr lang="en-US" sz="3600" dirty="0" smtClean="0"/>
              <a:t> his throne and turn over power to his daughter, Princess Leah.</a:t>
            </a:r>
          </a:p>
        </p:txBody>
      </p:sp>
      <p:pic>
        <p:nvPicPr>
          <p:cNvPr id="8" name="Content Placeholder 7" descr="princess.jpg"/>
          <p:cNvPicPr>
            <a:picLocks noGrp="1" noChangeAspect="1"/>
          </p:cNvPicPr>
          <p:nvPr>
            <p:ph sz="half" idx="2"/>
          </p:nvPr>
        </p:nvPicPr>
        <p:blipFill>
          <a:blip r:embed="rId3"/>
          <a:srcRect t="-30805" b="-30805"/>
          <a:stretch>
            <a:fillRect/>
          </a:stretch>
        </p:blipFill>
        <p:spPr>
          <a:xfrm>
            <a:off x="4648200" y="914400"/>
            <a:ext cx="4038600" cy="5092891"/>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0"/>
            <a:ext cx="8042276" cy="1063532"/>
          </a:xfrm>
        </p:spPr>
        <p:txBody>
          <a:bodyPr/>
          <a:lstStyle/>
          <a:p>
            <a:pPr algn="l"/>
            <a:r>
              <a:rPr lang="en-US" b="1" dirty="0" smtClean="0"/>
              <a:t>abduct	</a:t>
            </a:r>
            <a:endParaRPr lang="en-US" b="1" u="sng" dirty="0"/>
          </a:p>
        </p:txBody>
      </p:sp>
      <p:sp>
        <p:nvSpPr>
          <p:cNvPr id="3" name="Content Placeholder 2"/>
          <p:cNvSpPr>
            <a:spLocks noGrp="1"/>
          </p:cNvSpPr>
          <p:nvPr>
            <p:ph sz="half" idx="1"/>
          </p:nvPr>
        </p:nvSpPr>
        <p:spPr>
          <a:xfrm>
            <a:off x="228600" y="1219200"/>
            <a:ext cx="4267200" cy="5486400"/>
          </a:xfrm>
        </p:spPr>
        <p:txBody>
          <a:bodyPr>
            <a:normAutofit/>
          </a:bodyPr>
          <a:lstStyle/>
          <a:p>
            <a:r>
              <a:rPr lang="en-US" sz="3600" dirty="0" smtClean="0"/>
              <a:t>Verb</a:t>
            </a:r>
          </a:p>
          <a:p>
            <a:r>
              <a:rPr lang="en-US" sz="3600" dirty="0" smtClean="0"/>
              <a:t>To take away by force, kidnap</a:t>
            </a:r>
          </a:p>
          <a:p>
            <a:r>
              <a:rPr lang="en-US" sz="3600" dirty="0" smtClean="0"/>
              <a:t>The men </a:t>
            </a:r>
            <a:r>
              <a:rPr lang="en-US" sz="3600" u="sng" dirty="0" smtClean="0"/>
              <a:t>abducted</a:t>
            </a:r>
            <a:r>
              <a:rPr lang="en-US" sz="3600" dirty="0" smtClean="0"/>
              <a:t> the heiress and held her for a million dollar ransom.</a:t>
            </a:r>
          </a:p>
        </p:txBody>
      </p:sp>
      <p:pic>
        <p:nvPicPr>
          <p:cNvPr id="6" name="Content Placeholder 5" descr="abducted.jpg"/>
          <p:cNvPicPr>
            <a:picLocks noGrp="1" noChangeAspect="1"/>
          </p:cNvPicPr>
          <p:nvPr>
            <p:ph sz="half" idx="2"/>
          </p:nvPr>
        </p:nvPicPr>
        <p:blipFill>
          <a:blip r:embed="rId3"/>
          <a:srcRect t="-24897" b="-24897"/>
          <a:stretch>
            <a:fillRect/>
          </a:stretch>
        </p:blipFill>
        <p:spPr>
          <a:xfrm>
            <a:off x="4648200" y="1066800"/>
            <a:ext cx="4038600" cy="4940491"/>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abnormal</a:t>
            </a:r>
            <a:endParaRPr lang="en-US" dirty="0"/>
          </a:p>
        </p:txBody>
      </p:sp>
      <p:sp>
        <p:nvSpPr>
          <p:cNvPr id="3" name="Content Placeholder 2"/>
          <p:cNvSpPr>
            <a:spLocks noGrp="1"/>
          </p:cNvSpPr>
          <p:nvPr>
            <p:ph sz="half" idx="1"/>
          </p:nvPr>
        </p:nvSpPr>
        <p:spPr>
          <a:xfrm>
            <a:off x="228600" y="1676400"/>
            <a:ext cx="4343400" cy="4953000"/>
          </a:xfrm>
        </p:spPr>
        <p:txBody>
          <a:bodyPr>
            <a:normAutofit fontScale="92500"/>
          </a:bodyPr>
          <a:lstStyle/>
          <a:p>
            <a:r>
              <a:rPr lang="en-US" sz="3600" dirty="0" smtClean="0"/>
              <a:t>Adjective</a:t>
            </a:r>
          </a:p>
          <a:p>
            <a:r>
              <a:rPr lang="en-US" sz="3600" dirty="0" smtClean="0"/>
              <a:t>Not typical, average or normal</a:t>
            </a:r>
          </a:p>
          <a:p>
            <a:r>
              <a:rPr lang="en-US" sz="3600" dirty="0" smtClean="0"/>
              <a:t>Needing to sleep with a nightlight on each night is </a:t>
            </a:r>
            <a:r>
              <a:rPr lang="en-US" sz="3600" u="sng" dirty="0" smtClean="0"/>
              <a:t>abnormal</a:t>
            </a:r>
            <a:r>
              <a:rPr lang="en-US" sz="3600" dirty="0" smtClean="0"/>
              <a:t> behavior for someone his age.</a:t>
            </a:r>
          </a:p>
        </p:txBody>
      </p:sp>
      <p:pic>
        <p:nvPicPr>
          <p:cNvPr id="7" name="Content Placeholder 6" descr="nightlight.jpg"/>
          <p:cNvPicPr>
            <a:picLocks noGrp="1" noChangeAspect="1"/>
          </p:cNvPicPr>
          <p:nvPr>
            <p:ph sz="half" idx="2"/>
          </p:nvPr>
        </p:nvPicPr>
        <p:blipFill>
          <a:blip r:embed="rId3"/>
          <a:srcRect t="-5151" b="-5151"/>
          <a:stretch>
            <a:fillRect/>
          </a:stretch>
        </p:blipFill>
        <p:spPr>
          <a:xfrm>
            <a:off x="4648200" y="914400"/>
            <a:ext cx="4038600" cy="5092891"/>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7576"/>
            <a:ext cx="8134351" cy="1035424"/>
          </a:xfrm>
        </p:spPr>
        <p:txBody>
          <a:bodyPr/>
          <a:lstStyle/>
          <a:p>
            <a:pPr algn="l"/>
            <a:r>
              <a:rPr lang="en-US" dirty="0" smtClean="0"/>
              <a:t>aboriginal</a:t>
            </a:r>
            <a:endParaRPr lang="en-US" dirty="0"/>
          </a:p>
        </p:txBody>
      </p:sp>
      <p:sp>
        <p:nvSpPr>
          <p:cNvPr id="6" name="Content Placeholder 5"/>
          <p:cNvSpPr>
            <a:spLocks noGrp="1"/>
          </p:cNvSpPr>
          <p:nvPr>
            <p:ph sz="half" idx="1"/>
          </p:nvPr>
        </p:nvSpPr>
        <p:spPr>
          <a:xfrm>
            <a:off x="228600" y="1295400"/>
            <a:ext cx="4038600" cy="5562600"/>
          </a:xfrm>
        </p:spPr>
        <p:txBody>
          <a:bodyPr>
            <a:normAutofit lnSpcReduction="10000"/>
          </a:bodyPr>
          <a:lstStyle/>
          <a:p>
            <a:r>
              <a:rPr lang="en-US" sz="3500" dirty="0" smtClean="0"/>
              <a:t>noun	</a:t>
            </a:r>
          </a:p>
          <a:p>
            <a:r>
              <a:rPr lang="en-US" sz="3500" dirty="0" smtClean="0"/>
              <a:t>The original inhabitants of a country</a:t>
            </a:r>
          </a:p>
          <a:p>
            <a:r>
              <a:rPr lang="en-US" sz="3500" dirty="0" smtClean="0"/>
              <a:t>Though the </a:t>
            </a:r>
            <a:r>
              <a:rPr lang="en-US" sz="3500" u="sng" dirty="0" smtClean="0"/>
              <a:t>aboriginals</a:t>
            </a:r>
            <a:r>
              <a:rPr lang="en-US" sz="3500" dirty="0" smtClean="0"/>
              <a:t> had lived in the area for generations, they owned very little property.</a:t>
            </a:r>
          </a:p>
        </p:txBody>
      </p:sp>
      <p:pic>
        <p:nvPicPr>
          <p:cNvPr id="9" name="Content Placeholder 8" descr="aboriginals.jpg"/>
          <p:cNvPicPr>
            <a:picLocks noGrp="1" noChangeAspect="1"/>
          </p:cNvPicPr>
          <p:nvPr>
            <p:ph sz="half" idx="2"/>
          </p:nvPr>
        </p:nvPicPr>
        <p:blipFill>
          <a:blip r:embed="rId3"/>
          <a:srcRect t="-16489" b="-16489"/>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7576"/>
            <a:ext cx="8058151" cy="1035424"/>
          </a:xfrm>
        </p:spPr>
        <p:txBody>
          <a:bodyPr/>
          <a:lstStyle/>
          <a:p>
            <a:pPr algn="l"/>
            <a:r>
              <a:rPr lang="en-US" b="1" dirty="0" smtClean="0"/>
              <a:t>absolute</a:t>
            </a:r>
            <a:endParaRPr lang="en-US" b="1" dirty="0"/>
          </a:p>
        </p:txBody>
      </p:sp>
      <p:sp>
        <p:nvSpPr>
          <p:cNvPr id="3" name="Content Placeholder 2"/>
          <p:cNvSpPr>
            <a:spLocks noGrp="1"/>
          </p:cNvSpPr>
          <p:nvPr>
            <p:ph sz="half" idx="1"/>
          </p:nvPr>
        </p:nvSpPr>
        <p:spPr>
          <a:xfrm>
            <a:off x="228600" y="1371600"/>
            <a:ext cx="4495800" cy="5486400"/>
          </a:xfrm>
        </p:spPr>
        <p:txBody>
          <a:bodyPr>
            <a:normAutofit/>
          </a:bodyPr>
          <a:lstStyle/>
          <a:p>
            <a:r>
              <a:rPr lang="en-US" sz="3500" dirty="0" smtClean="0"/>
              <a:t>Adjective</a:t>
            </a:r>
          </a:p>
          <a:p>
            <a:r>
              <a:rPr lang="en-US" sz="3500" dirty="0" smtClean="0"/>
              <a:t>Without restraint, not dependent on anything</a:t>
            </a:r>
          </a:p>
          <a:p>
            <a:r>
              <a:rPr lang="en-US" sz="3500" dirty="0" smtClean="0"/>
              <a:t>His decision was </a:t>
            </a:r>
            <a:r>
              <a:rPr lang="en-US" sz="3500" u="sng" dirty="0" smtClean="0"/>
              <a:t>absolute</a:t>
            </a:r>
            <a:r>
              <a:rPr lang="en-US" sz="3500" dirty="0" smtClean="0"/>
              <a:t>; there was no arguing with him.</a:t>
            </a:r>
            <a:endParaRPr lang="en-US" sz="3300" dirty="0" smtClean="0"/>
          </a:p>
          <a:p>
            <a:endParaRPr lang="en-US" sz="3500" dirty="0" smtClean="0"/>
          </a:p>
        </p:txBody>
      </p:sp>
      <p:pic>
        <p:nvPicPr>
          <p:cNvPr id="5" name="Picture 4" descr="decision-making.jpg"/>
          <p:cNvPicPr>
            <a:picLocks noChangeAspect="1"/>
          </p:cNvPicPr>
          <p:nvPr/>
        </p:nvPicPr>
        <p:blipFill>
          <a:blip r:embed="rId3"/>
          <a:stretch>
            <a:fillRect/>
          </a:stretch>
        </p:blipFill>
        <p:spPr>
          <a:xfrm>
            <a:off x="5029200" y="1524000"/>
            <a:ext cx="3340100" cy="3302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absolve</a:t>
            </a:r>
            <a:endParaRPr lang="en-US" b="1" dirty="0"/>
          </a:p>
        </p:txBody>
      </p:sp>
      <p:sp>
        <p:nvSpPr>
          <p:cNvPr id="3" name="Content Placeholder 2"/>
          <p:cNvSpPr>
            <a:spLocks noGrp="1"/>
          </p:cNvSpPr>
          <p:nvPr>
            <p:ph sz="half" idx="1"/>
          </p:nvPr>
        </p:nvSpPr>
        <p:spPr>
          <a:xfrm>
            <a:off x="457200" y="1600200"/>
            <a:ext cx="4343400" cy="5257800"/>
          </a:xfrm>
        </p:spPr>
        <p:txBody>
          <a:bodyPr>
            <a:normAutofit lnSpcReduction="10000"/>
          </a:bodyPr>
          <a:lstStyle/>
          <a:p>
            <a:r>
              <a:rPr lang="en-US" sz="3600" dirty="0" smtClean="0"/>
              <a:t>Verb</a:t>
            </a:r>
          </a:p>
          <a:p>
            <a:r>
              <a:rPr lang="en-US" sz="3600" dirty="0" smtClean="0"/>
              <a:t>To free from blame, debt or responsibility</a:t>
            </a:r>
          </a:p>
          <a:p>
            <a:r>
              <a:rPr lang="en-US" sz="3600" dirty="0" smtClean="0"/>
              <a:t>The kindly landlord </a:t>
            </a:r>
            <a:r>
              <a:rPr lang="en-US" sz="3600" u="sng" dirty="0" smtClean="0"/>
              <a:t>absolved</a:t>
            </a:r>
            <a:r>
              <a:rPr lang="en-US" sz="3600" dirty="0" smtClean="0"/>
              <a:t> the poor tenant of all the past-due rent he owed.</a:t>
            </a:r>
          </a:p>
        </p:txBody>
      </p:sp>
      <p:pic>
        <p:nvPicPr>
          <p:cNvPr id="5" name="Picture 4" descr="Landlord.jpg"/>
          <p:cNvPicPr>
            <a:picLocks noChangeAspect="1"/>
          </p:cNvPicPr>
          <p:nvPr/>
        </p:nvPicPr>
        <p:blipFill>
          <a:blip r:embed="rId3"/>
          <a:stretch>
            <a:fillRect/>
          </a:stretch>
        </p:blipFill>
        <p:spPr>
          <a:xfrm>
            <a:off x="5257800" y="1219200"/>
            <a:ext cx="3332119" cy="41148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1903</TotalTime>
  <Words>1277</Words>
  <Application>Microsoft Macintosh PowerPoint</Application>
  <PresentationFormat>On-screen Show (4:3)</PresentationFormat>
  <Paragraphs>160</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Folio</vt:lpstr>
      <vt:lpstr>Vocabulary</vt:lpstr>
      <vt:lpstr>Prefixes</vt:lpstr>
      <vt:lpstr>abandon   </vt:lpstr>
      <vt:lpstr>abdicate</vt:lpstr>
      <vt:lpstr>abduct </vt:lpstr>
      <vt:lpstr>abnormal</vt:lpstr>
      <vt:lpstr>aboriginal</vt:lpstr>
      <vt:lpstr>absolute</vt:lpstr>
      <vt:lpstr>absolve</vt:lpstr>
      <vt:lpstr>abstain </vt:lpstr>
      <vt:lpstr>abstract</vt:lpstr>
      <vt:lpstr>apogee</vt:lpstr>
      <vt:lpstr>Practice Using the New Words!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 &amp; R: Vocabulary Lesson</dc:title>
  <dc:creator>Jane McLaughlin</dc:creator>
  <cp:lastModifiedBy>davisdeborah</cp:lastModifiedBy>
  <cp:revision>206</cp:revision>
  <dcterms:created xsi:type="dcterms:W3CDTF">2010-03-02T02:01:23Z</dcterms:created>
  <dcterms:modified xsi:type="dcterms:W3CDTF">2011-03-07T14:10:18Z</dcterms:modified>
</cp:coreProperties>
</file>