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handoutMasterIdLst>
    <p:handoutMasterId r:id="rId15"/>
  </p:handoutMasterIdLst>
  <p:sldIdLst>
    <p:sldId id="326" r:id="rId2"/>
    <p:sldId id="327" r:id="rId3"/>
    <p:sldId id="328" r:id="rId4"/>
    <p:sldId id="331" r:id="rId5"/>
    <p:sldId id="332" r:id="rId6"/>
    <p:sldId id="333" r:id="rId7"/>
    <p:sldId id="334" r:id="rId8"/>
    <p:sldId id="335" r:id="rId9"/>
    <p:sldId id="336" r:id="rId10"/>
    <p:sldId id="338" r:id="rId11"/>
    <p:sldId id="359" r:id="rId12"/>
    <p:sldId id="358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ndra Wolfgang" initials="" lastIdx="2" clrIdx="0"/>
  <p:cmAuthor id="1" name="Amber Rigney" initials="" lastIdx="7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D5"/>
    <a:srgbClr val="FFFFCB"/>
    <a:srgbClr val="336633"/>
    <a:srgbClr val="336666"/>
    <a:srgbClr val="663300"/>
    <a:srgbClr val="FF9900"/>
    <a:srgbClr val="FFFF99"/>
    <a:srgbClr val="99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45" autoAdjust="0"/>
    <p:restoredTop sz="90359" autoAdjust="0"/>
  </p:normalViewPr>
  <p:slideViewPr>
    <p:cSldViewPr>
      <p:cViewPr>
        <p:scale>
          <a:sx n="75" d="100"/>
          <a:sy n="75" d="100"/>
        </p:scale>
        <p:origin x="-978" y="-588"/>
      </p:cViewPr>
      <p:guideLst>
        <p:guide orient="horz" pos="912"/>
        <p:guide orient="horz" pos="2016"/>
        <p:guide orient="horz" pos="3744"/>
        <p:guide pos="5424"/>
        <p:guide pos="336"/>
        <p:guide pos="3312"/>
        <p:guide pos="38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FA23191-8299-49AE-BE78-B2D0385AA11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8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809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09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809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C35A13-3E02-43BC-BC62-6B9A458CFDD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798E7E-C552-404C-8A3A-9B76FCB7FDB1}" type="slidenum">
              <a:rPr lang="en-US"/>
              <a:pPr/>
              <a:t>1</a:t>
            </a:fld>
            <a:endParaRPr lang="en-US"/>
          </a:p>
        </p:txBody>
      </p:sp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BFDEB-DBEB-4F7F-BFB3-31EECDCCB6B1}" type="slidenum">
              <a:rPr lang="en-US"/>
              <a:pPr/>
              <a:t>2</a:t>
            </a:fld>
            <a:endParaRPr lang="en-US"/>
          </a:p>
        </p:txBody>
      </p:sp>
      <p:sp>
        <p:nvSpPr>
          <p:cNvPr id="131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1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65BFD6-1D5A-4A14-8DC4-B38EF7C3D1F9}" type="slidenum">
              <a:rPr lang="en-US"/>
              <a:pPr/>
              <a:t>3</a:t>
            </a:fld>
            <a:endParaRPr lang="en-US"/>
          </a:p>
        </p:txBody>
      </p:sp>
      <p:sp>
        <p:nvSpPr>
          <p:cNvPr id="1290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68D127-02BB-45AE-965E-5B171073A52C}" type="slidenum">
              <a:rPr lang="en-US"/>
              <a:pPr/>
              <a:t>7</a:t>
            </a:fld>
            <a:endParaRPr lang="en-US"/>
          </a:p>
        </p:txBody>
      </p:sp>
      <p:sp>
        <p:nvSpPr>
          <p:cNvPr id="132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46075"/>
            <a:ext cx="2057400" cy="57800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46075"/>
            <a:ext cx="6019800" cy="57800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../Credits.ppt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AutoShape 2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>
            <a:off x="7656513" y="6019800"/>
            <a:ext cx="6096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7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>
            <a:off x="6881813" y="6019800"/>
            <a:ext cx="6858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8" name="AutoShape 4">
            <a:hlinkClick r:id="" action="ppaction://hlinkshowjump?jump=endshow" highlightClick="1"/>
          </p:cNvPr>
          <p:cNvSpPr>
            <a:spLocks noChangeArrowheads="1"/>
          </p:cNvSpPr>
          <p:nvPr userDrawn="1"/>
        </p:nvSpPr>
        <p:spPr bwMode="auto">
          <a:xfrm>
            <a:off x="8343900" y="6019800"/>
            <a:ext cx="533400" cy="8382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29" name="AutoShape 5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>
            <a:off x="6172200" y="6032500"/>
            <a:ext cx="673100" cy="8255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533400" y="346075"/>
            <a:ext cx="8077200" cy="79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54631" name="Rectangle 7">
            <a:hlinkClick r:id="rId14" action="ppaction://hlinkpres?slideindex=1&amp;slidetitle="/>
          </p:cNvPr>
          <p:cNvSpPr>
            <a:spLocks noChangeArrowheads="1"/>
          </p:cNvSpPr>
          <p:nvPr userDrawn="1"/>
        </p:nvSpPr>
        <p:spPr bwMode="auto">
          <a:xfrm>
            <a:off x="5029200" y="6629400"/>
            <a:ext cx="609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500" b="1">
          <a:solidFill>
            <a:srgbClr val="FFFF99"/>
          </a:solidFill>
          <a:latin typeface="Verdan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7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Text Box 3"/>
          <p:cNvSpPr txBox="1">
            <a:spLocks noChangeArrowheads="1"/>
          </p:cNvSpPr>
          <p:nvPr/>
        </p:nvSpPr>
        <p:spPr bwMode="auto">
          <a:xfrm>
            <a:off x="533400" y="1370013"/>
            <a:ext cx="8077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FFFF99"/>
                </a:solidFill>
              </a:rPr>
              <a:t>What makes a story linger in our hearts and minds long after we’ve read it? Often it is the idea on which the story is built—its </a:t>
            </a:r>
            <a:r>
              <a:rPr lang="en-US" sz="2400" b="1" dirty="0">
                <a:solidFill>
                  <a:srgbClr val="FFFF99"/>
                </a:solidFill>
              </a:rPr>
              <a:t>theme.</a:t>
            </a:r>
          </a:p>
        </p:txBody>
      </p:sp>
      <p:sp>
        <p:nvSpPr>
          <p:cNvPr id="112667" name="Rectangle 2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Theme?</a:t>
            </a:r>
          </a:p>
        </p:txBody>
      </p:sp>
      <p:pic>
        <p:nvPicPr>
          <p:cNvPr id="7" name="Picture 6" descr="road not take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819400"/>
            <a:ext cx="2667000" cy="2819400"/>
          </a:xfrm>
          <a:prstGeom prst="rect">
            <a:avLst/>
          </a:prstGeom>
        </p:spPr>
      </p:pic>
      <p:pic>
        <p:nvPicPr>
          <p:cNvPr id="9" name="Picture 8" descr="outsiders.bmp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705600" y="2895600"/>
            <a:ext cx="1905457" cy="2743200"/>
          </a:xfrm>
          <a:prstGeom prst="rect">
            <a:avLst/>
          </a:prstGeom>
        </p:spPr>
      </p:pic>
      <p:pic>
        <p:nvPicPr>
          <p:cNvPr id="12" name="Picture 11" descr="pit and pendulum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191000" y="3124200"/>
            <a:ext cx="1600200" cy="2404092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Text Box 3"/>
          <p:cNvSpPr txBox="1">
            <a:spLocks noChangeArrowheads="1"/>
          </p:cNvSpPr>
          <p:nvPr/>
        </p:nvSpPr>
        <p:spPr bwMode="auto">
          <a:xfrm>
            <a:off x="528638" y="1370013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There is no single way to state the theme.</a:t>
            </a:r>
          </a:p>
        </p:txBody>
      </p:sp>
      <p:sp>
        <p:nvSpPr>
          <p:cNvPr id="125956" name="Text Box 4"/>
          <p:cNvSpPr txBox="1">
            <a:spLocks noChangeArrowheads="1"/>
          </p:cNvSpPr>
          <p:nvPr/>
        </p:nvSpPr>
        <p:spPr bwMode="auto">
          <a:xfrm>
            <a:off x="533400" y="1905000"/>
            <a:ext cx="5410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People may express the same theme in different words.</a:t>
            </a:r>
          </a:p>
        </p:txBody>
      </p:sp>
      <p:sp>
        <p:nvSpPr>
          <p:cNvPr id="125957" name="Text Box 5"/>
          <p:cNvSpPr txBox="1">
            <a:spLocks noChangeArrowheads="1"/>
          </p:cNvSpPr>
          <p:nvPr/>
        </p:nvSpPr>
        <p:spPr bwMode="auto">
          <a:xfrm>
            <a:off x="533400" y="2819400"/>
            <a:ext cx="54102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There may be different opinions about what the main theme is.</a:t>
            </a:r>
          </a:p>
        </p:txBody>
      </p:sp>
      <p:sp>
        <p:nvSpPr>
          <p:cNvPr id="125958" name="Text Box 6"/>
          <p:cNvSpPr txBox="1">
            <a:spLocks noChangeArrowheads="1"/>
          </p:cNvSpPr>
          <p:nvPr/>
        </p:nvSpPr>
        <p:spPr bwMode="auto">
          <a:xfrm>
            <a:off x="533400" y="4114800"/>
            <a:ext cx="54102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The most meaningful literary works often have more than one theme.</a:t>
            </a:r>
          </a:p>
        </p:txBody>
      </p:sp>
      <p:pic>
        <p:nvPicPr>
          <p:cNvPr id="12596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077200" y="1574800"/>
            <a:ext cx="152400" cy="101600"/>
          </a:xfrm>
          <a:prstGeom prst="rect">
            <a:avLst/>
          </a:prstGeom>
          <a:noFill/>
        </p:spPr>
      </p:pic>
      <p:pic>
        <p:nvPicPr>
          <p:cNvPr id="125962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514600"/>
            <a:ext cx="152400" cy="101600"/>
          </a:xfrm>
          <a:prstGeom prst="rect">
            <a:avLst/>
          </a:prstGeom>
          <a:noFill/>
        </p:spPr>
      </p:pic>
      <p:pic>
        <p:nvPicPr>
          <p:cNvPr id="125963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784600"/>
            <a:ext cx="152400" cy="101600"/>
          </a:xfrm>
          <a:prstGeom prst="rect">
            <a:avLst/>
          </a:prstGeom>
          <a:noFill/>
        </p:spPr>
      </p:pic>
      <p:sp>
        <p:nvSpPr>
          <p:cNvPr id="125968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Finding the Theme</a:t>
            </a:r>
          </a:p>
        </p:txBody>
      </p:sp>
      <p:pic>
        <p:nvPicPr>
          <p:cNvPr id="125969" name="Picture 17" descr="c04ele0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1981200"/>
            <a:ext cx="2543175" cy="348615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5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25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1259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5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956" grpId="0"/>
      <p:bldP spid="125957" grpId="0"/>
      <p:bldP spid="1259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077200" cy="6858000"/>
          </a:xfrm>
        </p:spPr>
        <p:txBody>
          <a:bodyPr/>
          <a:lstStyle/>
          <a:p>
            <a:pPr lvl="1" indent="-342900">
              <a:spcBef>
                <a:spcPct val="25000"/>
              </a:spcBef>
            </a:pPr>
            <a:r>
              <a:rPr lang="en-US" dirty="0" smtClean="0"/>
              <a:t>PRACTICE</a:t>
            </a:r>
            <a:br>
              <a:rPr lang="en-US" dirty="0" smtClean="0"/>
            </a:br>
            <a:r>
              <a:rPr lang="en-US" sz="2800" dirty="0" smtClean="0"/>
              <a:t> Think about </a:t>
            </a:r>
            <a:r>
              <a:rPr lang="en-US" sz="2800" i="1" dirty="0" smtClean="0"/>
              <a:t>The Outsiders</a:t>
            </a:r>
            <a:r>
              <a:rPr lang="en-US" sz="2800" dirty="0" smtClean="0"/>
              <a:t> and the impact it had on you. Then, use the questions below  to help you figure out the story’s theme.</a:t>
            </a:r>
            <a:br>
              <a:rPr lang="en-US" sz="28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000" dirty="0" smtClean="0"/>
              <a:t>How the main character changes:</a:t>
            </a:r>
            <a:br>
              <a:rPr lang="en-US" sz="2000" dirty="0" smtClean="0"/>
            </a:br>
            <a:r>
              <a:rPr lang="en-US" sz="2000" dirty="0" smtClean="0"/>
              <a:t>How the conflict is resolved:</a:t>
            </a:r>
            <a:br>
              <a:rPr lang="en-US" sz="2000" dirty="0" smtClean="0"/>
            </a:br>
            <a:r>
              <a:rPr lang="en-US" sz="2000" dirty="0" smtClean="0"/>
              <a:t>What the title suggests:</a:t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/>
              <a:t> </a:t>
            </a:r>
            <a:endParaRPr lang="en-US" dirty="0"/>
          </a:p>
        </p:txBody>
      </p:sp>
      <p:pic>
        <p:nvPicPr>
          <p:cNvPr id="3" name="Picture 2" descr="outsiders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010400" y="2971800"/>
            <a:ext cx="1739914" cy="2885876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6" name="Rectangle 8"/>
          <p:cNvSpPr>
            <a:spLocks noGrp="1" noChangeArrowheads="1"/>
          </p:cNvSpPr>
          <p:nvPr>
            <p:ph type="title"/>
          </p:nvPr>
        </p:nvSpPr>
        <p:spPr>
          <a:xfrm>
            <a:off x="533400" y="2709863"/>
            <a:ext cx="8077200" cy="795337"/>
          </a:xfrm>
        </p:spPr>
        <p:txBody>
          <a:bodyPr/>
          <a:lstStyle/>
          <a:p>
            <a:r>
              <a:rPr lang="en-US"/>
              <a:t>The End</a:t>
            </a:r>
          </a:p>
        </p:txBody>
      </p:sp>
      <p:sp>
        <p:nvSpPr>
          <p:cNvPr id="20173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715000" y="5943600"/>
            <a:ext cx="1828800" cy="9144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7" name="Text Box 3"/>
          <p:cNvSpPr txBox="1">
            <a:spLocks noChangeArrowheads="1"/>
          </p:cNvSpPr>
          <p:nvPr/>
        </p:nvSpPr>
        <p:spPr bwMode="auto">
          <a:xfrm>
            <a:off x="533400" y="1370013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</a:rPr>
              <a:t>Theme</a:t>
            </a:r>
            <a:r>
              <a:rPr lang="en-US" sz="2400" dirty="0">
                <a:solidFill>
                  <a:srgbClr val="FFFF99"/>
                </a:solidFill>
              </a:rPr>
              <a:t>—the central idea, </a:t>
            </a:r>
            <a:r>
              <a:rPr lang="en-US" sz="2400" dirty="0" smtClean="0">
                <a:solidFill>
                  <a:srgbClr val="FFFF99"/>
                </a:solidFill>
              </a:rPr>
              <a:t>message, or insight </a:t>
            </a:r>
            <a:r>
              <a:rPr lang="en-US" sz="2400" dirty="0">
                <a:solidFill>
                  <a:srgbClr val="FFFF99"/>
                </a:solidFill>
              </a:rPr>
              <a:t>about life or human behavior that a story reveals</a:t>
            </a:r>
          </a:p>
        </p:txBody>
      </p:sp>
      <p:sp>
        <p:nvSpPr>
          <p:cNvPr id="113675" name="Text Box 11"/>
          <p:cNvSpPr txBox="1">
            <a:spLocks noChangeArrowheads="1"/>
          </p:cNvSpPr>
          <p:nvPr/>
        </p:nvSpPr>
        <p:spPr bwMode="auto">
          <a:xfrm>
            <a:off x="528638" y="2362200"/>
            <a:ext cx="4195762" cy="1143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200" i="1" dirty="0" smtClean="0">
                <a:solidFill>
                  <a:srgbClr val="003300"/>
                </a:solidFill>
              </a:rPr>
              <a:t>Charles-</a:t>
            </a:r>
            <a:r>
              <a:rPr lang="en-US" sz="2200" dirty="0" smtClean="0">
                <a:solidFill>
                  <a:srgbClr val="003300"/>
                </a:solidFill>
              </a:rPr>
              <a:t>it is always best to be honest from the start, no matter of the consequences</a:t>
            </a:r>
            <a:endParaRPr lang="en-US" sz="2200" dirty="0">
              <a:solidFill>
                <a:srgbClr val="003300"/>
              </a:solidFill>
            </a:endParaRPr>
          </a:p>
        </p:txBody>
      </p:sp>
      <p:sp>
        <p:nvSpPr>
          <p:cNvPr id="113676" name="Text Box 12"/>
          <p:cNvSpPr txBox="1">
            <a:spLocks noChangeArrowheads="1"/>
          </p:cNvSpPr>
          <p:nvPr/>
        </p:nvSpPr>
        <p:spPr bwMode="auto">
          <a:xfrm>
            <a:off x="533400" y="4038600"/>
            <a:ext cx="4195762" cy="1828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200" i="1" dirty="0" smtClean="0">
                <a:solidFill>
                  <a:srgbClr val="003300"/>
                </a:solidFill>
              </a:rPr>
              <a:t>Drummer Boy of Shiloh-</a:t>
            </a:r>
            <a:r>
              <a:rPr lang="en-US" sz="2200" dirty="0" smtClean="0">
                <a:solidFill>
                  <a:srgbClr val="003300"/>
                </a:solidFill>
              </a:rPr>
              <a:t>no matter how small your job/role may seem, it could be very important to the success of others</a:t>
            </a:r>
            <a:endParaRPr lang="en-US" sz="2200" dirty="0">
              <a:solidFill>
                <a:srgbClr val="003300"/>
              </a:solidFill>
            </a:endParaRPr>
          </a:p>
        </p:txBody>
      </p:sp>
      <p:pic>
        <p:nvPicPr>
          <p:cNvPr id="113677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1955800"/>
            <a:ext cx="152400" cy="101600"/>
          </a:xfrm>
          <a:prstGeom prst="rect">
            <a:avLst/>
          </a:prstGeom>
          <a:noFill/>
        </p:spPr>
      </p:pic>
      <p:sp>
        <p:nvSpPr>
          <p:cNvPr id="113680" name="Rectangle 1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Theme?</a:t>
            </a:r>
          </a:p>
        </p:txBody>
      </p:sp>
      <p:pic>
        <p:nvPicPr>
          <p:cNvPr id="113681" name="Picture 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00600" y="3048000"/>
            <a:ext cx="152400" cy="101600"/>
          </a:xfrm>
          <a:prstGeom prst="rect">
            <a:avLst/>
          </a:prstGeom>
          <a:noFill/>
        </p:spPr>
      </p:pic>
      <p:pic>
        <p:nvPicPr>
          <p:cNvPr id="10" name="Picture 9" descr="drummer boy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15000" y="2362200"/>
            <a:ext cx="2590800" cy="3373395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3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3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75" grpId="0" animBg="1"/>
      <p:bldP spid="11367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533400" y="1370013"/>
            <a:ext cx="81534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</a:rPr>
              <a:t>In most stories, the theme is not stated directly. Instead, it is revealed to us through the characters’ experiences.</a:t>
            </a:r>
          </a:p>
        </p:txBody>
      </p:sp>
      <p:pic>
        <p:nvPicPr>
          <p:cNvPr id="114695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13138" y="2743200"/>
            <a:ext cx="2116137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4708" name="Picture 20"/>
          <p:cNvPicPr>
            <a:picLocks noChangeAspect="1" noChangeArrowheads="1"/>
          </p:cNvPicPr>
          <p:nvPr/>
        </p:nvPicPr>
        <p:blipFill>
          <a:blip r:embed="rId4" cstate="print"/>
          <a:srcRect l="16002" t="3436" b="10666"/>
          <a:stretch>
            <a:fillRect/>
          </a:stretch>
        </p:blipFill>
        <p:spPr bwMode="auto">
          <a:xfrm>
            <a:off x="533400" y="3200400"/>
            <a:ext cx="2819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4716" name="Text Box 28"/>
          <p:cNvSpPr txBox="1">
            <a:spLocks noChangeArrowheads="1"/>
          </p:cNvSpPr>
          <p:nvPr/>
        </p:nvSpPr>
        <p:spPr bwMode="auto">
          <a:xfrm>
            <a:off x="6553200" y="5653088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FF99"/>
                </a:solidFill>
              </a:rPr>
              <a:t>[End of Section]</a:t>
            </a:r>
          </a:p>
        </p:txBody>
      </p:sp>
      <p:sp>
        <p:nvSpPr>
          <p:cNvPr id="114718" name="Rectangle 3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What Is Theme?</a:t>
            </a:r>
          </a:p>
        </p:txBody>
      </p:sp>
      <p:pic>
        <p:nvPicPr>
          <p:cNvPr id="114719" name="Picture 31" descr="c04ele00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1200" y="3200400"/>
            <a:ext cx="2819400" cy="1931988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4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114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7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3" name="Text Box 3"/>
          <p:cNvSpPr txBox="1">
            <a:spLocks noChangeArrowheads="1"/>
          </p:cNvSpPr>
          <p:nvPr/>
        </p:nvSpPr>
        <p:spPr bwMode="auto">
          <a:xfrm>
            <a:off x="528638" y="2286000"/>
            <a:ext cx="541496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0375" lvl="1" indent="-346075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A theme is a </a:t>
            </a:r>
            <a:r>
              <a:rPr lang="en-US" sz="2400" b="1">
                <a:solidFill>
                  <a:srgbClr val="FFFF99"/>
                </a:solidFill>
              </a:rPr>
              <a:t>generalization</a:t>
            </a:r>
            <a:r>
              <a:rPr lang="en-US" sz="2400">
                <a:solidFill>
                  <a:srgbClr val="FFFF99"/>
                </a:solidFill>
              </a:rPr>
              <a:t> about life or human nature.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528638" y="3200400"/>
            <a:ext cx="5186362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0375" lvl="1" indent="-346075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Certain types of experiences are common to all people everywhere.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528638" y="1370013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</a:rPr>
              <a:t>Different writers from different cultures often express similar themes.</a:t>
            </a:r>
          </a:p>
        </p:txBody>
      </p:sp>
      <p:pic>
        <p:nvPicPr>
          <p:cNvPr id="117787" name="Picture 2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55800"/>
            <a:ext cx="152400" cy="101600"/>
          </a:xfrm>
          <a:prstGeom prst="rect">
            <a:avLst/>
          </a:prstGeom>
          <a:noFill/>
        </p:spPr>
      </p:pic>
      <p:pic>
        <p:nvPicPr>
          <p:cNvPr id="117788" name="Picture 2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895600"/>
            <a:ext cx="152400" cy="101600"/>
          </a:xfrm>
          <a:prstGeom prst="rect">
            <a:avLst/>
          </a:prstGeom>
          <a:noFill/>
        </p:spPr>
      </p:pic>
      <p:pic>
        <p:nvPicPr>
          <p:cNvPr id="117791" name="Picture 31" descr="3404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19800" y="2362200"/>
            <a:ext cx="2590800" cy="2590800"/>
          </a:xfrm>
          <a:prstGeom prst="rect">
            <a:avLst/>
          </a:prstGeom>
          <a:noFill/>
        </p:spPr>
      </p:pic>
      <p:sp>
        <p:nvSpPr>
          <p:cNvPr id="117793" name="Rectangle 3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Universal Themes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763" grpId="0"/>
      <p:bldP spid="11776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7" name="Text Box 3"/>
          <p:cNvSpPr txBox="1">
            <a:spLocks noChangeArrowheads="1"/>
          </p:cNvSpPr>
          <p:nvPr/>
        </p:nvSpPr>
        <p:spPr bwMode="auto">
          <a:xfrm>
            <a:off x="533400" y="3352800"/>
            <a:ext cx="807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925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shine a light on our common experiences</a:t>
            </a:r>
          </a:p>
        </p:txBody>
      </p:sp>
      <p:sp>
        <p:nvSpPr>
          <p:cNvPr id="118791" name="Text Box 7"/>
          <p:cNvSpPr txBox="1">
            <a:spLocks noChangeArrowheads="1"/>
          </p:cNvSpPr>
          <p:nvPr/>
        </p:nvSpPr>
        <p:spPr bwMode="auto">
          <a:xfrm>
            <a:off x="533400" y="1370013"/>
            <a:ext cx="8077200" cy="1004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Universal themes</a:t>
            </a:r>
          </a:p>
          <a:p>
            <a:pPr marL="463550" lvl="1" indent="-34925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come up again and again in literature</a:t>
            </a:r>
          </a:p>
        </p:txBody>
      </p:sp>
      <p:sp>
        <p:nvSpPr>
          <p:cNvPr id="118792" name="Text Box 8"/>
          <p:cNvSpPr txBox="1">
            <a:spLocks noChangeArrowheads="1"/>
          </p:cNvSpPr>
          <p:nvPr/>
        </p:nvSpPr>
        <p:spPr bwMode="auto">
          <a:xfrm>
            <a:off x="533400" y="3886200"/>
            <a:ext cx="807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925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can help guide us through our lives</a:t>
            </a:r>
          </a:p>
        </p:txBody>
      </p:sp>
      <p:sp>
        <p:nvSpPr>
          <p:cNvPr id="118793" name="Text Box 9"/>
          <p:cNvSpPr txBox="1">
            <a:spLocks noChangeArrowheads="1"/>
          </p:cNvSpPr>
          <p:nvPr/>
        </p:nvSpPr>
        <p:spPr bwMode="auto">
          <a:xfrm>
            <a:off x="533400" y="2454275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9250">
              <a:spcBef>
                <a:spcPct val="50000"/>
              </a:spcBef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deal with basic human concerns—good and evil, life and death, love and loss</a:t>
            </a:r>
          </a:p>
        </p:txBody>
      </p:sp>
      <p:pic>
        <p:nvPicPr>
          <p:cNvPr id="11879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62800" y="2133600"/>
            <a:ext cx="152400" cy="101600"/>
          </a:xfrm>
          <a:prstGeom prst="rect">
            <a:avLst/>
          </a:prstGeom>
          <a:noFill/>
        </p:spPr>
      </p:pic>
      <p:pic>
        <p:nvPicPr>
          <p:cNvPr id="11879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3048000"/>
            <a:ext cx="152400" cy="101600"/>
          </a:xfrm>
          <a:prstGeom prst="rect">
            <a:avLst/>
          </a:prstGeom>
          <a:noFill/>
        </p:spPr>
      </p:pic>
      <p:pic>
        <p:nvPicPr>
          <p:cNvPr id="11879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3581400"/>
            <a:ext cx="152400" cy="101600"/>
          </a:xfrm>
          <a:prstGeom prst="rect">
            <a:avLst/>
          </a:prstGeom>
          <a:noFill/>
        </p:spPr>
      </p:pic>
      <p:sp>
        <p:nvSpPr>
          <p:cNvPr id="118801" name="Rectangle 1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Universal Themes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18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787" grpId="0"/>
      <p:bldP spid="118792" grpId="0"/>
      <p:bldP spid="11879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41" name="Text Box 9"/>
          <p:cNvSpPr txBox="1">
            <a:spLocks noChangeArrowheads="1"/>
          </p:cNvSpPr>
          <p:nvPr/>
        </p:nvSpPr>
        <p:spPr bwMode="auto">
          <a:xfrm>
            <a:off x="528638" y="1370013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FFFF99"/>
                </a:solidFill>
              </a:rPr>
              <a:t>Keep the following guidelines in mind when you want to find and state the theme of a work.</a:t>
            </a:r>
          </a:p>
        </p:txBody>
      </p:sp>
      <p:sp>
        <p:nvSpPr>
          <p:cNvPr id="120843" name="Text Box 11"/>
          <p:cNvSpPr txBox="1">
            <a:spLocks noChangeArrowheads="1"/>
          </p:cNvSpPr>
          <p:nvPr/>
        </p:nvSpPr>
        <p:spPr bwMode="auto">
          <a:xfrm>
            <a:off x="528638" y="22860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The theme is not the same thing as the subject.</a:t>
            </a:r>
            <a:endParaRPr lang="en-US" sz="2400">
              <a:solidFill>
                <a:srgbClr val="FF9900"/>
              </a:solidFill>
            </a:endParaRPr>
          </a:p>
        </p:txBody>
      </p:sp>
      <p:sp>
        <p:nvSpPr>
          <p:cNvPr id="120844" name="Text Box 12"/>
          <p:cNvSpPr txBox="1">
            <a:spLocks noChangeArrowheads="1"/>
          </p:cNvSpPr>
          <p:nvPr/>
        </p:nvSpPr>
        <p:spPr bwMode="auto">
          <a:xfrm>
            <a:off x="528638" y="3200400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The </a:t>
            </a:r>
            <a:r>
              <a:rPr lang="en-US" sz="2400" b="1">
                <a:solidFill>
                  <a:srgbClr val="FFFF99"/>
                </a:solidFill>
              </a:rPr>
              <a:t>subject</a:t>
            </a:r>
            <a:r>
              <a:rPr lang="en-US" sz="2400">
                <a:solidFill>
                  <a:srgbClr val="FFFF99"/>
                </a:solidFill>
              </a:rPr>
              <a:t> is simply the topic. It can be stated in a single word, such as </a:t>
            </a:r>
            <a:r>
              <a:rPr lang="en-US" sz="2400" i="1">
                <a:solidFill>
                  <a:srgbClr val="FFFF99"/>
                </a:solidFill>
              </a:rPr>
              <a:t>loyalty.</a:t>
            </a:r>
          </a:p>
        </p:txBody>
      </p:sp>
      <p:sp>
        <p:nvSpPr>
          <p:cNvPr id="120845" name="Text Box 13"/>
          <p:cNvSpPr txBox="1">
            <a:spLocks noChangeArrowheads="1"/>
          </p:cNvSpPr>
          <p:nvPr/>
        </p:nvSpPr>
        <p:spPr bwMode="auto">
          <a:xfrm>
            <a:off x="528638" y="4130675"/>
            <a:ext cx="8077200" cy="118745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The </a:t>
            </a:r>
            <a:r>
              <a:rPr lang="en-US" sz="2400" b="1">
                <a:solidFill>
                  <a:srgbClr val="FFFF99"/>
                </a:solidFill>
              </a:rPr>
              <a:t>theme</a:t>
            </a:r>
            <a:r>
              <a:rPr lang="en-US" sz="2400">
                <a:solidFill>
                  <a:srgbClr val="FFFF99"/>
                </a:solidFill>
              </a:rPr>
              <a:t> makes some revelation about the subject and should be expressed in a sentence: “Loyalty to a leader is not always noble.”</a:t>
            </a:r>
          </a:p>
        </p:txBody>
      </p:sp>
      <p:pic>
        <p:nvPicPr>
          <p:cNvPr id="120846" name="Picture 1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0" y="1981200"/>
            <a:ext cx="152400" cy="101600"/>
          </a:xfrm>
          <a:prstGeom prst="rect">
            <a:avLst/>
          </a:prstGeom>
          <a:noFill/>
        </p:spPr>
      </p:pic>
      <p:pic>
        <p:nvPicPr>
          <p:cNvPr id="120848" name="Picture 1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33600" y="2870200"/>
            <a:ext cx="152400" cy="101600"/>
          </a:xfrm>
          <a:prstGeom prst="rect">
            <a:avLst/>
          </a:prstGeom>
          <a:noFill/>
        </p:spPr>
      </p:pic>
      <p:pic>
        <p:nvPicPr>
          <p:cNvPr id="120849" name="Picture 1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3794125"/>
            <a:ext cx="152400" cy="101600"/>
          </a:xfrm>
          <a:prstGeom prst="rect">
            <a:avLst/>
          </a:prstGeom>
          <a:noFill/>
        </p:spPr>
      </p:pic>
      <p:sp>
        <p:nvSpPr>
          <p:cNvPr id="120851" name="Rectangle 1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Finding the Theme</a:t>
            </a:r>
          </a:p>
        </p:txBody>
      </p:sp>
      <p:sp>
        <p:nvSpPr>
          <p:cNvPr id="120853" name="AutoShape 21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6172200" y="6032500"/>
            <a:ext cx="673100" cy="825500"/>
          </a:xfrm>
          <a:prstGeom prst="actionButtonBlank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0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0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0843" grpId="0"/>
      <p:bldP spid="120844" grpId="0"/>
      <p:bldP spid="12084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60" name="Text Box 4"/>
          <p:cNvSpPr txBox="1">
            <a:spLocks noChangeArrowheads="1"/>
          </p:cNvSpPr>
          <p:nvPr/>
        </p:nvSpPr>
        <p:spPr bwMode="auto">
          <a:xfrm>
            <a:off x="528638" y="1370013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Writers often express theme through what their characters learn.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3429000" y="2286000"/>
            <a:ext cx="5257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9250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Does the main </a:t>
            </a:r>
            <a:r>
              <a:rPr lang="en-US" sz="2400" b="1">
                <a:solidFill>
                  <a:srgbClr val="FFFF99"/>
                </a:solidFill>
              </a:rPr>
              <a:t>character</a:t>
            </a:r>
            <a:r>
              <a:rPr lang="en-US" sz="2400">
                <a:solidFill>
                  <a:srgbClr val="FFFF99"/>
                </a:solidFill>
              </a:rPr>
              <a:t> change?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3429000" y="3200400"/>
            <a:ext cx="52181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9250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Does a character realize something he or she did not know before?</a:t>
            </a:r>
          </a:p>
        </p:txBody>
      </p:sp>
      <p:pic>
        <p:nvPicPr>
          <p:cNvPr id="121869" name="Picture 1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24400" y="1981200"/>
            <a:ext cx="152400" cy="101600"/>
          </a:xfrm>
          <a:prstGeom prst="rect">
            <a:avLst/>
          </a:prstGeom>
          <a:noFill/>
        </p:spPr>
      </p:pic>
      <p:pic>
        <p:nvPicPr>
          <p:cNvPr id="121870" name="Picture 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86400" y="2819400"/>
            <a:ext cx="152400" cy="101600"/>
          </a:xfrm>
          <a:prstGeom prst="rect">
            <a:avLst/>
          </a:prstGeom>
          <a:noFill/>
        </p:spPr>
      </p:pic>
      <p:sp>
        <p:nvSpPr>
          <p:cNvPr id="121873" name="Rectangle 17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Finding the Theme</a:t>
            </a:r>
          </a:p>
        </p:txBody>
      </p:sp>
      <p:pic>
        <p:nvPicPr>
          <p:cNvPr id="10" name="Picture 9" descr="ponyboy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81000" y="2286000"/>
            <a:ext cx="3190240" cy="3505200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18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1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1861" grpId="0"/>
      <p:bldP spid="12186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3" name="Text Box 3"/>
          <p:cNvSpPr txBox="1">
            <a:spLocks noChangeArrowheads="1"/>
          </p:cNvSpPr>
          <p:nvPr/>
        </p:nvSpPr>
        <p:spPr bwMode="auto">
          <a:xfrm>
            <a:off x="528638" y="1370013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Conflict helps reveal theme.</a:t>
            </a:r>
          </a:p>
        </p:txBody>
      </p:sp>
      <p:sp>
        <p:nvSpPr>
          <p:cNvPr id="122884" name="Text Box 4"/>
          <p:cNvSpPr txBox="1">
            <a:spLocks noChangeArrowheads="1"/>
          </p:cNvSpPr>
          <p:nvPr/>
        </p:nvSpPr>
        <p:spPr bwMode="auto">
          <a:xfrm>
            <a:off x="528638" y="1920875"/>
            <a:ext cx="8077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What is the </a:t>
            </a:r>
            <a:r>
              <a:rPr lang="en-US" sz="2400" b="1">
                <a:solidFill>
                  <a:srgbClr val="FFFF99"/>
                </a:solidFill>
              </a:rPr>
              <a:t>conflict,</a:t>
            </a:r>
            <a:r>
              <a:rPr lang="en-US" sz="2400">
                <a:solidFill>
                  <a:srgbClr val="FFFF99"/>
                </a:solidFill>
              </a:rPr>
              <a:t> or struggle between opposing forces, that the main character faces?</a:t>
            </a:r>
          </a:p>
        </p:txBody>
      </p:sp>
      <p:sp>
        <p:nvSpPr>
          <p:cNvPr id="122885" name="Text Box 5"/>
          <p:cNvSpPr txBox="1">
            <a:spLocks noChangeArrowheads="1"/>
          </p:cNvSpPr>
          <p:nvPr/>
        </p:nvSpPr>
        <p:spPr bwMode="auto">
          <a:xfrm>
            <a:off x="528638" y="2819400"/>
            <a:ext cx="807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How is the conflict resolved?</a:t>
            </a:r>
          </a:p>
        </p:txBody>
      </p:sp>
      <p:sp>
        <p:nvSpPr>
          <p:cNvPr id="122896" name="Text Box 16"/>
          <p:cNvSpPr txBox="1">
            <a:spLocks noChangeArrowheads="1"/>
          </p:cNvSpPr>
          <p:nvPr/>
        </p:nvSpPr>
        <p:spPr bwMode="auto">
          <a:xfrm>
            <a:off x="528638" y="3962400"/>
            <a:ext cx="2443162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rgbClr val="003300"/>
                </a:solidFill>
              </a:rPr>
              <a:t>Two friends find a wallet. One friend wants to return it to the owner; the other wants to keep it.</a:t>
            </a:r>
          </a:p>
        </p:txBody>
      </p:sp>
      <p:sp>
        <p:nvSpPr>
          <p:cNvPr id="122897" name="Text Box 17"/>
          <p:cNvSpPr txBox="1">
            <a:spLocks noChangeArrowheads="1"/>
          </p:cNvSpPr>
          <p:nvPr/>
        </p:nvSpPr>
        <p:spPr bwMode="auto">
          <a:xfrm>
            <a:off x="6324600" y="3962400"/>
            <a:ext cx="2286000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rgbClr val="003300"/>
                </a:solidFill>
              </a:rPr>
              <a:t>People are often rewarded for making the right moral decision.</a:t>
            </a:r>
          </a:p>
          <a:p>
            <a:endParaRPr lang="en-US" sz="2000">
              <a:solidFill>
                <a:srgbClr val="003300"/>
              </a:solidFill>
            </a:endParaRPr>
          </a:p>
        </p:txBody>
      </p:sp>
      <p:sp>
        <p:nvSpPr>
          <p:cNvPr id="122898" name="Text Box 18"/>
          <p:cNvSpPr txBox="1">
            <a:spLocks noChangeArrowheads="1"/>
          </p:cNvSpPr>
          <p:nvPr/>
        </p:nvSpPr>
        <p:spPr bwMode="auto">
          <a:xfrm>
            <a:off x="3429000" y="3962400"/>
            <a:ext cx="2365375" cy="1981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sz="2000">
                <a:solidFill>
                  <a:srgbClr val="003300"/>
                </a:solidFill>
              </a:rPr>
              <a:t>They return the wallet and share a small reward.</a:t>
            </a:r>
          </a:p>
          <a:p>
            <a:endParaRPr lang="en-US" sz="2000">
              <a:solidFill>
                <a:srgbClr val="003300"/>
              </a:solidFill>
            </a:endParaRPr>
          </a:p>
        </p:txBody>
      </p:sp>
      <p:sp>
        <p:nvSpPr>
          <p:cNvPr id="122899" name="Text Box 19"/>
          <p:cNvSpPr txBox="1">
            <a:spLocks noChangeArrowheads="1"/>
          </p:cNvSpPr>
          <p:nvPr/>
        </p:nvSpPr>
        <p:spPr bwMode="auto">
          <a:xfrm>
            <a:off x="528638" y="3505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Conflict</a:t>
            </a:r>
          </a:p>
        </p:txBody>
      </p:sp>
      <p:sp>
        <p:nvSpPr>
          <p:cNvPr id="122900" name="Text Box 20"/>
          <p:cNvSpPr txBox="1">
            <a:spLocks noChangeArrowheads="1"/>
          </p:cNvSpPr>
          <p:nvPr/>
        </p:nvSpPr>
        <p:spPr bwMode="auto">
          <a:xfrm>
            <a:off x="3429000" y="3505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Resolution</a:t>
            </a:r>
          </a:p>
        </p:txBody>
      </p:sp>
      <p:sp>
        <p:nvSpPr>
          <p:cNvPr id="122901" name="Text Box 21"/>
          <p:cNvSpPr txBox="1">
            <a:spLocks noChangeArrowheads="1"/>
          </p:cNvSpPr>
          <p:nvPr/>
        </p:nvSpPr>
        <p:spPr bwMode="auto">
          <a:xfrm>
            <a:off x="6324600" y="3505200"/>
            <a:ext cx="2209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Theme</a:t>
            </a:r>
          </a:p>
        </p:txBody>
      </p:sp>
      <p:pic>
        <p:nvPicPr>
          <p:cNvPr id="122902" name="Picture 2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15000" y="1574800"/>
            <a:ext cx="152400" cy="101600"/>
          </a:xfrm>
          <a:prstGeom prst="rect">
            <a:avLst/>
          </a:prstGeom>
          <a:noFill/>
        </p:spPr>
      </p:pic>
      <p:pic>
        <p:nvPicPr>
          <p:cNvPr id="122903" name="Picture 2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34400" y="2489200"/>
            <a:ext cx="152400" cy="101600"/>
          </a:xfrm>
          <a:prstGeom prst="rect">
            <a:avLst/>
          </a:prstGeom>
          <a:noFill/>
        </p:spPr>
      </p:pic>
      <p:pic>
        <p:nvPicPr>
          <p:cNvPr id="12290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022600"/>
            <a:ext cx="152400" cy="101600"/>
          </a:xfrm>
          <a:prstGeom prst="rect">
            <a:avLst/>
          </a:prstGeom>
          <a:noFill/>
        </p:spPr>
      </p:pic>
      <p:pic>
        <p:nvPicPr>
          <p:cNvPr id="122905" name="Picture 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7400" y="5842000"/>
            <a:ext cx="152400" cy="101600"/>
          </a:xfrm>
          <a:prstGeom prst="rect">
            <a:avLst/>
          </a:prstGeom>
          <a:noFill/>
        </p:spPr>
      </p:pic>
      <p:pic>
        <p:nvPicPr>
          <p:cNvPr id="122906" name="Picture 2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5842000"/>
            <a:ext cx="152400" cy="101600"/>
          </a:xfrm>
          <a:prstGeom prst="rect">
            <a:avLst/>
          </a:prstGeom>
          <a:noFill/>
        </p:spPr>
      </p:pic>
      <p:sp>
        <p:nvSpPr>
          <p:cNvPr id="122909" name="Rectangle 29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Finding the Theme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2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2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2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22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"/>
                            </p:stCondLst>
                            <p:childTnLst>
                              <p:par>
                                <p:cTn id="4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500"/>
                            </p:stCondLst>
                            <p:childTnLst>
                              <p:par>
                                <p:cTn id="4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1" dur="500"/>
                                        <p:tgtEl>
                                          <p:spTgt spid="1228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84" grpId="0"/>
      <p:bldP spid="122885" grpId="0"/>
      <p:bldP spid="122896" grpId="0" animBg="1"/>
      <p:bldP spid="122897" grpId="0" animBg="1"/>
      <p:bldP spid="122898" grpId="0" animBg="1"/>
      <p:bldP spid="122899" grpId="0"/>
      <p:bldP spid="122900" grpId="0"/>
      <p:bldP spid="12290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Text Box 3"/>
          <p:cNvSpPr txBox="1">
            <a:spLocks noChangeArrowheads="1"/>
          </p:cNvSpPr>
          <p:nvPr/>
        </p:nvSpPr>
        <p:spPr bwMode="auto">
          <a:xfrm>
            <a:off x="528638" y="1370013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Sometimes the title gives clues.</a:t>
            </a:r>
          </a:p>
        </p:txBody>
      </p:sp>
      <p:sp>
        <p:nvSpPr>
          <p:cNvPr id="123908" name="Text Box 4"/>
          <p:cNvSpPr txBox="1">
            <a:spLocks noChangeArrowheads="1"/>
          </p:cNvSpPr>
          <p:nvPr/>
        </p:nvSpPr>
        <p:spPr bwMode="auto">
          <a:xfrm>
            <a:off x="528638" y="1905000"/>
            <a:ext cx="807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Does the title have a special meaning?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528638" y="2438400"/>
            <a:ext cx="80772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Does it point to the theme?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528638" y="3444875"/>
            <a:ext cx="807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>
                <a:solidFill>
                  <a:srgbClr val="FF9900"/>
                </a:solidFill>
              </a:rPr>
              <a:t>The theme applies to the entire work.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533400" y="3978275"/>
            <a:ext cx="8077200" cy="8223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63550" lvl="1" indent="-344488">
              <a:spcBef>
                <a:spcPct val="50000"/>
              </a:spcBef>
              <a:buClr>
                <a:srgbClr val="FFFF99"/>
              </a:buClr>
              <a:buFontTx/>
              <a:buChar char="•"/>
            </a:pPr>
            <a:r>
              <a:rPr lang="en-US" sz="2400">
                <a:solidFill>
                  <a:srgbClr val="FFFF99"/>
                </a:solidFill>
              </a:rPr>
              <a:t>Test your statement of the theme. Does it apply to the whole work, not just to parts of it?</a:t>
            </a:r>
          </a:p>
        </p:txBody>
      </p:sp>
      <p:pic>
        <p:nvPicPr>
          <p:cNvPr id="123914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1574800"/>
            <a:ext cx="152400" cy="101600"/>
          </a:xfrm>
          <a:prstGeom prst="rect">
            <a:avLst/>
          </a:prstGeom>
          <a:noFill/>
        </p:spPr>
      </p:pic>
      <p:pic>
        <p:nvPicPr>
          <p:cNvPr id="123915" name="Picture 1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2108200"/>
            <a:ext cx="152400" cy="101600"/>
          </a:xfrm>
          <a:prstGeom prst="rect">
            <a:avLst/>
          </a:prstGeom>
          <a:noFill/>
        </p:spPr>
      </p:pic>
      <p:pic>
        <p:nvPicPr>
          <p:cNvPr id="123916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62600" y="2641600"/>
            <a:ext cx="152400" cy="101600"/>
          </a:xfrm>
          <a:prstGeom prst="rect">
            <a:avLst/>
          </a:prstGeom>
          <a:noFill/>
        </p:spPr>
      </p:pic>
      <p:pic>
        <p:nvPicPr>
          <p:cNvPr id="123917" name="Picture 1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3673475"/>
            <a:ext cx="152400" cy="101600"/>
          </a:xfrm>
          <a:prstGeom prst="rect">
            <a:avLst/>
          </a:prstGeom>
          <a:noFill/>
        </p:spPr>
      </p:pic>
      <p:sp>
        <p:nvSpPr>
          <p:cNvPr id="123920" name="Rectangle 16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/>
              <a:t>Finding the Theme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39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3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123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123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8" grpId="0"/>
      <p:bldP spid="123909" grpId="0"/>
      <p:bldP spid="123912" grpId="0"/>
      <p:bldP spid="123913" grpId="0"/>
    </p:bldLst>
  </p:timing>
</p:sld>
</file>

<file path=ppt/theme/theme1.xml><?xml version="1.0" encoding="utf-8"?>
<a:theme xmlns:a="http://schemas.openxmlformats.org/drawingml/2006/main" name="1_Default Design">
  <a:themeElements>
    <a:clrScheme name="1_Default Design 16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FFFF99"/>
      </a:hlink>
      <a:folHlink>
        <a:srgbClr val="CC99FF"/>
      </a:folHlink>
    </a:clrScheme>
    <a:fontScheme name="1_Default 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CF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33C8FF"/>
        </a:hlink>
        <a:folHlink>
          <a:srgbClr val="33C8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FFFF99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4543</TotalTime>
  <Words>496</Words>
  <Application>Microsoft PowerPoint</Application>
  <PresentationFormat>On-screen Show (4:3)</PresentationFormat>
  <Paragraphs>55</Paragraphs>
  <Slides>12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1_Default Design</vt:lpstr>
      <vt:lpstr>What Is Theme?</vt:lpstr>
      <vt:lpstr>What Is Theme?</vt:lpstr>
      <vt:lpstr>What Is Theme?</vt:lpstr>
      <vt:lpstr>Universal Themes</vt:lpstr>
      <vt:lpstr>Universal Themes</vt:lpstr>
      <vt:lpstr>Finding the Theme</vt:lpstr>
      <vt:lpstr>Finding the Theme</vt:lpstr>
      <vt:lpstr>Finding the Theme</vt:lpstr>
      <vt:lpstr>Finding the Theme</vt:lpstr>
      <vt:lpstr>Finding the Theme</vt:lpstr>
      <vt:lpstr>PRACTICE  Think about The Outsiders and the impact it had on you. Then, use the questions below  to help you figure out the story’s theme.  How the main character changes: How the conflict is resolved: What the title suggests:      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Elements of Literature: Theme</dc:title>
  <dc:creator>SJW</dc:creator>
  <cp:lastModifiedBy>davisdeborah</cp:lastModifiedBy>
  <cp:revision>119</cp:revision>
  <cp:lastPrinted>2004-11-19T20:17:12Z</cp:lastPrinted>
  <dcterms:created xsi:type="dcterms:W3CDTF">2004-10-26T13:31:09Z</dcterms:created>
  <dcterms:modified xsi:type="dcterms:W3CDTF">2012-11-01T18:52:30Z</dcterms:modified>
</cp:coreProperties>
</file>