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9" autoAdjust="0"/>
    <p:restoredTop sz="94550" autoAdjust="0"/>
  </p:normalViewPr>
  <p:slideViewPr>
    <p:cSldViewPr snapToGrid="0" snapToObjects="1"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78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655F9728-5357-B742-817F-0E406919D523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EBAB6C2F-77D3-4F44-BC58-44ABA5E729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historyplace.com/worldwar2/holocaust/h-threat.ht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January 30, 1933 to May 8, 1945</a:t>
            </a:r>
            <a:endParaRPr lang="en-US" sz="2300" dirty="0">
              <a:solidFill>
                <a:schemeClr val="tx1"/>
              </a:solidFill>
            </a:endParaRPr>
          </a:p>
        </p:txBody>
      </p:sp>
      <p:pic>
        <p:nvPicPr>
          <p:cNvPr id="4" name="Picture 4" descr="bad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0739" y="0"/>
            <a:ext cx="39132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79810"/>
            <a:ext cx="5122862" cy="4404250"/>
          </a:xfrm>
        </p:spPr>
        <p:txBody>
          <a:bodyPr/>
          <a:lstStyle/>
          <a:p>
            <a:r>
              <a:rPr lang="en-US" sz="2600" dirty="0" smtClean="0"/>
              <a:t>1939: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</a:t>
            </a:r>
            <a:r>
              <a:rPr lang="en-US" sz="2400" b="0" dirty="0" smtClean="0"/>
              <a:t>Nazi troops seize Czechoslovakia (Jewish pop. 350,000)</a:t>
            </a:r>
            <a:br>
              <a:rPr lang="en-US" sz="2400" b="0" dirty="0" smtClean="0"/>
            </a:br>
            <a:r>
              <a:rPr lang="en-US" sz="2400" b="0" dirty="0" smtClean="0"/>
              <a:t>-Jews lose rights as tenants and are relocated into Jewish houses</a:t>
            </a:r>
            <a:br>
              <a:rPr lang="en-US" sz="2400" b="0" dirty="0" smtClean="0"/>
            </a:br>
            <a:r>
              <a:rPr lang="en-US" sz="2400" b="0" dirty="0" smtClean="0"/>
              <a:t>-Nazis invade Poland (Jewish pop. 3.35 million, the largest in Europe)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400" b="0" dirty="0" smtClean="0"/>
              <a:t>-England and France declare war on Germany</a:t>
            </a:r>
            <a:br>
              <a:rPr lang="en-US" sz="2400" b="0" dirty="0" smtClean="0"/>
            </a:br>
            <a:r>
              <a:rPr lang="en-US" sz="2400" b="0" dirty="0" smtClean="0"/>
              <a:t>-Yellow stars required to be worn by Polish Jews over age 10</a:t>
            </a:r>
            <a:r>
              <a:rPr lang="en-US" sz="2300" b="0" dirty="0" smtClean="0"/>
              <a:t/>
            </a:r>
            <a:br>
              <a:rPr lang="en-US" sz="2300" b="0" dirty="0" smtClean="0"/>
            </a:br>
            <a:endParaRPr lang="en-US" sz="23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Hitler's Speech threatening Jews</a:t>
            </a:r>
            <a:endParaRPr lang="en-US" dirty="0"/>
          </a:p>
        </p:txBody>
      </p:sp>
      <p:pic>
        <p:nvPicPr>
          <p:cNvPr id="7" name="Picture Placeholder 6" descr="child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54022" b="-540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74647"/>
            <a:ext cx="7072313" cy="990092"/>
          </a:xfrm>
        </p:spPr>
        <p:txBody>
          <a:bodyPr/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/>
              <a:t>Entrance to Auschwitz: “WORK WILL SET YOU FREE”  </a:t>
            </a:r>
            <a:r>
              <a:rPr lang="en-US" sz="2800" b="1" dirty="0" smtClean="0"/>
              <a:t>1940:</a:t>
            </a:r>
            <a:br>
              <a:rPr lang="en-US" sz="2800" b="1" dirty="0" smtClean="0"/>
            </a:br>
            <a:r>
              <a:rPr lang="en-US" sz="2800" dirty="0" smtClean="0"/>
              <a:t>Nazis choose the town of Oswiecim (Auschwitz) in Poland near Krakow as site of new concentration camp.</a:t>
            </a:r>
            <a:endParaRPr lang="en-US" sz="2800" dirty="0"/>
          </a:p>
        </p:txBody>
      </p:sp>
      <p:pic>
        <p:nvPicPr>
          <p:cNvPr id="5" name="Picture 5" descr="0000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-13177" r="-13177"/>
          <a:stretch>
            <a:fillRect/>
          </a:stretch>
        </p:blipFill>
        <p:spPr bwMode="auto">
          <a:xfrm>
            <a:off x="484093" y="0"/>
            <a:ext cx="7481251" cy="426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arl_harbor.jpg"/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609600" y="523875"/>
            <a:ext cx="7048500" cy="5810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7" y="2130850"/>
            <a:ext cx="6843713" cy="5351338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Dec 11, 1941 - </a:t>
            </a:r>
            <a:r>
              <a:rPr lang="en-US" sz="2700" b="1" dirty="0" smtClean="0">
                <a:solidFill>
                  <a:srgbClr val="FF0000"/>
                </a:solidFill>
              </a:rPr>
              <a:t>Hitler declares war on the United States. Roosevelt then declares war on Germany</a:t>
            </a:r>
            <a:r>
              <a:rPr lang="en-US" sz="2700" b="1" dirty="0" smtClean="0">
                <a:solidFill>
                  <a:schemeClr val="tx1"/>
                </a:solidFill>
              </a:rPr>
              <a:t> saying, "Never before has there been a greater challenge to life, liberty and civilization." The U.S.A. then enters the war in Europe and will concentrate nearly 90 percent of its military resources to defeat Hitler.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192" y="882474"/>
            <a:ext cx="7085908" cy="124837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Dec 7, 1941 - </a:t>
            </a:r>
            <a:r>
              <a:rPr lang="en-US" sz="2400" b="1" dirty="0" smtClean="0">
                <a:solidFill>
                  <a:srgbClr val="FF0000"/>
                </a:solidFill>
              </a:rPr>
              <a:t>Japanese attack United States at Pearl Harbor. The next day the U.S. and Britain declare war on Japan.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279810"/>
            <a:ext cx="3429000" cy="4390840"/>
          </a:xfrm>
        </p:spPr>
        <p:txBody>
          <a:bodyPr/>
          <a:lstStyle/>
          <a:p>
            <a:r>
              <a:rPr lang="en-US" b="1" dirty="0" smtClean="0"/>
              <a:t>1942:</a:t>
            </a:r>
          </a:p>
          <a:p>
            <a:pPr lvl="1"/>
            <a:r>
              <a:rPr lang="en-US" b="1" dirty="0" smtClean="0"/>
              <a:t>Mass killings of Jews by gas chambers at Auschwitz-</a:t>
            </a:r>
            <a:r>
              <a:rPr lang="en-US" b="1" dirty="0" err="1" smtClean="0"/>
              <a:t>Birkenau</a:t>
            </a:r>
            <a:endParaRPr lang="en-US" b="1" dirty="0" smtClean="0"/>
          </a:p>
          <a:p>
            <a:pPr lvl="1"/>
            <a:r>
              <a:rPr lang="en-US" b="1" dirty="0" smtClean="0"/>
              <a:t>SS </a:t>
            </a:r>
            <a:r>
              <a:rPr lang="en-US" b="1" dirty="0" err="1" smtClean="0"/>
              <a:t>Einsatzgruppe</a:t>
            </a:r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R</a:t>
            </a:r>
            <a:r>
              <a:rPr lang="en-US" b="1" dirty="0" smtClean="0"/>
              <a:t>eports </a:t>
            </a:r>
            <a:r>
              <a:rPr lang="en-US" b="1" dirty="0" smtClean="0"/>
              <a:t>a tally of 229,052 Jews killed</a:t>
            </a:r>
          </a:p>
          <a:p>
            <a:pPr lvl="1">
              <a:buNone/>
            </a:pPr>
            <a:endParaRPr lang="en-US" b="1" dirty="0"/>
          </a:p>
        </p:txBody>
      </p:sp>
      <p:pic>
        <p:nvPicPr>
          <p:cNvPr id="8" name="Content Placeholder 7" descr="campsmap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771" b="-28771"/>
          <a:stretch>
            <a:fillRect/>
          </a:stretch>
        </p:blipFill>
        <p:spPr>
          <a:xfrm>
            <a:off x="4090312" y="279810"/>
            <a:ext cx="4542399" cy="6166551"/>
          </a:xfrm>
        </p:spPr>
      </p:pic>
      <p:pic>
        <p:nvPicPr>
          <p:cNvPr id="9" name="Picture 8" descr="gas_cham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35" y="3919679"/>
            <a:ext cx="3680485" cy="2526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The number of Jews killed by SS </a:t>
            </a:r>
            <a:r>
              <a:rPr lang="en-US" sz="2600" dirty="0" err="1" smtClean="0"/>
              <a:t>Einsatzgruppen</a:t>
            </a:r>
            <a:r>
              <a:rPr lang="en-US" sz="2600" dirty="0" smtClean="0"/>
              <a:t> passes one million</a:t>
            </a:r>
          </a:p>
          <a:p>
            <a:r>
              <a:rPr lang="en-US" sz="2800" dirty="0" smtClean="0"/>
              <a:t>Allies land in Sicily.</a:t>
            </a:r>
          </a:p>
          <a:p>
            <a:r>
              <a:rPr lang="en-US" sz="2800" dirty="0" smtClean="0"/>
              <a:t>Continuation of Jews being sent to concentration camps</a:t>
            </a:r>
            <a:endParaRPr lang="en-US" sz="2600" dirty="0"/>
          </a:p>
        </p:txBody>
      </p:sp>
      <p:pic>
        <p:nvPicPr>
          <p:cNvPr id="5" name="Picture Placeholder 4" descr="camp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53145" b="-53145"/>
          <a:stretch>
            <a:fillRect/>
          </a:stretch>
        </p:blipFill>
        <p:spPr>
          <a:xfrm>
            <a:off x="0" y="9144"/>
            <a:ext cx="2590800" cy="68488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8516"/>
            <a:ext cx="7086600" cy="731838"/>
          </a:xfrm>
        </p:spPr>
        <p:txBody>
          <a:bodyPr/>
          <a:lstStyle/>
          <a:p>
            <a:r>
              <a:rPr lang="en-US" dirty="0" smtClean="0"/>
              <a:t>As the end nears….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24" y="1162282"/>
            <a:ext cx="342900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1944:</a:t>
            </a:r>
          </a:p>
          <a:p>
            <a:pPr lvl="1"/>
            <a:r>
              <a:rPr lang="en-US" b="1" dirty="0" smtClean="0"/>
              <a:t>June 6, 1944 - D-Day: Allied landings in Normandy</a:t>
            </a:r>
          </a:p>
          <a:p>
            <a:pPr lvl="1"/>
            <a:r>
              <a:rPr lang="en-US" b="1" dirty="0" smtClean="0"/>
              <a:t>Soviet troops liberate first concentration camp at </a:t>
            </a:r>
            <a:r>
              <a:rPr lang="en-US" b="1" dirty="0" err="1" smtClean="0"/>
              <a:t>Majdanek</a:t>
            </a:r>
            <a:r>
              <a:rPr lang="en-US" b="1" dirty="0" smtClean="0"/>
              <a:t> where over 360,000 had been murdered.</a:t>
            </a:r>
          </a:p>
          <a:p>
            <a:pPr lvl="1"/>
            <a:r>
              <a:rPr lang="en-US" b="1" dirty="0" smtClean="0"/>
              <a:t>Oct 30, 1944 - Last use of gas chambers at Auschwitz.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5" y="890354"/>
            <a:ext cx="4621005" cy="596764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1945:	</a:t>
            </a:r>
          </a:p>
          <a:p>
            <a:pPr lvl="1"/>
            <a:r>
              <a:rPr lang="en-US" b="1" dirty="0" smtClean="0"/>
              <a:t>As the Allies advance, the Nazis conduct death marches of concentration camp inmates away from outlying areas.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Jan 27, 1945 - Soviet troops liberate Auschwitz. </a:t>
            </a:r>
            <a:r>
              <a:rPr lang="en-US" b="1" dirty="0" smtClean="0"/>
              <a:t>By this time, an estimated 2,000,000 persons, including 1,500,000 Jews, have been murdered there.</a:t>
            </a:r>
          </a:p>
          <a:p>
            <a:pPr lvl="1"/>
            <a:r>
              <a:rPr lang="en-US" b="1" dirty="0" smtClean="0"/>
              <a:t>Approximately 40,000 prisoners freed at Bergen-Belsen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783" y="516570"/>
            <a:ext cx="777159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/>
              <a:t>“</a:t>
            </a:r>
            <a:r>
              <a:rPr lang="en-US" sz="3100" dirty="0" smtClean="0">
                <a:latin typeface="Bell MT" charset="0"/>
              </a:rPr>
              <a:t>In Germany they first came for the Communists, and I didn’t speak up because I wasn’t a Communist. Then they came for the Jews, and I didn’t speak up because I wasn’t a Jew. Then they came for the trade unionists, and I didn’t speak up because I wasn’t a trade unionist. Then they came for the Catholics, and I didn’t speak up because I was a Protestant. Then they came for me – and by that time no one was left to speak up.”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535941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Reverend Martin </a:t>
            </a:r>
            <a:r>
              <a:rPr lang="en-US" dirty="0" err="1" smtClean="0"/>
              <a:t>Niemoeller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Protestant minister, Germany, and concentration camp survivor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locau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61"/>
            <a:ext cx="9144000" cy="664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H</a:t>
            </a:r>
            <a:r>
              <a:rPr lang="en-US" sz="2811" b="1" dirty="0" smtClean="0"/>
              <a:t>olocaust: </a:t>
            </a:r>
            <a:r>
              <a:rPr lang="en-US" sz="2811" dirty="0" smtClean="0"/>
              <a:t>an act of </a:t>
            </a:r>
            <a:r>
              <a:rPr lang="en-US" sz="2811" dirty="0" smtClean="0">
                <a:solidFill>
                  <a:srgbClr val="FF0000"/>
                </a:solidFill>
              </a:rPr>
              <a:t>mass destruction and loss of life </a:t>
            </a:r>
            <a:r>
              <a:rPr lang="en-US" sz="2811" dirty="0" smtClean="0"/>
              <a:t>(especially in war or by fire); "a completely burned sacrifice”</a:t>
            </a:r>
          </a:p>
          <a:p>
            <a:r>
              <a:rPr lang="en-US" sz="2811" b="1" dirty="0" smtClean="0"/>
              <a:t>The Nuremberg Laws</a:t>
            </a:r>
            <a:r>
              <a:rPr lang="en-US" sz="2811" dirty="0" smtClean="0"/>
              <a:t>: constitutional laws provided for </a:t>
            </a:r>
            <a:r>
              <a:rPr lang="en-US" sz="2811" dirty="0" smtClean="0">
                <a:solidFill>
                  <a:srgbClr val="FF0000"/>
                </a:solidFill>
              </a:rPr>
              <a:t>the legal and social separation </a:t>
            </a:r>
            <a:r>
              <a:rPr lang="en-US" sz="2811" dirty="0" smtClean="0"/>
              <a:t>of German Jews from German non-Jews </a:t>
            </a:r>
          </a:p>
          <a:p>
            <a:r>
              <a:rPr lang="en-US" sz="2811" b="1" dirty="0" smtClean="0"/>
              <a:t>Ghettos</a:t>
            </a:r>
            <a:r>
              <a:rPr lang="en-US" sz="2811" dirty="0" smtClean="0"/>
              <a:t>: A part of a city set aside by</a:t>
            </a:r>
            <a:br>
              <a:rPr lang="en-US" sz="2811" dirty="0" smtClean="0"/>
            </a:br>
            <a:r>
              <a:rPr lang="en-US" sz="2811" dirty="0" smtClean="0"/>
              <a:t>the </a:t>
            </a:r>
            <a:r>
              <a:rPr lang="en-US" sz="2811" dirty="0" smtClean="0">
                <a:solidFill>
                  <a:srgbClr val="FF0000"/>
                </a:solidFill>
              </a:rPr>
              <a:t>Nazis</a:t>
            </a:r>
            <a:r>
              <a:rPr lang="en-US" sz="2811" dirty="0" smtClean="0"/>
              <a:t> to contain only Jews,</a:t>
            </a:r>
            <a:br>
              <a:rPr lang="en-US" sz="2811" dirty="0" smtClean="0"/>
            </a:br>
            <a:r>
              <a:rPr lang="en-US" sz="2811" dirty="0" smtClean="0"/>
              <a:t> which was heavily guarded and</a:t>
            </a:r>
            <a:br>
              <a:rPr lang="en-US" sz="2811" dirty="0" smtClean="0"/>
            </a:br>
            <a:r>
              <a:rPr lang="en-US" sz="2811" dirty="0" smtClean="0"/>
              <a:t> lacking in food, </a:t>
            </a:r>
            <a:r>
              <a:rPr lang="en-US" sz="2811" dirty="0" smtClean="0">
                <a:solidFill>
                  <a:srgbClr val="FF0000"/>
                </a:solidFill>
              </a:rPr>
              <a:t>water</a:t>
            </a:r>
            <a:r>
              <a:rPr lang="en-US" sz="2811" dirty="0" smtClean="0"/>
              <a:t>, heat, housing,</a:t>
            </a:r>
            <a:br>
              <a:rPr lang="en-US" sz="2811" dirty="0" smtClean="0"/>
            </a:br>
            <a:r>
              <a:rPr lang="en-US" sz="2811" dirty="0" smtClean="0"/>
              <a:t> and health care</a:t>
            </a:r>
          </a:p>
          <a:p>
            <a:endParaRPr lang="en-US" dirty="0"/>
          </a:p>
        </p:txBody>
      </p:sp>
      <p:pic>
        <p:nvPicPr>
          <p:cNvPr id="4" name="Picture 3" descr="ghett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97" y="3887142"/>
            <a:ext cx="3344319" cy="2561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Adolf Hitler </a:t>
            </a:r>
            <a:r>
              <a:rPr lang="en-US" sz="2600" dirty="0" smtClean="0"/>
              <a:t>(1889-1945)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leader of the National Socialist (Nazi) Party </a:t>
            </a:r>
          </a:p>
          <a:p>
            <a:r>
              <a:rPr lang="en-US" dirty="0" smtClean="0"/>
              <a:t>Appointed chancellor of a coalition cabinet in 1933—immediately set up a dictatorship</a:t>
            </a:r>
          </a:p>
          <a:p>
            <a:r>
              <a:rPr lang="en-US" dirty="0" smtClean="0"/>
              <a:t>On April 30, 1945-- </a:t>
            </a:r>
            <a:r>
              <a:rPr lang="en-US" dirty="0" smtClean="0">
                <a:solidFill>
                  <a:srgbClr val="FF0000"/>
                </a:solidFill>
              </a:rPr>
              <a:t>committed suicide rather than be captured alive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hitler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060" b="-41060"/>
          <a:stretch>
            <a:fillRect/>
          </a:stretch>
        </p:blipFill>
        <p:spPr>
          <a:xfrm>
            <a:off x="5312572" y="-1200664"/>
            <a:ext cx="3501892" cy="5601728"/>
          </a:xfrm>
        </p:spPr>
      </p:pic>
      <p:pic>
        <p:nvPicPr>
          <p:cNvPr id="6" name="Picture 5" descr="hitl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779" y="3376699"/>
            <a:ext cx="4242465" cy="306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Death Totals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sz="2800" b="1" dirty="0" smtClean="0">
                <a:latin typeface="Georgia" charset="0"/>
              </a:rPr>
              <a:t>6 million Jews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  <a:latin typeface="Georgia" charset="0"/>
              </a:rPr>
              <a:t>1.5 million </a:t>
            </a:r>
            <a:r>
              <a:rPr lang="en-US" sz="2800" b="1" dirty="0" smtClean="0">
                <a:latin typeface="Georgia" charset="0"/>
              </a:rPr>
              <a:t>children under 12</a:t>
            </a:r>
          </a:p>
          <a:p>
            <a:pPr lvl="2"/>
            <a:endParaRPr lang="en-US" sz="2800" b="1" dirty="0" smtClean="0">
              <a:latin typeface="Georgia" charset="0"/>
            </a:endParaRPr>
          </a:p>
          <a:p>
            <a:pPr lvl="1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These groups make up 5 of the 11 million lives lost </a:t>
            </a:r>
          </a:p>
          <a:p>
            <a:pPr marL="796925" lvl="1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Jehovah’s Witnesses </a:t>
            </a:r>
          </a:p>
          <a:p>
            <a:pPr marL="796925" lvl="1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Poles (Polish, Roman Catholics)</a:t>
            </a:r>
          </a:p>
          <a:p>
            <a:pPr marL="796925" lvl="1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Homosexuals</a:t>
            </a:r>
          </a:p>
          <a:p>
            <a:pPr marL="796925" lvl="1" indent="-51435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Sinti</a:t>
            </a:r>
            <a:r>
              <a:rPr lang="en-US" sz="2800" dirty="0" smtClean="0">
                <a:solidFill>
                  <a:srgbClr val="FF0000"/>
                </a:solidFill>
              </a:rPr>
              <a:t> &amp; Roma (“Gypsies”)</a:t>
            </a:r>
          </a:p>
          <a:p>
            <a:pPr marL="796925" lvl="1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Handicapped</a:t>
            </a:r>
            <a:endParaRPr lang="en-US" sz="2800" b="1" dirty="0" smtClean="0">
              <a:solidFill>
                <a:srgbClr val="FF0000"/>
              </a:solidFill>
              <a:latin typeface="Georgia" charset="0"/>
            </a:endParaRPr>
          </a:p>
          <a:p>
            <a:pPr lvl="2">
              <a:buFont typeface="Wingdings" charset="2"/>
              <a:buNone/>
            </a:pPr>
            <a:endParaRPr lang="en-US" sz="3200" b="1" dirty="0" smtClean="0">
              <a:latin typeface="Georgia" charset="0"/>
            </a:endParaRPr>
          </a:p>
          <a:p>
            <a:pPr lvl="2"/>
            <a:endParaRPr lang="en-US" sz="2800" b="1" dirty="0" smtClean="0">
              <a:latin typeface="Georgia" charset="0"/>
            </a:endParaRPr>
          </a:p>
          <a:p>
            <a:pPr lvl="2" algn="ctr">
              <a:buFont typeface="Wingdings" charset="2"/>
              <a:buNone/>
            </a:pPr>
            <a:r>
              <a:rPr lang="en-US" sz="4000" b="1" dirty="0" smtClean="0">
                <a:latin typeface="Georgia" charset="0"/>
              </a:rPr>
              <a:t>11 MILLION KILLED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867" y="258285"/>
            <a:ext cx="6891726" cy="63010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05565" y="3814511"/>
            <a:ext cx="2755579" cy="218521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11 Million People Killed during the Holocaust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the 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1933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Hitler is appointed chancellor of Germany</a:t>
            </a:r>
          </a:p>
          <a:p>
            <a:pPr lvl="1"/>
            <a:r>
              <a:rPr lang="en-US" dirty="0" smtClean="0"/>
              <a:t>The first concentration camp was built (Dachau)</a:t>
            </a:r>
          </a:p>
          <a:p>
            <a:pPr lvl="1"/>
            <a:r>
              <a:rPr lang="en-US" dirty="0" smtClean="0"/>
              <a:t>Nazis boycott Jewish businesses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Nazis outlaw all other political parties in Germany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1934:</a:t>
            </a:r>
          </a:p>
          <a:p>
            <a:pPr lvl="1"/>
            <a:r>
              <a:rPr lang="en-US" dirty="0" smtClean="0"/>
              <a:t>Hitler becomes </a:t>
            </a:r>
            <a:r>
              <a:rPr lang="en-US" dirty="0" err="1" smtClean="0"/>
              <a:t>Führer</a:t>
            </a:r>
            <a:r>
              <a:rPr lang="en-US" dirty="0" smtClean="0"/>
              <a:t> after German President von Hindenburg dies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“He alone, who owns the youth, gains the future.” –Adolf Hitler</a:t>
            </a:r>
          </a:p>
        </p:txBody>
      </p:sp>
      <p:sp>
        <p:nvSpPr>
          <p:cNvPr id="5" name="Frame 4"/>
          <p:cNvSpPr/>
          <p:nvPr/>
        </p:nvSpPr>
        <p:spPr>
          <a:xfrm>
            <a:off x="4011706" y="4024938"/>
            <a:ext cx="3824471" cy="2367611"/>
          </a:xfrm>
          <a:prstGeom prst="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516570"/>
            <a:ext cx="3429000" cy="5609593"/>
          </a:xfrm>
        </p:spPr>
        <p:txBody>
          <a:bodyPr/>
          <a:lstStyle/>
          <a:p>
            <a:r>
              <a:rPr lang="en-US" b="1" dirty="0" smtClean="0"/>
              <a:t>1935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German Parliament passes Nuremberg Laws stripping Jewish Germans of many rights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“You have no right to live among us as Jews.”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hitler_w_youngm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721" b="-19721"/>
          <a:stretch>
            <a:fillRect/>
          </a:stretch>
        </p:blipFill>
        <p:spPr>
          <a:xfrm>
            <a:off x="5001899" y="0"/>
            <a:ext cx="3429000" cy="5610225"/>
          </a:xfrm>
        </p:spPr>
      </p:pic>
      <p:pic>
        <p:nvPicPr>
          <p:cNvPr id="5" name="Picture 4" descr="jewishchild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036" y="4412366"/>
            <a:ext cx="3429000" cy="171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pperplate Gothic Bold" charset="0"/>
              </a:rPr>
              <a:t/>
            </a:r>
            <a:br>
              <a:rPr lang="en-US" sz="2800" b="1" dirty="0" smtClean="0">
                <a:latin typeface="Copperplate Gothic Bold" charset="0"/>
              </a:rPr>
            </a:br>
            <a:r>
              <a:rPr lang="en-US" sz="2800" b="1" dirty="0" smtClean="0">
                <a:latin typeface="Copperplate Gothic Bold" charset="0"/>
              </a:rPr>
              <a:t/>
            </a:r>
            <a:br>
              <a:rPr lang="en-US" sz="2800" b="1" dirty="0" smtClean="0">
                <a:latin typeface="Copperplate Gothic Bold" charset="0"/>
              </a:rPr>
            </a:br>
            <a:r>
              <a:rPr lang="en-US" sz="2800" b="1" dirty="0" smtClean="0">
                <a:latin typeface="Copperplate Gothic Bold" charset="0"/>
              </a:rPr>
              <a:t>1936 Olympics</a:t>
            </a:r>
            <a:br>
              <a:rPr lang="en-US" sz="2800" b="1" dirty="0" smtClean="0">
                <a:latin typeface="Copperplate Gothic Bold" charset="0"/>
              </a:rPr>
            </a:br>
            <a:r>
              <a:rPr lang="en-US" sz="2800" b="1" dirty="0" smtClean="0">
                <a:latin typeface="Copperplate Gothic Bold" charset="0"/>
                <a:ea typeface="Times New Roman" charset="0"/>
                <a:cs typeface="Times New Roman" charset="0"/>
              </a:rPr>
              <a:t>German citizens salute Adolf Hitler at the 1936 Olympics in Berlin</a:t>
            </a:r>
            <a:r>
              <a:rPr lang="en-US" sz="2800" b="1" dirty="0" smtClean="0">
                <a:latin typeface="Copperplate Gothic Bold" charset="0"/>
              </a:rPr>
              <a:t/>
            </a:r>
            <a:br>
              <a:rPr lang="en-US" sz="2800" b="1" dirty="0" smtClean="0">
                <a:latin typeface="Copperplate Gothic Bold" charset="0"/>
              </a:rPr>
            </a:br>
            <a:endParaRPr lang="en-US" sz="2800" dirty="0"/>
          </a:p>
        </p:txBody>
      </p:sp>
      <p:pic>
        <p:nvPicPr>
          <p:cNvPr id="4" name="Content Placeholder 3" descr="ol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56" r="-8356"/>
          <a:stretch>
            <a:fillRect/>
          </a:stretch>
        </p:blipFill>
        <p:spPr>
          <a:xfrm>
            <a:off x="349624" y="1949727"/>
            <a:ext cx="7628169" cy="41764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301332"/>
            <a:ext cx="3429000" cy="5824831"/>
          </a:xfrm>
        </p:spPr>
        <p:txBody>
          <a:bodyPr>
            <a:normAutofit fontScale="92500"/>
          </a:bodyPr>
          <a:lstStyle/>
          <a:p>
            <a:endParaRPr lang="en-US" b="1" dirty="0" smtClean="0"/>
          </a:p>
          <a:p>
            <a:r>
              <a:rPr lang="en-US" b="1" dirty="0" smtClean="0"/>
              <a:t>1938:</a:t>
            </a:r>
          </a:p>
          <a:p>
            <a:pPr lvl="1"/>
            <a:r>
              <a:rPr lang="en-US" dirty="0" smtClean="0"/>
              <a:t>Nazi troops enter Austria (200,000 Jews)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Kristallnacht</a:t>
            </a:r>
            <a:r>
              <a:rPr lang="en-US" dirty="0" smtClean="0"/>
              <a:t> (“The Night of Broken Glass”)-- A massive, coordinated attack on Jews</a:t>
            </a:r>
          </a:p>
          <a:p>
            <a:pPr lvl="1"/>
            <a:r>
              <a:rPr lang="en-US" dirty="0" smtClean="0"/>
              <a:t>Many Jews are sent to concentration camps after the attack</a:t>
            </a:r>
            <a:endParaRPr lang="en-US" dirty="0"/>
          </a:p>
        </p:txBody>
      </p:sp>
      <p:pic>
        <p:nvPicPr>
          <p:cNvPr id="5" name="Content Placeholder 4" descr="burn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4558" b="-44558"/>
          <a:stretch>
            <a:fillRect/>
          </a:stretch>
        </p:blipFill>
        <p:spPr>
          <a:xfrm>
            <a:off x="4011613" y="-1743422"/>
            <a:ext cx="4384290" cy="7180826"/>
          </a:xfrm>
        </p:spPr>
      </p:pic>
      <p:pic>
        <p:nvPicPr>
          <p:cNvPr id="6" name="Picture 5" descr="burn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13" y="3788178"/>
            <a:ext cx="4384290" cy="306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Metal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1278</TotalTime>
  <Words>566</Words>
  <Application>Microsoft Macintosh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Metal</vt:lpstr>
      <vt:lpstr>The Holocaust</vt:lpstr>
      <vt:lpstr>Definitions </vt:lpstr>
      <vt:lpstr>Adolf Hitler (1889-1945)</vt:lpstr>
      <vt:lpstr>Death Totals</vt:lpstr>
      <vt:lpstr>Slide 5</vt:lpstr>
      <vt:lpstr>Timeline of the Holocaust</vt:lpstr>
      <vt:lpstr>Slide 7</vt:lpstr>
      <vt:lpstr>  1936 Olympics German citizens salute Adolf Hitler at the 1936 Olympics in Berlin </vt:lpstr>
      <vt:lpstr>Slide 9</vt:lpstr>
      <vt:lpstr>1939: -Nazi troops seize Czechoslovakia (Jewish pop. 350,000) -Jews lose rights as tenants and are relocated into Jewish houses -Nazis invade Poland (Jewish pop. 3.35 million, the largest in Europe) -England and France declare war on Germany -Yellow stars required to be worn by Polish Jews over age 10 </vt:lpstr>
      <vt:lpstr>   Entrance to Auschwitz: “WORK WILL SET YOU FREE”  1940: Nazis choose the town of Oswiecim (Auschwitz) in Poland near Krakow as site of new concentration camp.</vt:lpstr>
      <vt:lpstr>Slide 12</vt:lpstr>
      <vt:lpstr>Slide 13</vt:lpstr>
      <vt:lpstr>1943</vt:lpstr>
      <vt:lpstr>As the end nears….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Holocaust</dc:title>
  <dc:creator>Lauren Azzarelli</dc:creator>
  <cp:lastModifiedBy>senecac</cp:lastModifiedBy>
  <cp:revision>12</cp:revision>
  <dcterms:created xsi:type="dcterms:W3CDTF">2010-01-09T02:18:06Z</dcterms:created>
  <dcterms:modified xsi:type="dcterms:W3CDTF">2010-03-01T14:32:39Z</dcterms:modified>
</cp:coreProperties>
</file>