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8" r:id="rId2"/>
    <p:sldId id="257"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6693F-3475-4AE2-854F-9800EDF69F21}" type="datetimeFigureOut">
              <a:rPr lang="en-US" smtClean="0"/>
              <a:t>10/3/2018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D9562-73A3-4B56-A6F4-8701DF40AEDA}" type="slidenum">
              <a:rPr lang="en-US" smtClean="0"/>
              <a:t>‹#›</a:t>
            </a:fld>
            <a:endParaRPr lang="en-US"/>
          </a:p>
        </p:txBody>
      </p:sp>
    </p:spTree>
    <p:extLst>
      <p:ext uri="{BB962C8B-B14F-4D97-AF65-F5344CB8AC3E}">
        <p14:creationId xmlns:p14="http://schemas.microsoft.com/office/powerpoint/2010/main" val="734397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10/3/2018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10/3/2018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070" y="215153"/>
            <a:ext cx="8041341" cy="769441"/>
          </a:xfrm>
          <a:prstGeom prst="rect">
            <a:avLst/>
          </a:prstGeom>
          <a:noFill/>
        </p:spPr>
        <p:txBody>
          <a:bodyPr wrap="square" rtlCol="0">
            <a:spAutoFit/>
          </a:bodyPr>
          <a:lstStyle/>
          <a:p>
            <a:r>
              <a:rPr lang="en-US" sz="4400" dirty="0" smtClean="0">
                <a:latin typeface="Bernard MT Condensed" panose="02050806060905020404" pitchFamily="18" charset="0"/>
              </a:rPr>
              <a:t>Choose Something Like a Star </a:t>
            </a:r>
            <a:endParaRPr lang="en-US" sz="4400" dirty="0">
              <a:latin typeface="Bernard MT Condensed" panose="02050806060905020404" pitchFamily="18" charset="0"/>
            </a:endParaRPr>
          </a:p>
        </p:txBody>
      </p:sp>
      <p:sp>
        <p:nvSpPr>
          <p:cNvPr id="3" name="TextBox 2"/>
          <p:cNvSpPr txBox="1"/>
          <p:nvPr/>
        </p:nvSpPr>
        <p:spPr>
          <a:xfrm>
            <a:off x="4882434" y="1117643"/>
            <a:ext cx="7043953" cy="954107"/>
          </a:xfrm>
          <a:prstGeom prst="rect">
            <a:avLst/>
          </a:prstGeom>
          <a:noFill/>
        </p:spPr>
        <p:txBody>
          <a:bodyPr wrap="square" rtlCol="0">
            <a:spAutoFit/>
          </a:bodyPr>
          <a:lstStyle/>
          <a:p>
            <a:r>
              <a:rPr lang="en-US" sz="2800" i="1" dirty="0">
                <a:latin typeface="Arial" panose="020B0604020202020204" pitchFamily="34" charset="0"/>
                <a:cs typeface="Arial" panose="020B0604020202020204" pitchFamily="34" charset="0"/>
              </a:rPr>
              <a:t>Stars are an amazing creation, and we </a:t>
            </a:r>
            <a:r>
              <a:rPr lang="en-US" sz="2800" i="1" dirty="0" smtClean="0">
                <a:latin typeface="Arial" panose="020B0604020202020204" pitchFamily="34" charset="0"/>
                <a:cs typeface="Arial" panose="020B0604020202020204" pitchFamily="34" charset="0"/>
              </a:rPr>
              <a:t>should all be influenced by their intricacies</a:t>
            </a:r>
            <a:r>
              <a:rPr lang="en-US" sz="2800" i="1" dirty="0">
                <a:latin typeface="Arial" panose="020B0604020202020204" pitchFamily="34" charset="0"/>
                <a:cs typeface="Arial" panose="020B0604020202020204" pitchFamily="34" charset="0"/>
              </a:rPr>
              <a:t>.     </a:t>
            </a:r>
          </a:p>
        </p:txBody>
      </p:sp>
      <p:pic>
        <p:nvPicPr>
          <p:cNvPr id="4" name="Picture 2" descr="Image result for Choose Something Like a 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039" y="2387962"/>
            <a:ext cx="4493623" cy="299393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Choose Something Like a 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024" y="1117643"/>
            <a:ext cx="3344091" cy="4766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830506"/>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Moving stars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24297" y="627017"/>
            <a:ext cx="7907336" cy="44281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50869" y="744582"/>
            <a:ext cx="4376057" cy="2246769"/>
          </a:xfrm>
          <a:prstGeom prst="rect">
            <a:avLst/>
          </a:prstGeom>
          <a:noFill/>
        </p:spPr>
        <p:txBody>
          <a:bodyPr wrap="square" rtlCol="0">
            <a:spAutoFit/>
          </a:bodyPr>
          <a:lstStyle/>
          <a:p>
            <a:r>
              <a:rPr lang="en-US" sz="3500" dirty="0" smtClean="0">
                <a:solidFill>
                  <a:schemeClr val="bg1"/>
                </a:solidFill>
              </a:rPr>
              <a:t>Every star</a:t>
            </a:r>
            <a:r>
              <a:rPr lang="en-US" sz="3500" b="1" dirty="0" smtClean="0">
                <a:solidFill>
                  <a:schemeClr val="bg1"/>
                </a:solidFill>
              </a:rPr>
              <a:t> </a:t>
            </a:r>
            <a:r>
              <a:rPr lang="en-US" sz="3500" u="sng" dirty="0" smtClean="0">
                <a:solidFill>
                  <a:schemeClr val="bg1"/>
                </a:solidFill>
              </a:rPr>
              <a:t>chooses</a:t>
            </a:r>
            <a:r>
              <a:rPr lang="en-US" sz="3500" b="1" dirty="0" smtClean="0">
                <a:solidFill>
                  <a:schemeClr val="bg1"/>
                </a:solidFill>
              </a:rPr>
              <a:t> </a:t>
            </a:r>
            <a:r>
              <a:rPr lang="en-US" sz="3500" dirty="0" smtClean="0">
                <a:solidFill>
                  <a:schemeClr val="bg1"/>
                </a:solidFill>
              </a:rPr>
              <a:t>to shine, giving us guidance with their light.   </a:t>
            </a:r>
            <a:r>
              <a:rPr lang="en-US" sz="3500" i="1" dirty="0" smtClean="0">
                <a:solidFill>
                  <a:schemeClr val="bg1"/>
                </a:solidFill>
              </a:rPr>
              <a:t> </a:t>
            </a:r>
            <a:endParaRPr lang="en-US" sz="3500" i="1" dirty="0">
              <a:solidFill>
                <a:schemeClr val="bg1"/>
              </a:solidFill>
            </a:endParaRPr>
          </a:p>
        </p:txBody>
      </p:sp>
    </p:spTree>
    <p:extLst>
      <p:ext uri="{BB962C8B-B14F-4D97-AF65-F5344CB8AC3E}">
        <p14:creationId xmlns:p14="http://schemas.microsoft.com/office/powerpoint/2010/main" val="3681908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509" y="1136468"/>
            <a:ext cx="7785463" cy="2308324"/>
          </a:xfrm>
          <a:prstGeom prst="rect">
            <a:avLst/>
          </a:prstGeom>
          <a:noFill/>
        </p:spPr>
        <p:txBody>
          <a:bodyPr wrap="square" rtlCol="0">
            <a:spAutoFit/>
          </a:bodyPr>
          <a:lstStyle/>
          <a:p>
            <a:r>
              <a:rPr lang="en-US" sz="2400" dirty="0" smtClean="0"/>
              <a:t>Robert Frost is looking to the stars for guidance in life.  He wants an answer </a:t>
            </a:r>
            <a:r>
              <a:rPr lang="en-US" sz="2400" dirty="0"/>
              <a:t>d</a:t>
            </a:r>
            <a:r>
              <a:rPr lang="en-US" sz="2400" dirty="0" smtClean="0"/>
              <a:t>uring darkness or bad times.  He states, “Use a language we can comprehend.”  To me this conveys that he wants an answer from the stars.  He also states that it will provide “…little aid, but does tell something in the end.”  He has faith that the stars will come through to guide him.   </a:t>
            </a:r>
            <a:endParaRPr lang="en-US" sz="2400" dirty="0"/>
          </a:p>
        </p:txBody>
      </p:sp>
      <p:sp>
        <p:nvSpPr>
          <p:cNvPr id="4" name="Rectangle 3"/>
          <p:cNvSpPr/>
          <p:nvPr/>
        </p:nvSpPr>
        <p:spPr>
          <a:xfrm>
            <a:off x="624513" y="232801"/>
            <a:ext cx="3036985" cy="630942"/>
          </a:xfrm>
          <a:prstGeom prst="rect">
            <a:avLst/>
          </a:prstGeom>
        </p:spPr>
        <p:txBody>
          <a:bodyPr wrap="none">
            <a:spAutoFit/>
          </a:bodyPr>
          <a:lstStyle/>
          <a:p>
            <a:r>
              <a:rPr lang="en-US" sz="3500" dirty="0">
                <a:solidFill>
                  <a:srgbClr val="0070C0"/>
                </a:solidFill>
              </a:rPr>
              <a:t>Poem Summary</a:t>
            </a:r>
          </a:p>
        </p:txBody>
      </p:sp>
      <p:pic>
        <p:nvPicPr>
          <p:cNvPr id="3074" name="Picture 2" descr="Image result for Looking at the st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8628" y="3444792"/>
            <a:ext cx="4720274" cy="3038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72509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15794" y="143693"/>
            <a:ext cx="4153989" cy="584775"/>
          </a:xfrm>
          <a:prstGeom prst="rect">
            <a:avLst/>
          </a:prstGeom>
          <a:noFill/>
        </p:spPr>
        <p:txBody>
          <a:bodyPr wrap="square" rtlCol="0">
            <a:spAutoFit/>
          </a:bodyPr>
          <a:lstStyle/>
          <a:p>
            <a:r>
              <a:rPr lang="en-US" sz="3200" u="sng" dirty="0" smtClean="0"/>
              <a:t>Describing the Poem </a:t>
            </a:r>
            <a:endParaRPr lang="en-US" sz="3200" u="sng" dirty="0"/>
          </a:p>
        </p:txBody>
      </p:sp>
      <p:sp>
        <p:nvSpPr>
          <p:cNvPr id="3" name="TextBox 2"/>
          <p:cNvSpPr txBox="1"/>
          <p:nvPr/>
        </p:nvSpPr>
        <p:spPr>
          <a:xfrm>
            <a:off x="3687079" y="1306681"/>
            <a:ext cx="6236338" cy="3970318"/>
          </a:xfrm>
          <a:prstGeom prst="rect">
            <a:avLst/>
          </a:prstGeom>
          <a:noFill/>
        </p:spPr>
        <p:txBody>
          <a:bodyPr wrap="square" rtlCol="0">
            <a:spAutoFit/>
          </a:bodyPr>
          <a:lstStyle/>
          <a:p>
            <a:pPr marL="285750" indent="-285750">
              <a:buFont typeface="Wingdings" panose="05000000000000000000" pitchFamily="2" charset="2"/>
              <a:buChar char="§"/>
            </a:pPr>
            <a:r>
              <a:rPr lang="en-US" sz="2800" dirty="0" smtClean="0">
                <a:solidFill>
                  <a:schemeClr val="accent6">
                    <a:lumMod val="75000"/>
                  </a:schemeClr>
                </a:solidFill>
              </a:rPr>
              <a:t>The poem is describing the importance of the stars. </a:t>
            </a:r>
          </a:p>
          <a:p>
            <a:pPr marL="285750" indent="-285750">
              <a:buFont typeface="Wingdings" panose="05000000000000000000" pitchFamily="2" charset="2"/>
              <a:buChar char="§"/>
            </a:pPr>
            <a:r>
              <a:rPr lang="en-US" sz="2800" dirty="0" smtClean="0">
                <a:solidFill>
                  <a:schemeClr val="accent6">
                    <a:lumMod val="75000"/>
                  </a:schemeClr>
                </a:solidFill>
              </a:rPr>
              <a:t>The stars may be compared to a god or a leader. </a:t>
            </a:r>
          </a:p>
          <a:p>
            <a:pPr marL="285750" indent="-285750">
              <a:buFont typeface="Wingdings" panose="05000000000000000000" pitchFamily="2" charset="2"/>
              <a:buChar char="§"/>
            </a:pPr>
            <a:r>
              <a:rPr lang="en-US" sz="2800" dirty="0" smtClean="0">
                <a:solidFill>
                  <a:schemeClr val="accent6">
                    <a:lumMod val="75000"/>
                  </a:schemeClr>
                </a:solidFill>
              </a:rPr>
              <a:t>The author wants people to know that there can always be something positive in life to look up to. </a:t>
            </a:r>
          </a:p>
          <a:p>
            <a:pPr marL="285750" indent="-285750">
              <a:buFont typeface="Wingdings" panose="05000000000000000000" pitchFamily="2" charset="2"/>
              <a:buChar char="§"/>
            </a:pPr>
            <a:r>
              <a:rPr lang="en-US" sz="2800" dirty="0" smtClean="0">
                <a:solidFill>
                  <a:schemeClr val="accent6">
                    <a:lumMod val="75000"/>
                  </a:schemeClr>
                </a:solidFill>
              </a:rPr>
              <a:t>The poem could be taking place during dark times in Frost’s life.   </a:t>
            </a:r>
          </a:p>
        </p:txBody>
      </p:sp>
      <p:pic>
        <p:nvPicPr>
          <p:cNvPr id="4098" name="Picture 2" descr="Image result for looking up to some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34" y="143692"/>
            <a:ext cx="2216332" cy="314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418219"/>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3056" y="5342708"/>
            <a:ext cx="5146765" cy="646331"/>
          </a:xfrm>
          <a:prstGeom prst="rect">
            <a:avLst/>
          </a:prstGeom>
          <a:noFill/>
        </p:spPr>
        <p:txBody>
          <a:bodyPr wrap="square" rtlCol="0">
            <a:spAutoFit/>
          </a:bodyPr>
          <a:lstStyle/>
          <a:p>
            <a:pPr algn="ctr"/>
            <a:r>
              <a:rPr lang="en-US" sz="3600" dirty="0" smtClean="0"/>
              <a:t>Description continued</a:t>
            </a:r>
            <a:endParaRPr lang="en-US" sz="3600" dirty="0"/>
          </a:p>
        </p:txBody>
      </p:sp>
      <p:sp>
        <p:nvSpPr>
          <p:cNvPr id="3" name="TextBox 2"/>
          <p:cNvSpPr txBox="1"/>
          <p:nvPr/>
        </p:nvSpPr>
        <p:spPr>
          <a:xfrm>
            <a:off x="2939143" y="1269430"/>
            <a:ext cx="6544491" cy="3908762"/>
          </a:xfrm>
          <a:prstGeom prst="rect">
            <a:avLst/>
          </a:prstGeom>
          <a:noFill/>
        </p:spPr>
        <p:txBody>
          <a:bodyPr wrap="square" rtlCol="0">
            <a:spAutoFit/>
          </a:bodyPr>
          <a:lstStyle/>
          <a:p>
            <a:pPr marL="285750" indent="-285750">
              <a:buFont typeface="Wingdings" panose="05000000000000000000" pitchFamily="2" charset="2"/>
              <a:buChar char="§"/>
            </a:pPr>
            <a:r>
              <a:rPr lang="en-US" sz="2800" dirty="0" smtClean="0">
                <a:solidFill>
                  <a:schemeClr val="accent6">
                    <a:lumMod val="75000"/>
                  </a:schemeClr>
                </a:solidFill>
              </a:rPr>
              <a:t>The poem is happening within Robert Frost’s thoughts and feelings. </a:t>
            </a:r>
          </a:p>
          <a:p>
            <a:pPr marL="285750" indent="-285750">
              <a:buFont typeface="Wingdings" panose="05000000000000000000" pitchFamily="2" charset="2"/>
              <a:buChar char="§"/>
            </a:pPr>
            <a:r>
              <a:rPr lang="en-US" sz="2800" dirty="0" smtClean="0">
                <a:solidFill>
                  <a:schemeClr val="accent6">
                    <a:lumMod val="75000"/>
                  </a:schemeClr>
                </a:solidFill>
              </a:rPr>
              <a:t>I think his attitude may be hopeful, despaired and possibly lost. </a:t>
            </a:r>
          </a:p>
          <a:p>
            <a:pPr marL="285750" indent="-285750">
              <a:buFont typeface="Wingdings" panose="05000000000000000000" pitchFamily="2" charset="2"/>
              <a:buChar char="§"/>
            </a:pPr>
            <a:r>
              <a:rPr lang="en-US" sz="2800" dirty="0" smtClean="0">
                <a:solidFill>
                  <a:schemeClr val="accent6">
                    <a:lumMod val="75000"/>
                  </a:schemeClr>
                </a:solidFill>
              </a:rPr>
              <a:t>The beginning is more information being told about the stars and the end switches to the effects that the stars have from their detail and formula. </a:t>
            </a:r>
          </a:p>
          <a:p>
            <a:pPr marL="285750" indent="-285750">
              <a:buFont typeface="Wingdings" panose="05000000000000000000" pitchFamily="2" charset="2"/>
              <a:buChar char="§"/>
            </a:pPr>
            <a:endParaRPr lang="en-US" sz="2400" dirty="0"/>
          </a:p>
        </p:txBody>
      </p:sp>
      <p:pic>
        <p:nvPicPr>
          <p:cNvPr id="5122" name="Picture 2" descr="Image result for one big 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96" y="149562"/>
            <a:ext cx="2690947" cy="151291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764" y="293253"/>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8660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0926" y="143692"/>
            <a:ext cx="3487783" cy="830997"/>
          </a:xfrm>
          <a:prstGeom prst="rect">
            <a:avLst/>
          </a:prstGeom>
          <a:noFill/>
        </p:spPr>
        <p:txBody>
          <a:bodyPr wrap="square" rtlCol="0">
            <a:spAutoFit/>
          </a:bodyPr>
          <a:lstStyle/>
          <a:p>
            <a:pPr algn="ctr"/>
            <a:r>
              <a:rPr lang="en-US" sz="2400" dirty="0" smtClean="0"/>
              <a:t>Poetic Devices in “Choose Something Like a Star”</a:t>
            </a:r>
            <a:endParaRPr lang="en-US" sz="2400" dirty="0"/>
          </a:p>
        </p:txBody>
      </p:sp>
      <p:sp>
        <p:nvSpPr>
          <p:cNvPr id="3" name="TextBox 2"/>
          <p:cNvSpPr txBox="1"/>
          <p:nvPr/>
        </p:nvSpPr>
        <p:spPr>
          <a:xfrm>
            <a:off x="482597" y="1410333"/>
            <a:ext cx="6021977" cy="4324261"/>
          </a:xfrm>
          <a:prstGeom prst="rect">
            <a:avLst/>
          </a:prstGeom>
          <a:noFill/>
        </p:spPr>
        <p:txBody>
          <a:bodyPr wrap="square" rtlCol="0">
            <a:spAutoFit/>
          </a:bodyPr>
          <a:lstStyle/>
          <a:p>
            <a:pPr marL="285750" indent="-285750">
              <a:buFont typeface="Wingdings" panose="05000000000000000000" pitchFamily="2" charset="2"/>
              <a:buChar char="v"/>
            </a:pPr>
            <a:r>
              <a:rPr lang="en-US" sz="2500" dirty="0" smtClean="0">
                <a:solidFill>
                  <a:schemeClr val="accent1">
                    <a:lumMod val="60000"/>
                    <a:lumOff val="40000"/>
                  </a:schemeClr>
                </a:solidFill>
              </a:rPr>
              <a:t>Simile’s-  (the title) Choose Something Like a Star.  “And Steadfast as Keats’ Eremite…”</a:t>
            </a:r>
          </a:p>
          <a:p>
            <a:pPr marL="285750" indent="-285750">
              <a:buFont typeface="Wingdings" panose="05000000000000000000" pitchFamily="2" charset="2"/>
              <a:buChar char="v"/>
            </a:pPr>
            <a:r>
              <a:rPr lang="en-US" sz="2500" dirty="0" smtClean="0">
                <a:solidFill>
                  <a:schemeClr val="accent1">
                    <a:lumMod val="60000"/>
                    <a:lumOff val="40000"/>
                  </a:schemeClr>
                </a:solidFill>
              </a:rPr>
              <a:t>Personification- “Say something! And it says ‘I burn.’’’ </a:t>
            </a:r>
          </a:p>
          <a:p>
            <a:pPr marL="285750" indent="-285750">
              <a:buFont typeface="Wingdings" panose="05000000000000000000" pitchFamily="2" charset="2"/>
              <a:buChar char="v"/>
            </a:pPr>
            <a:r>
              <a:rPr lang="en-US" sz="2500" dirty="0" smtClean="0">
                <a:solidFill>
                  <a:schemeClr val="accent1">
                    <a:lumMod val="60000"/>
                    <a:lumOff val="40000"/>
                  </a:schemeClr>
                </a:solidFill>
              </a:rPr>
              <a:t>Tone- The author uses a hopeful and purposeful tone. </a:t>
            </a:r>
          </a:p>
          <a:p>
            <a:pPr marL="285750" indent="-285750">
              <a:buFont typeface="Wingdings" panose="05000000000000000000" pitchFamily="2" charset="2"/>
              <a:buChar char="v"/>
            </a:pPr>
            <a:r>
              <a:rPr lang="en-US" sz="2500" dirty="0" smtClean="0">
                <a:solidFill>
                  <a:schemeClr val="accent1">
                    <a:lumMod val="60000"/>
                    <a:lumOff val="40000"/>
                  </a:schemeClr>
                </a:solidFill>
              </a:rPr>
              <a:t>Imagery- “…not even stooping from it’s sphere…”</a:t>
            </a:r>
          </a:p>
          <a:p>
            <a:r>
              <a:rPr lang="en-US" sz="2500" dirty="0" smtClean="0"/>
              <a:t> </a:t>
            </a:r>
          </a:p>
          <a:p>
            <a:endParaRPr lang="en-US" sz="2500" dirty="0"/>
          </a:p>
        </p:txBody>
      </p:sp>
      <p:pic>
        <p:nvPicPr>
          <p:cNvPr id="6146" name="Picture 2" descr="Image result for writing a p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1324" y="1749967"/>
            <a:ext cx="3117726" cy="3113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7486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5658" y="248194"/>
            <a:ext cx="1841862" cy="630942"/>
          </a:xfrm>
          <a:prstGeom prst="rect">
            <a:avLst/>
          </a:prstGeom>
          <a:noFill/>
        </p:spPr>
        <p:txBody>
          <a:bodyPr wrap="square" rtlCol="0">
            <a:spAutoFit/>
          </a:bodyPr>
          <a:lstStyle/>
          <a:p>
            <a:r>
              <a:rPr lang="en-US" sz="3500" dirty="0" smtClean="0">
                <a:solidFill>
                  <a:srgbClr val="33CC33"/>
                </a:solidFill>
              </a:rPr>
              <a:t>Theme</a:t>
            </a:r>
            <a:endParaRPr lang="en-US" sz="3500" dirty="0">
              <a:solidFill>
                <a:srgbClr val="33CC33"/>
              </a:solidFill>
            </a:endParaRPr>
          </a:p>
        </p:txBody>
      </p:sp>
      <p:sp>
        <p:nvSpPr>
          <p:cNvPr id="3" name="TextBox 2"/>
          <p:cNvSpPr txBox="1"/>
          <p:nvPr/>
        </p:nvSpPr>
        <p:spPr>
          <a:xfrm>
            <a:off x="431076" y="1136468"/>
            <a:ext cx="4950822" cy="2400657"/>
          </a:xfrm>
          <a:prstGeom prst="rect">
            <a:avLst/>
          </a:prstGeom>
          <a:noFill/>
        </p:spPr>
        <p:txBody>
          <a:bodyPr wrap="square" rtlCol="0">
            <a:spAutoFit/>
          </a:bodyPr>
          <a:lstStyle/>
          <a:p>
            <a:r>
              <a:rPr lang="en-US" sz="3000" dirty="0" smtClean="0"/>
              <a:t>You should devote yourself to following a good path when life may be pushing you the other way.  Keep yourself distracted by a good message. </a:t>
            </a:r>
            <a:endParaRPr lang="en-US" sz="3000" dirty="0"/>
          </a:p>
        </p:txBody>
      </p:sp>
      <p:pic>
        <p:nvPicPr>
          <p:cNvPr id="7170" name="Picture 2" descr="Image result for following the right p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4991" y="679269"/>
            <a:ext cx="3339397" cy="423236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following the right p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487" y="3794457"/>
            <a:ext cx="4604658" cy="279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7066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9119" y="195942"/>
            <a:ext cx="2612571" cy="584775"/>
          </a:xfrm>
          <a:prstGeom prst="rect">
            <a:avLst/>
          </a:prstGeom>
          <a:noFill/>
        </p:spPr>
        <p:txBody>
          <a:bodyPr wrap="square" rtlCol="0">
            <a:spAutoFit/>
          </a:bodyPr>
          <a:lstStyle/>
          <a:p>
            <a:pPr algn="ctr"/>
            <a:r>
              <a:rPr lang="en-US" sz="3200" dirty="0" smtClean="0">
                <a:solidFill>
                  <a:schemeClr val="accent3"/>
                </a:solidFill>
              </a:rPr>
              <a:t>Poem Analysis </a:t>
            </a:r>
            <a:endParaRPr lang="en-US" sz="3200" dirty="0">
              <a:solidFill>
                <a:schemeClr val="accent3"/>
              </a:solidFill>
            </a:endParaRPr>
          </a:p>
        </p:txBody>
      </p:sp>
      <p:sp>
        <p:nvSpPr>
          <p:cNvPr id="3" name="TextBox 2"/>
          <p:cNvSpPr txBox="1"/>
          <p:nvPr/>
        </p:nvSpPr>
        <p:spPr>
          <a:xfrm>
            <a:off x="2592975" y="901338"/>
            <a:ext cx="6204857" cy="4154984"/>
          </a:xfrm>
          <a:prstGeom prst="rect">
            <a:avLst/>
          </a:prstGeom>
          <a:noFill/>
        </p:spPr>
        <p:txBody>
          <a:bodyPr wrap="square" rtlCol="0">
            <a:spAutoFit/>
          </a:bodyPr>
          <a:lstStyle/>
          <a:p>
            <a:r>
              <a:rPr lang="en-US" sz="2200" dirty="0" smtClean="0"/>
              <a:t>	My poem is “Choose Something Like a Star,” by Robert Frost.  When he chose the title, Frost was in need of guidance and something to look up to.  </a:t>
            </a:r>
          </a:p>
          <a:p>
            <a:r>
              <a:rPr lang="en-US" sz="2200" dirty="0"/>
              <a:t>	</a:t>
            </a:r>
            <a:r>
              <a:rPr lang="en-US" sz="2200" dirty="0" smtClean="0"/>
              <a:t>The meaning of this poem is to follow the path of the stars and look up to them.  They are bright when it is dark, which means they can overcome any weakness.   When things may be hard during your life or around the world, let the stars distract you by shining their powerful light into your heart. </a:t>
            </a:r>
          </a:p>
          <a:p>
            <a:r>
              <a:rPr lang="en-US" sz="2200" dirty="0"/>
              <a:t>	</a:t>
            </a:r>
            <a:r>
              <a:rPr lang="en-US" sz="2200" dirty="0" smtClean="0"/>
              <a:t>Robert Frost has definitely overcome his weaknesses through all of the hardships he had to face. </a:t>
            </a:r>
          </a:p>
        </p:txBody>
      </p:sp>
    </p:spTree>
    <p:extLst>
      <p:ext uri="{BB962C8B-B14F-4D97-AF65-F5344CB8AC3E}">
        <p14:creationId xmlns:p14="http://schemas.microsoft.com/office/powerpoint/2010/main" val="169718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8788" y="326571"/>
            <a:ext cx="3631475" cy="584775"/>
          </a:xfrm>
          <a:prstGeom prst="rect">
            <a:avLst/>
          </a:prstGeom>
          <a:noFill/>
        </p:spPr>
        <p:txBody>
          <a:bodyPr wrap="square" rtlCol="0">
            <a:spAutoFit/>
          </a:bodyPr>
          <a:lstStyle/>
          <a:p>
            <a:r>
              <a:rPr lang="en-US" sz="3200" dirty="0" smtClean="0"/>
              <a:t>Frost’s Experiences </a:t>
            </a:r>
            <a:endParaRPr lang="en-US" sz="3200" dirty="0"/>
          </a:p>
        </p:txBody>
      </p:sp>
      <p:sp>
        <p:nvSpPr>
          <p:cNvPr id="4" name="TextBox 3"/>
          <p:cNvSpPr txBox="1"/>
          <p:nvPr/>
        </p:nvSpPr>
        <p:spPr>
          <a:xfrm>
            <a:off x="5329647" y="1358537"/>
            <a:ext cx="6309360" cy="1815882"/>
          </a:xfrm>
          <a:prstGeom prst="rect">
            <a:avLst/>
          </a:prstGeom>
          <a:noFill/>
        </p:spPr>
        <p:txBody>
          <a:bodyPr wrap="square" rtlCol="0">
            <a:spAutoFit/>
          </a:bodyPr>
          <a:lstStyle/>
          <a:p>
            <a:pPr marL="285750" indent="-285750">
              <a:buFont typeface="Wingdings" panose="05000000000000000000" pitchFamily="2" charset="2"/>
              <a:buChar char="Ø"/>
            </a:pPr>
            <a:r>
              <a:rPr lang="en-US" sz="2800" dirty="0" smtClean="0"/>
              <a:t>Lost multiple family members i.e. father and child </a:t>
            </a:r>
          </a:p>
          <a:p>
            <a:pPr marL="285750" indent="-285750">
              <a:buFont typeface="Wingdings" panose="05000000000000000000" pitchFamily="2" charset="2"/>
              <a:buChar char="Ø"/>
            </a:pPr>
            <a:r>
              <a:rPr lang="en-US" sz="2800" dirty="0" smtClean="0"/>
              <a:t>Attempted multiple careers that did not interest him  </a:t>
            </a:r>
            <a:endParaRPr lang="en-US" sz="2800" dirty="0"/>
          </a:p>
        </p:txBody>
      </p:sp>
      <p:pic>
        <p:nvPicPr>
          <p:cNvPr id="8194" name="Picture 2" descr="Related im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7277" y="326571"/>
            <a:ext cx="3345271" cy="241098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a man that is faking his happ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762" y="3487784"/>
            <a:ext cx="3384461" cy="21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424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96788" y="117566"/>
            <a:ext cx="4598126" cy="523220"/>
          </a:xfrm>
          <a:prstGeom prst="rect">
            <a:avLst/>
          </a:prstGeom>
          <a:noFill/>
        </p:spPr>
        <p:txBody>
          <a:bodyPr wrap="square" rtlCol="0">
            <a:spAutoFit/>
          </a:bodyPr>
          <a:lstStyle/>
          <a:p>
            <a:r>
              <a:rPr lang="en-US" sz="2800" u="sng" dirty="0" smtClean="0"/>
              <a:t>Conditions in Frost’s Country </a:t>
            </a:r>
            <a:endParaRPr lang="en-US" sz="2800" u="sng" dirty="0"/>
          </a:p>
        </p:txBody>
      </p:sp>
      <p:sp>
        <p:nvSpPr>
          <p:cNvPr id="4" name="TextBox 3"/>
          <p:cNvSpPr txBox="1"/>
          <p:nvPr/>
        </p:nvSpPr>
        <p:spPr>
          <a:xfrm>
            <a:off x="457199" y="901337"/>
            <a:ext cx="6923315" cy="954107"/>
          </a:xfrm>
          <a:prstGeom prst="rect">
            <a:avLst/>
          </a:prstGeom>
          <a:noFill/>
        </p:spPr>
        <p:txBody>
          <a:bodyPr wrap="square" rtlCol="0">
            <a:spAutoFit/>
          </a:bodyPr>
          <a:lstStyle/>
          <a:p>
            <a:pPr marL="285750" indent="-285750">
              <a:buFont typeface="Wingdings" panose="05000000000000000000" pitchFamily="2" charset="2"/>
              <a:buChar char="q"/>
            </a:pPr>
            <a:r>
              <a:rPr lang="en-US" sz="2400" dirty="0" smtClean="0"/>
              <a:t> </a:t>
            </a:r>
            <a:r>
              <a:rPr lang="en-US" sz="2800" dirty="0" smtClean="0"/>
              <a:t>Poverty </a:t>
            </a:r>
          </a:p>
          <a:p>
            <a:pPr marL="285750" indent="-285750">
              <a:buFont typeface="Wingdings" panose="05000000000000000000" pitchFamily="2" charset="2"/>
              <a:buChar char="q"/>
            </a:pPr>
            <a:r>
              <a:rPr lang="en-US" sz="2800" dirty="0" smtClean="0"/>
              <a:t> Moved to England due to failure at farming. </a:t>
            </a:r>
            <a:endParaRPr lang="en-US" sz="2800" dirty="0"/>
          </a:p>
        </p:txBody>
      </p:sp>
      <p:pic>
        <p:nvPicPr>
          <p:cNvPr id="9218" name="Picture 2" descr="Image result for a tired far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16" y="2917989"/>
            <a:ext cx="3331095" cy="346004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a poor fam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593" y="2268242"/>
            <a:ext cx="5605327" cy="3325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4840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5649</TotalTime>
  <Words>351</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Bernard MT Condensed</vt:lpstr>
      <vt:lpstr>Calibri</vt:lpstr>
      <vt:lpstr>Gill Sans MT</vt:lpstr>
      <vt:lpstr>Wingdings</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Choose something like a star</dc:title>
  <dc:creator>STANLEY, ELLIE R.</dc:creator>
  <cp:lastModifiedBy>Baran, Deborah</cp:lastModifiedBy>
  <cp:revision>27</cp:revision>
  <dcterms:created xsi:type="dcterms:W3CDTF">2017-09-27T17:58:42Z</dcterms:created>
  <dcterms:modified xsi:type="dcterms:W3CDTF">2018-10-03T15:25:33Z</dcterms:modified>
</cp:coreProperties>
</file>