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F4D21E-2C55-4812-929C-690BDA45D80D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4D37EA-C464-42F0-BAAD-4485D6E10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209799"/>
          </a:xfrm>
        </p:spPr>
        <p:txBody>
          <a:bodyPr/>
          <a:lstStyle/>
          <a:p>
            <a:r>
              <a:rPr lang="en-US" dirty="0" smtClean="0"/>
              <a:t>RED HOT ROOTS</a:t>
            </a:r>
            <a:br>
              <a:rPr lang="en-US" dirty="0" smtClean="0"/>
            </a:br>
            <a:r>
              <a:rPr lang="en-US" dirty="0" smtClean="0"/>
              <a:t>LESSON 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981200"/>
          </a:xfrm>
        </p:spPr>
        <p:txBody>
          <a:bodyPr/>
          <a:lstStyle/>
          <a:p>
            <a:r>
              <a:rPr lang="en-US" dirty="0" smtClean="0"/>
              <a:t>ABLE, </a:t>
            </a:r>
            <a:r>
              <a:rPr lang="en-US" dirty="0" smtClean="0"/>
              <a:t>IBLE, IL, ILE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-(ADJ)-ABLE TO BE MOVED TO ANOTHER LOCATION</a:t>
            </a:r>
          </a:p>
          <a:p>
            <a:endParaRPr lang="en-US" dirty="0" smtClean="0"/>
          </a:p>
          <a:p>
            <a:r>
              <a:rPr lang="en-US" dirty="0" smtClean="0"/>
              <a:t>The basketball hoop was </a:t>
            </a:r>
            <a:r>
              <a:rPr lang="en-US" b="1" u="sng" dirty="0" smtClean="0"/>
              <a:t>portable</a:t>
            </a:r>
            <a:r>
              <a:rPr lang="en-US" dirty="0" smtClean="0"/>
              <a:t>, allowing it to be used on the playground or in the gym.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</a:t>
            </a:r>
            <a:endParaRPr lang="en-US" dirty="0"/>
          </a:p>
        </p:txBody>
      </p:sp>
      <p:pic>
        <p:nvPicPr>
          <p:cNvPr id="8194" name="Picture 2" descr="C:\Users\davisdeborah\AppData\Local\Microsoft\Windows\Temporary Internet Files\Content.IE5\8259GF1O\MC90024589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581400"/>
            <a:ext cx="23622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-(ADJ)-ABLE TO BE HELD, MAINTAINED OR DEFENDED</a:t>
            </a:r>
          </a:p>
          <a:p>
            <a:endParaRPr lang="en-US" dirty="0" smtClean="0"/>
          </a:p>
          <a:p>
            <a:r>
              <a:rPr lang="en-US" dirty="0" smtClean="0"/>
              <a:t>She gave a </a:t>
            </a:r>
            <a:r>
              <a:rPr lang="en-US" b="1" u="sng" dirty="0" smtClean="0"/>
              <a:t>tenable</a:t>
            </a:r>
            <a:r>
              <a:rPr lang="en-US" dirty="0" smtClean="0"/>
              <a:t> argument for changing the recess schedule, but the principal rejected it.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TENABLE</a:t>
            </a:r>
            <a:endParaRPr lang="en-US" dirty="0"/>
          </a:p>
        </p:txBody>
      </p:sp>
      <p:pic>
        <p:nvPicPr>
          <p:cNvPr id="9219" name="Picture 3" descr="C:\Users\davisdeborah\AppData\Local\Microsoft\Windows\Temporary Internet Files\Content.IE5\FBGCL630\MM90035674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962400"/>
            <a:ext cx="3657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-(ADJ)-CHANGEABLE; EASY TO EXPLODE</a:t>
            </a:r>
          </a:p>
          <a:p>
            <a:endParaRPr lang="en-US" dirty="0" smtClean="0"/>
          </a:p>
          <a:p>
            <a:r>
              <a:rPr lang="en-US" dirty="0" smtClean="0"/>
              <a:t>She had a </a:t>
            </a:r>
            <a:r>
              <a:rPr lang="en-US" b="1" u="sng" dirty="0" smtClean="0"/>
              <a:t>volatile</a:t>
            </a:r>
            <a:r>
              <a:rPr lang="en-US" dirty="0" smtClean="0"/>
              <a:t> temper, often flying off the handle for no apparent reason.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pic>
        <p:nvPicPr>
          <p:cNvPr id="10242" name="Picture 2" descr="C:\Users\davisdeborah\AppData\Local\Microsoft\Windows\Temporary Internet Files\Content.IE5\3I6Q94BJ\MP90044222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29000"/>
            <a:ext cx="754380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r>
              <a:rPr lang="en-US" sz="2400" dirty="0" smtClean="0"/>
              <a:t>ABLE, IBLE	ABLE, CAN DO		ENJOYABLE</a:t>
            </a:r>
          </a:p>
          <a:p>
            <a:endParaRPr lang="en-US" dirty="0" smtClean="0"/>
          </a:p>
          <a:p>
            <a:r>
              <a:rPr lang="en-US" sz="2400" dirty="0" smtClean="0"/>
              <a:t>IL, ILE		CAPABLE OF BEING,	FRAGILE</a:t>
            </a:r>
          </a:p>
          <a:p>
            <a:r>
              <a:rPr lang="en-US" sz="2400" dirty="0" smtClean="0"/>
              <a:t>                         LIKE</a:t>
            </a:r>
          </a:p>
          <a:p>
            <a:pPr lvl="8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SUFFIXES AND MEANINGS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(ADJ) POLITE AND RESPECTFUL; ACTING WITH COURTESY AND CIVILITY</a:t>
            </a:r>
          </a:p>
          <a:p>
            <a:endParaRPr lang="en-US" dirty="0" smtClean="0"/>
          </a:p>
          <a:p>
            <a:r>
              <a:rPr lang="en-US" dirty="0" smtClean="0"/>
              <a:t>Though his customer was angry, the sales clerk handled his complaint in a </a:t>
            </a:r>
            <a:r>
              <a:rPr lang="en-US" b="1" u="sng" dirty="0" smtClean="0"/>
              <a:t>civil</a:t>
            </a:r>
            <a:r>
              <a:rPr lang="en-US" dirty="0" smtClean="0"/>
              <a:t> manner.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</a:t>
            </a:r>
            <a:endParaRPr lang="en-US" dirty="0"/>
          </a:p>
        </p:txBody>
      </p:sp>
      <p:pic>
        <p:nvPicPr>
          <p:cNvPr id="1028" name="Picture 4" descr="C:\Users\davisdeborah\AppData\Local\Microsoft\Windows\Temporary Internet Files\Content.IE5\3I6Q94BJ\MC90023781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733800"/>
            <a:ext cx="5029200" cy="2931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-(ADJ)-EASY TO MANAGE; GENTLE; EASY TO TEACH OR DISCIPLINE</a:t>
            </a:r>
          </a:p>
          <a:p>
            <a:endParaRPr lang="en-US" dirty="0" smtClean="0"/>
          </a:p>
          <a:p>
            <a:r>
              <a:rPr lang="en-US" dirty="0" smtClean="0"/>
              <a:t>Jorge was a calm, </a:t>
            </a:r>
            <a:r>
              <a:rPr lang="en-US" b="1" u="sng" dirty="0" smtClean="0"/>
              <a:t>docile</a:t>
            </a:r>
            <a:r>
              <a:rPr lang="en-US" dirty="0" smtClean="0"/>
              <a:t> child, unlike his twin sister, who was unruly and rebellious.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DOCILE</a:t>
            </a:r>
            <a:endParaRPr lang="en-US" dirty="0"/>
          </a:p>
        </p:txBody>
      </p:sp>
      <p:pic>
        <p:nvPicPr>
          <p:cNvPr id="2050" name="Picture 2" descr="C:\Users\davisdeborah\AppData\Local\Microsoft\Windows\Temporary Internet Files\Content.IE5\3I6Q94BJ\MP90040892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733800"/>
            <a:ext cx="4953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-(ADJ)-ABLE TO BE EATEN</a:t>
            </a:r>
          </a:p>
          <a:p>
            <a:endParaRPr lang="en-US" dirty="0" smtClean="0"/>
          </a:p>
          <a:p>
            <a:r>
              <a:rPr lang="en-US" dirty="0" smtClean="0"/>
              <a:t>Artichokes are </a:t>
            </a:r>
            <a:r>
              <a:rPr lang="en-US" b="1" u="sng" dirty="0" smtClean="0"/>
              <a:t>edible</a:t>
            </a:r>
            <a:r>
              <a:rPr lang="en-US" dirty="0" smtClean="0"/>
              <a:t> thistles.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EDIBLE</a:t>
            </a:r>
            <a:endParaRPr lang="en-US" dirty="0"/>
          </a:p>
        </p:txBody>
      </p:sp>
      <p:pic>
        <p:nvPicPr>
          <p:cNvPr id="3074" name="Picture 2" descr="C:\Users\davisdeborah\AppData\Local\Microsoft\Windows\Temporary Internet Files\Content.IE5\FBGCL630\MC9002155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200400"/>
            <a:ext cx="3764733" cy="2894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-(ADJ)-USELESS; INEFFECTIVE; INCAPABLE OF PRODUCING THE DESIRED EFFECT</a:t>
            </a:r>
          </a:p>
          <a:p>
            <a:endParaRPr lang="en-US" dirty="0" smtClean="0"/>
          </a:p>
          <a:p>
            <a:r>
              <a:rPr lang="en-US" dirty="0" smtClean="0"/>
              <a:t>His efforts to remove the stump were </a:t>
            </a:r>
            <a:r>
              <a:rPr lang="en-US" b="1" u="sng" dirty="0" smtClean="0"/>
              <a:t>futile</a:t>
            </a:r>
            <a:r>
              <a:rPr lang="en-US" dirty="0" smtClean="0"/>
              <a:t>.  It would not budge.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FUTILE</a:t>
            </a:r>
            <a:endParaRPr lang="en-US" dirty="0"/>
          </a:p>
        </p:txBody>
      </p:sp>
      <p:pic>
        <p:nvPicPr>
          <p:cNvPr id="4103" name="Picture 7" descr="C:\Users\davisdeborah\AppData\Local\Microsoft\Windows\Temporary Internet Files\Content.IE5\FBGCL630\MC9001861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581400"/>
            <a:ext cx="25146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-(ADJ)-TREATING PEOPLE WITH KINDNESS, GENEROSITY AND ATTENTION</a:t>
            </a:r>
          </a:p>
          <a:p>
            <a:endParaRPr lang="en-US" dirty="0" smtClean="0"/>
          </a:p>
          <a:p>
            <a:r>
              <a:rPr lang="en-US" dirty="0" smtClean="0"/>
              <a:t>The inn was noted for its </a:t>
            </a:r>
            <a:r>
              <a:rPr lang="en-US" b="1" u="sng" dirty="0" smtClean="0"/>
              <a:t>hospitable</a:t>
            </a:r>
            <a:r>
              <a:rPr lang="en-US" dirty="0" smtClean="0"/>
              <a:t> employees and excellent food.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HOSPITABLE</a:t>
            </a:r>
            <a:endParaRPr lang="en-US" dirty="0"/>
          </a:p>
        </p:txBody>
      </p:sp>
      <p:pic>
        <p:nvPicPr>
          <p:cNvPr id="5122" name="Picture 2" descr="C:\Users\davisdeborah\AppData\Local\Microsoft\Windows\Temporary Internet Files\Content.IE5\FBGCL630\MC9002870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10001"/>
            <a:ext cx="332564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-(ADJ)-NOT ABLE TO BE TOUCHED OR MEASURED; NOT DEFINITE OR CONCRETE</a:t>
            </a:r>
          </a:p>
          <a:p>
            <a:endParaRPr lang="en-US" dirty="0" smtClean="0"/>
          </a:p>
          <a:p>
            <a:r>
              <a:rPr lang="en-US" dirty="0" smtClean="0"/>
              <a:t>While love is </a:t>
            </a:r>
            <a:r>
              <a:rPr lang="en-US" b="1" u="sng" dirty="0" smtClean="0"/>
              <a:t>intangible</a:t>
            </a:r>
            <a:r>
              <a:rPr lang="en-US" dirty="0" smtClean="0"/>
              <a:t>, there are many concrete ways that you can show your love.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INTANGIBLE</a:t>
            </a:r>
            <a:endParaRPr lang="en-US" dirty="0"/>
          </a:p>
        </p:txBody>
      </p:sp>
      <p:pic>
        <p:nvPicPr>
          <p:cNvPr id="6146" name="Picture 2" descr="C:\Users\davisdeborah\AppData\Local\Microsoft\Windows\Temporary Internet Files\Content.IE5\FBGCL630\MC9102159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752600"/>
            <a:ext cx="1371600" cy="1508760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962400"/>
            <a:ext cx="1825142" cy="1725473"/>
          </a:xfrm>
          <a:prstGeom prst="rect">
            <a:avLst/>
          </a:prstGeom>
          <a:noFill/>
        </p:spPr>
      </p:pic>
      <p:pic>
        <p:nvPicPr>
          <p:cNvPr id="6148" name="Picture 4" descr="C:\Users\davisdeborah\AppData\Local\Microsoft\Windows\Temporary Internet Files\Content.IE5\FBGCL630\MP90034155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495800"/>
            <a:ext cx="2482553" cy="177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-(ADJ)-CAUSING LAUGHTER AND AMUSEMENT; AMUSING</a:t>
            </a:r>
          </a:p>
          <a:p>
            <a:endParaRPr lang="en-US" dirty="0" smtClean="0"/>
          </a:p>
          <a:p>
            <a:r>
              <a:rPr lang="en-US" dirty="0" smtClean="0"/>
              <a:t>Mom’s first attempt to roller blade was </a:t>
            </a:r>
            <a:r>
              <a:rPr lang="en-US" b="1" u="sng" dirty="0" smtClean="0"/>
              <a:t>laughable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LAUGHABLE</a:t>
            </a:r>
            <a:endParaRPr lang="en-US" dirty="0"/>
          </a:p>
        </p:txBody>
      </p:sp>
      <p:pic>
        <p:nvPicPr>
          <p:cNvPr id="7170" name="Picture 2" descr="C:\Users\davisdeborah\AppData\Local\Microsoft\Windows\Temporary Internet Files\Content.IE5\8259GF1O\MC90036104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3528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281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RED HOT ROOTS LESSON 44</vt:lpstr>
      <vt:lpstr>SUFFIXES AND MEANINGS</vt:lpstr>
      <vt:lpstr>CIVIL</vt:lpstr>
      <vt:lpstr>DOCILE</vt:lpstr>
      <vt:lpstr>EDIBLE</vt:lpstr>
      <vt:lpstr>FUTILE</vt:lpstr>
      <vt:lpstr>HOSPITABLE</vt:lpstr>
      <vt:lpstr>INTANGIBLE</vt:lpstr>
      <vt:lpstr>LAUGHABLE</vt:lpstr>
      <vt:lpstr>PORTABLE</vt:lpstr>
      <vt:lpstr>TENABLE</vt:lpstr>
      <vt:lpstr>VOLATILE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HOT ROOTS LESSON 44</dc:title>
  <dc:creator>davisdeborah</dc:creator>
  <cp:lastModifiedBy>Davis, Deborah</cp:lastModifiedBy>
  <cp:revision>49</cp:revision>
  <dcterms:created xsi:type="dcterms:W3CDTF">2010-09-02T15:02:31Z</dcterms:created>
  <dcterms:modified xsi:type="dcterms:W3CDTF">2014-09-08T19:16:31Z</dcterms:modified>
</cp:coreProperties>
</file>