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526CB9-D258-4E77-8817-C0850F60629E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41124E-6B86-45DB-A2A6-B1E0216C8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Red Hot Word Parts!!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Lesson 19 Vocabulary</a:t>
            </a:r>
            <a:br>
              <a:rPr lang="en-US" sz="5400" dirty="0" smtClean="0"/>
            </a:br>
            <a:r>
              <a:rPr lang="en-US" sz="5400" dirty="0" smtClean="0"/>
              <a:t>Roots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OBSTRUCT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(verb)-to block or put obstacles in the way</a:t>
            </a:r>
          </a:p>
          <a:p>
            <a:r>
              <a:rPr lang="en-US" sz="4000" dirty="0" smtClean="0"/>
              <a:t>The guard tried to </a:t>
            </a:r>
            <a:r>
              <a:rPr lang="en-US" sz="4000" b="1" u="sng" dirty="0" smtClean="0"/>
              <a:t>obstruct</a:t>
            </a:r>
            <a:r>
              <a:rPr lang="en-US" sz="4000" dirty="0" smtClean="0"/>
              <a:t> the center’s attempt to make a basket.  </a:t>
            </a:r>
            <a:endParaRPr lang="en-US" sz="4000" dirty="0"/>
          </a:p>
        </p:txBody>
      </p:sp>
      <p:pic>
        <p:nvPicPr>
          <p:cNvPr id="8195" name="Picture 3" descr="C:\Users\davisdeborah\AppData\Local\Microsoft\Windows\Temporary Internet Files\Content.IE5\MHVQGH9P\MP9004307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962400"/>
            <a:ext cx="2971800" cy="2590800"/>
          </a:xfrm>
          <a:prstGeom prst="rect">
            <a:avLst/>
          </a:prstGeom>
          <a:noFill/>
        </p:spPr>
      </p:pic>
      <p:pic>
        <p:nvPicPr>
          <p:cNvPr id="8196" name="Picture 4" descr="C:\Users\davisdeborah\AppData\Local\Microsoft\Windows\Temporary Internet Files\Content.IE5\F8E9XDZ1\MC9000710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191000"/>
            <a:ext cx="1848416" cy="1816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PORTABLE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</a:t>
            </a:r>
            <a:r>
              <a:rPr lang="en-US" sz="4000" dirty="0" err="1" smtClean="0"/>
              <a:t>adj</a:t>
            </a:r>
            <a:r>
              <a:rPr lang="en-US" sz="4000" dirty="0" smtClean="0"/>
              <a:t>)-capable of being carried</a:t>
            </a:r>
          </a:p>
          <a:p>
            <a:r>
              <a:rPr lang="en-US" sz="4000" dirty="0" smtClean="0"/>
              <a:t>He took his </a:t>
            </a:r>
            <a:r>
              <a:rPr lang="en-US" sz="4000" b="1" u="sng" dirty="0" smtClean="0"/>
              <a:t>portable</a:t>
            </a:r>
            <a:r>
              <a:rPr lang="en-US" sz="4000" dirty="0" smtClean="0"/>
              <a:t> CD player with him to the beach.</a:t>
            </a:r>
            <a:endParaRPr lang="en-US" sz="4000" dirty="0"/>
          </a:p>
        </p:txBody>
      </p:sp>
      <p:pic>
        <p:nvPicPr>
          <p:cNvPr id="9218" name="Picture 2" descr="C:\Users\davisdeborah\AppData\Local\Microsoft\Windows\Temporary Internet Files\Content.IE5\0AYK4IRG\MC9003606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86200"/>
            <a:ext cx="1773022" cy="1835201"/>
          </a:xfrm>
          <a:prstGeom prst="rect">
            <a:avLst/>
          </a:prstGeom>
          <a:noFill/>
        </p:spPr>
      </p:pic>
      <p:pic>
        <p:nvPicPr>
          <p:cNvPr id="9220" name="Picture 4" descr="C:\Users\davisdeborah\AppData\Local\Microsoft\Windows\Temporary Internet Files\Content.IE5\PCPPKPP7\MM90028403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429000"/>
            <a:ext cx="3634353" cy="2680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STRUCTURAL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</a:t>
            </a:r>
            <a:r>
              <a:rPr lang="en-US" sz="4000" dirty="0" err="1" smtClean="0"/>
              <a:t>adj</a:t>
            </a:r>
            <a:r>
              <a:rPr lang="en-US" sz="4000" dirty="0" smtClean="0"/>
              <a:t>)-related to building or construction</a:t>
            </a:r>
          </a:p>
          <a:p>
            <a:r>
              <a:rPr lang="en-US" sz="4000" dirty="0" smtClean="0"/>
              <a:t>The earthquake caused </a:t>
            </a:r>
            <a:r>
              <a:rPr lang="en-US" sz="4000" b="1" u="sng" dirty="0" smtClean="0"/>
              <a:t>structural</a:t>
            </a:r>
            <a:r>
              <a:rPr lang="en-US" sz="4000" dirty="0" smtClean="0"/>
              <a:t> damage, but no people were hurt.  </a:t>
            </a:r>
            <a:endParaRPr lang="en-US" sz="4000" dirty="0"/>
          </a:p>
        </p:txBody>
      </p:sp>
      <p:pic>
        <p:nvPicPr>
          <p:cNvPr id="10242" name="Picture 2" descr="C:\Users\davisdeborah\AppData\Local\Microsoft\Windows\Temporary Internet Files\Content.IE5\PCPPKPP7\MC900056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86200"/>
            <a:ext cx="2209800" cy="2614243"/>
          </a:xfrm>
          <a:prstGeom prst="rect">
            <a:avLst/>
          </a:prstGeom>
          <a:noFill/>
        </p:spPr>
      </p:pic>
      <p:pic>
        <p:nvPicPr>
          <p:cNvPr id="10243" name="Picture 3" descr="C:\Users\davisdeborah\AppData\Local\Microsoft\Windows\Temporary Internet Files\Content.IE5\0AYK4IRG\MP90039930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999308"/>
            <a:ext cx="3581400" cy="2630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Now practice your words!!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Good Luck!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2087562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/>
              <a:t>Root words			Meaning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port						bring, carry</a:t>
            </a:r>
            <a:br>
              <a:rPr lang="en-US" dirty="0" smtClean="0"/>
            </a:br>
            <a:r>
              <a:rPr lang="en-US" dirty="0" err="1" smtClean="0"/>
              <a:t>struct</a:t>
            </a:r>
            <a:r>
              <a:rPr lang="en-US" dirty="0" smtClean="0"/>
              <a:t>, </a:t>
            </a:r>
            <a:r>
              <a:rPr lang="en-US" dirty="0" err="1" smtClean="0"/>
              <a:t>stru</a:t>
            </a:r>
            <a:r>
              <a:rPr lang="en-US" dirty="0" smtClean="0"/>
              <a:t>				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19400"/>
            <a:ext cx="77724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WORDS  YOU ALREADY KNOW:</a:t>
            </a:r>
          </a:p>
          <a:p>
            <a:r>
              <a:rPr lang="en-US" sz="5400" dirty="0" smtClean="0"/>
              <a:t>Transport</a:t>
            </a:r>
          </a:p>
          <a:p>
            <a:r>
              <a:rPr lang="en-US" sz="5400" dirty="0" smtClean="0"/>
              <a:t>Construct</a:t>
            </a:r>
            <a:endParaRPr lang="en-US" sz="5400" dirty="0"/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CONSTRUE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(verb)-to explain, translate, or assume the meaning of something</a:t>
            </a:r>
          </a:p>
          <a:p>
            <a:endParaRPr lang="en-US" sz="4000" dirty="0" smtClean="0"/>
          </a:p>
          <a:p>
            <a:r>
              <a:rPr lang="en-US" sz="4000" dirty="0" smtClean="0"/>
              <a:t>Don’t </a:t>
            </a:r>
            <a:r>
              <a:rPr lang="en-US" sz="4000" b="1" u="sng" dirty="0" smtClean="0"/>
              <a:t>construe </a:t>
            </a:r>
            <a:r>
              <a:rPr lang="en-US" sz="4000" dirty="0" smtClean="0"/>
              <a:t>what he said to mean that he liked the show.</a:t>
            </a:r>
            <a:endParaRPr lang="en-US" sz="4000" dirty="0"/>
          </a:p>
        </p:txBody>
      </p:sp>
      <p:pic>
        <p:nvPicPr>
          <p:cNvPr id="1026" name="Picture 2" descr="C:\Users\davisdeborah\AppData\Local\Microsoft\Windows\Temporary Internet Files\Content.IE5\0AYK4IRG\MC9003516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038600"/>
            <a:ext cx="2514600" cy="2191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DEPORT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(verb)-to send out of the country (usually a person)</a:t>
            </a:r>
          </a:p>
          <a:p>
            <a:r>
              <a:rPr lang="en-US" sz="4000" dirty="0" smtClean="0"/>
              <a:t>The man was </a:t>
            </a:r>
            <a:r>
              <a:rPr lang="en-US" sz="4000" b="1" u="sng" dirty="0" smtClean="0"/>
              <a:t>deported</a:t>
            </a:r>
            <a:r>
              <a:rPr lang="en-US" sz="4000" dirty="0" smtClean="0"/>
              <a:t> to his native country by the immigration officials.  </a:t>
            </a:r>
            <a:endParaRPr lang="en-US" sz="4000" dirty="0"/>
          </a:p>
        </p:txBody>
      </p:sp>
      <p:pic>
        <p:nvPicPr>
          <p:cNvPr id="2050" name="Picture 2" descr="C:\Users\davisdeborah\AppData\Local\Microsoft\Windows\Temporary Internet Files\Content.IE5\0AYK4IRG\MC9003887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200590"/>
            <a:ext cx="2362200" cy="2200210"/>
          </a:xfrm>
          <a:prstGeom prst="rect">
            <a:avLst/>
          </a:prstGeom>
          <a:noFill/>
        </p:spPr>
      </p:pic>
      <p:pic>
        <p:nvPicPr>
          <p:cNvPr id="2051" name="Picture 3" descr="C:\Users\davisdeborah\AppData\Local\Microsoft\Windows\Temporary Internet Files\Content.IE5\F8E9XDZ1\MP90036270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191000"/>
            <a:ext cx="28956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DEPORTEE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(noun)-someone who is sent out of the country</a:t>
            </a:r>
          </a:p>
          <a:p>
            <a:r>
              <a:rPr lang="en-US" sz="4000" dirty="0" smtClean="0"/>
              <a:t>The </a:t>
            </a:r>
            <a:r>
              <a:rPr lang="en-US" sz="4000" b="1" u="sng" dirty="0" smtClean="0"/>
              <a:t>deportee</a:t>
            </a:r>
            <a:r>
              <a:rPr lang="en-US" sz="4000" dirty="0" smtClean="0"/>
              <a:t> was not happy about returning to his native country.</a:t>
            </a:r>
            <a:endParaRPr lang="en-US" sz="4000" dirty="0"/>
          </a:p>
        </p:txBody>
      </p:sp>
      <p:pic>
        <p:nvPicPr>
          <p:cNvPr id="3074" name="Picture 2" descr="C:\Users\davisdeborah\AppData\Local\Microsoft\Windows\Temporary Internet Files\Content.IE5\PCPPKPP7\MP9003626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038600"/>
            <a:ext cx="2895600" cy="1447800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2932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19600"/>
            <a:ext cx="2288478" cy="168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DESTRUCTIVE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</a:t>
            </a:r>
            <a:r>
              <a:rPr lang="en-US" sz="4000" dirty="0" err="1" smtClean="0"/>
              <a:t>adj</a:t>
            </a:r>
            <a:r>
              <a:rPr lang="en-US" sz="4000" dirty="0" smtClean="0"/>
              <a:t>)-causing something to be destroyed or demolished</a:t>
            </a:r>
          </a:p>
          <a:p>
            <a:r>
              <a:rPr lang="en-US" sz="4000" dirty="0" smtClean="0"/>
              <a:t>The fire was very </a:t>
            </a:r>
            <a:r>
              <a:rPr lang="en-US" sz="4000" b="1" u="sng" dirty="0" smtClean="0"/>
              <a:t>destructive</a:t>
            </a:r>
            <a:r>
              <a:rPr lang="en-US" sz="4000" dirty="0" smtClean="0"/>
              <a:t>, causing a million dollars’ worth of damage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pic>
        <p:nvPicPr>
          <p:cNvPr id="4098" name="Picture 2" descr="C:\Users\davisdeborah\AppData\Local\Microsoft\Windows\Temporary Internet Files\Content.IE5\MHVQGH9P\MP90040747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038600"/>
            <a:ext cx="3810000" cy="2539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EXPORT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(verb)-to send goods out of one country to another country for the purpose of selling</a:t>
            </a:r>
          </a:p>
          <a:p>
            <a:r>
              <a:rPr lang="en-US" sz="4000" dirty="0" smtClean="0"/>
              <a:t>The company’s business doubled once it started </a:t>
            </a:r>
            <a:r>
              <a:rPr lang="en-US" sz="4000" b="1" u="sng" dirty="0" smtClean="0"/>
              <a:t>exporting</a:t>
            </a:r>
            <a:r>
              <a:rPr lang="en-US" sz="4000" dirty="0" smtClean="0"/>
              <a:t> its products to other countries. </a:t>
            </a:r>
            <a:endParaRPr lang="en-US" sz="4000" dirty="0"/>
          </a:p>
        </p:txBody>
      </p:sp>
      <p:pic>
        <p:nvPicPr>
          <p:cNvPr id="5122" name="Picture 2" descr="C:\Users\davisdeborah\AppData\Local\Microsoft\Windows\Temporary Internet Files\Content.IE5\0AYK4IRG\MC9000562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648200"/>
            <a:ext cx="2438400" cy="1793662"/>
          </a:xfrm>
          <a:prstGeom prst="rect">
            <a:avLst/>
          </a:prstGeom>
          <a:noFill/>
        </p:spPr>
      </p:pic>
      <p:pic>
        <p:nvPicPr>
          <p:cNvPr id="5123" name="Picture 3" descr="C:\Users\davisdeborah\AppData\Local\Microsoft\Windows\Temporary Internet Files\Content.IE5\MHVQGH9P\MP9002892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257800"/>
            <a:ext cx="1905000" cy="127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IMPORT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(verb)-to bring goods from a foreign country into a country for the purpose of selling</a:t>
            </a:r>
          </a:p>
          <a:p>
            <a:r>
              <a:rPr lang="en-US" sz="4000" dirty="0" smtClean="0"/>
              <a:t>There </a:t>
            </a:r>
            <a:r>
              <a:rPr lang="en-US" sz="4000" dirty="0" smtClean="0"/>
              <a:t>are </a:t>
            </a:r>
            <a:r>
              <a:rPr lang="en-US" sz="4000" dirty="0" smtClean="0"/>
              <a:t>many products we </a:t>
            </a:r>
            <a:r>
              <a:rPr lang="en-US" sz="4000" b="1" u="sng" dirty="0" smtClean="0"/>
              <a:t>import</a:t>
            </a:r>
            <a:r>
              <a:rPr lang="en-US" sz="4000" dirty="0" smtClean="0"/>
              <a:t> because we cannot grow them in our country.</a:t>
            </a:r>
            <a:endParaRPr lang="en-US" sz="4000" dirty="0"/>
          </a:p>
        </p:txBody>
      </p:sp>
      <p:pic>
        <p:nvPicPr>
          <p:cNvPr id="6146" name="Picture 2" descr="C:\Users\davisdeborah\AppData\Local\Microsoft\Windows\Temporary Internet Files\Content.IE5\0AYK4IRG\MC9000562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572000"/>
            <a:ext cx="3352800" cy="2049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INSTRUMENTAL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</a:t>
            </a:r>
            <a:r>
              <a:rPr lang="en-US" sz="4000" dirty="0" err="1" smtClean="0"/>
              <a:t>adj</a:t>
            </a:r>
            <a:r>
              <a:rPr lang="en-US" sz="4000" dirty="0" smtClean="0"/>
              <a:t>)-helpful; useful</a:t>
            </a:r>
          </a:p>
          <a:p>
            <a:r>
              <a:rPr lang="en-US" sz="4000" dirty="0" smtClean="0"/>
              <a:t>She was </a:t>
            </a:r>
            <a:r>
              <a:rPr lang="en-US" sz="4000" b="1" u="sng" dirty="0" smtClean="0"/>
              <a:t>instrumental </a:t>
            </a:r>
            <a:r>
              <a:rPr lang="en-US" sz="4000" dirty="0" smtClean="0"/>
              <a:t>in getting an agreement among all the companies.  </a:t>
            </a:r>
            <a:endParaRPr lang="en-US" sz="4000" dirty="0"/>
          </a:p>
        </p:txBody>
      </p:sp>
      <p:pic>
        <p:nvPicPr>
          <p:cNvPr id="7171" name="Picture 3" descr="C:\Users\davisdeborah\AppData\Local\Microsoft\Windows\Temporary Internet Files\Content.IE5\MHVQGH9P\MP9003168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733800"/>
            <a:ext cx="3657600" cy="2438400"/>
          </a:xfrm>
          <a:prstGeom prst="rect">
            <a:avLst/>
          </a:prstGeom>
          <a:noFill/>
        </p:spPr>
      </p:pic>
      <p:pic>
        <p:nvPicPr>
          <p:cNvPr id="7175" name="Picture 7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505200"/>
            <a:ext cx="2121751" cy="2155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382</TotalTime>
  <Words>283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Lesson 19 Vocabulary Roots</vt:lpstr>
      <vt:lpstr>Root words   Meaning port      bring, carry struct, stru    build</vt:lpstr>
      <vt:lpstr>CONSTRUE</vt:lpstr>
      <vt:lpstr>DEPORT</vt:lpstr>
      <vt:lpstr>DEPORTEE</vt:lpstr>
      <vt:lpstr>DESTRUCTIVE</vt:lpstr>
      <vt:lpstr>EXPORT</vt:lpstr>
      <vt:lpstr>IMPORT</vt:lpstr>
      <vt:lpstr>INSTRUMENTAL</vt:lpstr>
      <vt:lpstr>OBSTRUCT</vt:lpstr>
      <vt:lpstr>PORTABLE</vt:lpstr>
      <vt:lpstr>STRUCTURAL</vt:lpstr>
      <vt:lpstr>Now practice your words!!</vt:lpstr>
    </vt:vector>
  </TitlesOfParts>
  <Company>D87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19 Vocabulary Roots</dc:title>
  <dc:creator>davisdeborah</dc:creator>
  <cp:lastModifiedBy>Davis, Deborah</cp:lastModifiedBy>
  <cp:revision>45</cp:revision>
  <dcterms:created xsi:type="dcterms:W3CDTF">2010-09-16T16:07:36Z</dcterms:created>
  <dcterms:modified xsi:type="dcterms:W3CDTF">2014-09-29T19:15:10Z</dcterms:modified>
</cp:coreProperties>
</file>