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CCA31-662C-4B4A-B420-694FC16F3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09AF6-9318-4A79-A833-069451976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086F-9FAF-45CB-9203-9ECE309E1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FD166C-2B8F-4D91-A5FD-DB10B5212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B3685-51B4-4572-B9D6-7FC028210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3E34-2FE2-4CFA-A064-C9E6AB368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505DD-BB2A-46EA-AB0E-BD8EF66C9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25ABF-9207-4BD1-B532-7D5EA73EB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5CE7E-A567-470F-82C6-2AC34BA55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8A0B-CBA0-489E-95AC-5E677A806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4ABE9-73A0-4026-98BD-5C51B539A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2C203-E99B-4F3F-B5A4-DE7C69F54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4AEFAC-555C-481E-9F5A-E1492287A7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r>
              <a:rPr lang="en-US" sz="6000" b="1">
                <a:latin typeface="Arial Black" pitchFamily="34" charset="0"/>
              </a:rPr>
              <a:t>Identifying the Elements of A Plot Diagram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7613" y="4419600"/>
            <a:ext cx="3836987" cy="838200"/>
          </a:xfrm>
        </p:spPr>
        <p:txBody>
          <a:bodyPr/>
          <a:lstStyle/>
          <a:p>
            <a:r>
              <a:rPr lang="en-US"/>
              <a:t>Student Notes</a:t>
            </a:r>
          </a:p>
        </p:txBody>
      </p:sp>
      <p:pic>
        <p:nvPicPr>
          <p:cNvPr id="2062" name="Picture 14" descr="j023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242252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Plot Diagram</a:t>
            </a:r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8084" name="Group 20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88068" name="Line 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3124200" y="3810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914400" y="4495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410200" y="1905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62484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6934200" y="4724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5</a:t>
            </a:r>
          </a:p>
        </p:txBody>
      </p:sp>
      <p:pic>
        <p:nvPicPr>
          <p:cNvPr id="88088" name="Picture 24" descr="j02129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343400"/>
            <a:ext cx="1219200" cy="1268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0764 L 0.225 0.00764 " pathEditMode="relative" ptsTypes="AA">
                                      <p:cBhvr>
                                        <p:cTn id="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99 0.00764 L 0.35833 -0.12569 " pathEditMode="relative" ptsTypes="AA">
                                      <p:cBhvr>
                                        <p:cTn id="10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3 -0.12569 L 0.52499 -0.42569 " pathEditMode="relative" ptsTypes="AA">
                                      <p:cBhvr>
                                        <p:cTn id="14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42569 L 0.59167 -0.20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166 -0.20347 L 0.65833 -0.00347 " pathEditMode="relative" ptsTypes="AA">
                                      <p:cBhvr>
                                        <p:cTn id="22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833 -0.00347 L 0.83333 -0.00347 " pathEditMode="relative" ptsTypes="AA">
                                      <p:cBhvr>
                                        <p:cTn id="2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latin typeface="Arial Black" pitchFamily="34" charset="0"/>
              </a:rPr>
              <a:t>Plot </a:t>
            </a:r>
            <a:r>
              <a:rPr lang="en-US" sz="4000" b="1">
                <a:latin typeface="Arial Black" pitchFamily="34" charset="0"/>
              </a:rPr>
              <a:t>(definition)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sz="3600" b="1"/>
              <a:t>Plot is the organized pattern or sequence of events that make up a story.  Every plot is made up of a series of incidents that are related to one another.</a:t>
            </a:r>
          </a:p>
        </p:txBody>
      </p:sp>
      <p:pic>
        <p:nvPicPr>
          <p:cNvPr id="3077" name="Picture 5" descr="j0238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3276600"/>
            <a:ext cx="2814638" cy="261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676400"/>
          </a:xfrm>
        </p:spPr>
        <p:txBody>
          <a:bodyPr/>
          <a:lstStyle/>
          <a:p>
            <a:r>
              <a:rPr lang="en-US" sz="6000" dirty="0">
                <a:latin typeface="Arial Black" pitchFamily="34" charset="0"/>
              </a:rPr>
              <a:t>1. </a:t>
            </a:r>
            <a:r>
              <a:rPr lang="en-US" sz="6000" dirty="0" smtClean="0">
                <a:latin typeface="Arial Black" pitchFamily="34" charset="0"/>
              </a:rPr>
              <a:t>Exposition &amp; Conflict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057400"/>
          </a:xfrm>
        </p:spPr>
        <p:txBody>
          <a:bodyPr/>
          <a:lstStyle/>
          <a:p>
            <a:r>
              <a:rPr lang="en-US" sz="2400" b="1"/>
              <a:t>This usually occurs at the beginning of a short story.  Here the characters are introduced.  We also learn about the setting of the story.  Most importantly, we are introduced to the main conflict (main problem).</a:t>
            </a:r>
          </a:p>
        </p:txBody>
      </p:sp>
      <p:grpSp>
        <p:nvGrpSpPr>
          <p:cNvPr id="4143" name="Group 47"/>
          <p:cNvGrpSpPr>
            <a:grpSpLocks/>
          </p:cNvGrpSpPr>
          <p:nvPr/>
        </p:nvGrpSpPr>
        <p:grpSpPr bwMode="auto">
          <a:xfrm>
            <a:off x="1752600" y="3733800"/>
            <a:ext cx="5715000" cy="2514600"/>
            <a:chOff x="384" y="1536"/>
            <a:chExt cx="4608" cy="1968"/>
          </a:xfrm>
        </p:grpSpPr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5715000" y="3733800"/>
            <a:ext cx="60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1752600" y="5867400"/>
            <a:ext cx="1676400" cy="685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59" name="Picture 63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4876800"/>
            <a:ext cx="1208088" cy="1497013"/>
          </a:xfrm>
          <a:noFill/>
          <a:ln/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2286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L 0.19999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Arial Black" pitchFamily="34" charset="0"/>
              </a:rPr>
              <a:t>2. Rising 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1828800"/>
          </a:xfrm>
        </p:spPr>
        <p:txBody>
          <a:bodyPr/>
          <a:lstStyle/>
          <a:p>
            <a:r>
              <a:rPr lang="en-US" sz="3600" b="1"/>
              <a:t>This part of the story begins to develop the conflict(s).  A building of interest or suspense occurs.</a:t>
            </a: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1219200" y="2971800"/>
            <a:ext cx="6705600" cy="3352800"/>
            <a:chOff x="384" y="1536"/>
            <a:chExt cx="4608" cy="1968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791200" y="2971800"/>
            <a:ext cx="762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971800" y="4495800"/>
            <a:ext cx="2286000" cy="1752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47" name="Picture 27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800600"/>
            <a:ext cx="1208088" cy="14970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4653 L 0.19236 -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latin typeface="Arial Black" pitchFamily="34" charset="0"/>
              </a:rPr>
              <a:t>3. Climax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r>
              <a:rPr lang="en-US" b="1"/>
              <a:t>This is the turning point of the story. Usually the main character comes face to face with a conflict.  The main character will change in some way.</a:t>
            </a:r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609600" y="3810000"/>
            <a:ext cx="6781800" cy="2514600"/>
            <a:chOff x="384" y="1536"/>
            <a:chExt cx="4608" cy="1968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5257800" y="3810000"/>
            <a:ext cx="838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267200" y="3657600"/>
            <a:ext cx="19050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68" name="Picture 24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267200"/>
            <a:ext cx="1085850" cy="13446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0.1243 L 0.19063 -0.2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latin typeface="Arial Black" pitchFamily="34" charset="0"/>
              </a:rPr>
              <a:t>4. Falling 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All loose ends of the plot are tied up.  The conflict(s) and climax are taken care of.</a:t>
            </a:r>
          </a:p>
        </p:txBody>
      </p: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1828800" y="3124200"/>
            <a:ext cx="6096000" cy="3200400"/>
            <a:chOff x="384" y="1536"/>
            <a:chExt cx="4608" cy="1968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019800" y="3200400"/>
            <a:ext cx="685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638800" y="43434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93" name="Picture 25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05000"/>
            <a:ext cx="1016000" cy="12588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7 0.06389 L 0.12777 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latin typeface="Arial Black" pitchFamily="34" charset="0"/>
              </a:rPr>
              <a:t>5. Resolution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sz="4000" b="1"/>
              <a:t>The story comes to a reasonable ending.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248400" y="4876800"/>
            <a:ext cx="2286000" cy="1143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08" name="Picture 16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3733800"/>
            <a:ext cx="1077913" cy="13350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0277 L 0.21614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67056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1. Exposition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2. Rising Action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r>
              <a:rPr lang="en-US" sz="3200" b="1"/>
              <a:t>3. Climax</a:t>
            </a:r>
          </a:p>
          <a:p>
            <a:pPr>
              <a:spcBef>
                <a:spcPct val="50000"/>
              </a:spcBef>
            </a:pPr>
            <a:endParaRPr lang="en-US" sz="3200" b="1"/>
          </a:p>
          <a:p>
            <a:pPr>
              <a:spcBef>
                <a:spcPct val="50000"/>
              </a:spcBef>
            </a:pPr>
            <a:r>
              <a:rPr lang="en-US" sz="3200" b="1"/>
              <a:t>4. Falling Action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5. Resolution</a:t>
            </a: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3962400" y="175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657600" y="3657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4495800" y="556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5867400" y="152400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Beginning of </a:t>
            </a:r>
            <a:r>
              <a:rPr lang="en-US" sz="2400" b="1" dirty="0" smtClean="0">
                <a:solidFill>
                  <a:srgbClr val="0000FF"/>
                </a:solidFill>
              </a:rPr>
              <a:t>story to middle of story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562600" y="3276600"/>
            <a:ext cx="259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</a:rPr>
              <a:t>Beyond the middle of the </a:t>
            </a: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tory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324600" y="54102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</a:rPr>
              <a:t>End of story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226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Identifying the Elements of A Plot Diagram</vt:lpstr>
      <vt:lpstr>Plot Diagram</vt:lpstr>
      <vt:lpstr>Plot (definition)</vt:lpstr>
      <vt:lpstr>1. Exposition &amp; Conflict</vt:lpstr>
      <vt:lpstr>2. Rising Action</vt:lpstr>
      <vt:lpstr>3. Climax</vt:lpstr>
      <vt:lpstr>4. Falling Action</vt:lpstr>
      <vt:lpstr>5. Resolution</vt:lpstr>
      <vt:lpstr>Putting It All Together</vt:lpstr>
    </vt:vector>
  </TitlesOfParts>
  <Company>Huntsville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Elements of A Plot Diagram</dc:title>
  <dc:creator>Challenger Middle School</dc:creator>
  <cp:lastModifiedBy>Davis, Deborah</cp:lastModifiedBy>
  <cp:revision>88</cp:revision>
  <dcterms:created xsi:type="dcterms:W3CDTF">2003-06-17T15:30:26Z</dcterms:created>
  <dcterms:modified xsi:type="dcterms:W3CDTF">2015-08-31T16:58:10Z</dcterms:modified>
</cp:coreProperties>
</file>