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72" r:id="rId3"/>
    <p:sldId id="271" r:id="rId4"/>
    <p:sldId id="268" r:id="rId5"/>
    <p:sldId id="266" r:id="rId6"/>
    <p:sldId id="275" r:id="rId7"/>
    <p:sldId id="257" r:id="rId8"/>
    <p:sldId id="258" r:id="rId9"/>
    <p:sldId id="259" r:id="rId10"/>
    <p:sldId id="261" r:id="rId11"/>
    <p:sldId id="262" r:id="rId12"/>
    <p:sldId id="263" r:id="rId13"/>
    <p:sldId id="260" r:id="rId14"/>
    <p:sldId id="267" r:id="rId15"/>
    <p:sldId id="269"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10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13F58-B9F2-41F8-8629-D1ED0C81AA25}"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6CB32-785A-464E-B4AC-1EE1978E8D50}" type="slidenum">
              <a:rPr lang="en-US" smtClean="0"/>
              <a:t>‹#›</a:t>
            </a:fld>
            <a:endParaRPr lang="en-US"/>
          </a:p>
        </p:txBody>
      </p:sp>
    </p:spTree>
    <p:extLst>
      <p:ext uri="{BB962C8B-B14F-4D97-AF65-F5344CB8AC3E}">
        <p14:creationId xmlns:p14="http://schemas.microsoft.com/office/powerpoint/2010/main" val="372781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6CB32-785A-464E-B4AC-1EE1978E8D50}" type="slidenum">
              <a:rPr lang="en-US" smtClean="0"/>
              <a:t>1</a:t>
            </a:fld>
            <a:endParaRPr lang="en-US"/>
          </a:p>
        </p:txBody>
      </p:sp>
    </p:spTree>
    <p:extLst>
      <p:ext uri="{BB962C8B-B14F-4D97-AF65-F5344CB8AC3E}">
        <p14:creationId xmlns:p14="http://schemas.microsoft.com/office/powerpoint/2010/main" val="428033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0AF9738-284D-4A0E-B0ED-F5E700380712}" type="datetimeFigureOut">
              <a:rPr lang="en-US" smtClean="0"/>
              <a:pPr/>
              <a:t>9/18/2015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A2BCDAF-633D-4175-88F2-CC287B8A3D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F9738-284D-4A0E-B0ED-F5E700380712}"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BCDAF-633D-4175-88F2-CC287B8A3D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F9738-284D-4A0E-B0ED-F5E700380712}"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BCDAF-633D-4175-88F2-CC287B8A3D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0AF9738-284D-4A0E-B0ED-F5E700380712}" type="datetimeFigureOut">
              <a:rPr lang="en-US" smtClean="0"/>
              <a:pPr/>
              <a:t>9/18/2015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A2BCDAF-633D-4175-88F2-CC287B8A3D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0AF9738-284D-4A0E-B0ED-F5E700380712}" type="datetimeFigureOut">
              <a:rPr lang="en-US" smtClean="0"/>
              <a:pPr/>
              <a:t>9/18/2015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A2BCDAF-633D-4175-88F2-CC287B8A3D6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0AF9738-284D-4A0E-B0ED-F5E700380712}" type="datetimeFigureOut">
              <a:rPr lang="en-US" smtClean="0"/>
              <a:pPr/>
              <a:t>9/18/2015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A2BCDAF-633D-4175-88F2-CC287B8A3D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0AF9738-284D-4A0E-B0ED-F5E700380712}" type="datetimeFigureOut">
              <a:rPr lang="en-US" smtClean="0"/>
              <a:pPr/>
              <a:t>9/18/2015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A2BCDAF-633D-4175-88F2-CC287B8A3D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AF9738-284D-4A0E-B0ED-F5E700380712}"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BCDAF-633D-4175-88F2-CC287B8A3D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0AF9738-284D-4A0E-B0ED-F5E700380712}" type="datetimeFigureOut">
              <a:rPr lang="en-US" smtClean="0"/>
              <a:pPr/>
              <a:t>9/18/2015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A2BCDAF-633D-4175-88F2-CC287B8A3D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0AF9738-284D-4A0E-B0ED-F5E700380712}" type="datetimeFigureOut">
              <a:rPr lang="en-US" smtClean="0"/>
              <a:pPr/>
              <a:t>9/18/2015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A2BCDAF-633D-4175-88F2-CC287B8A3D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0AF9738-284D-4A0E-B0ED-F5E700380712}" type="datetimeFigureOut">
              <a:rPr lang="en-US" smtClean="0"/>
              <a:pPr/>
              <a:t>9/18/2015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A2BCDAF-633D-4175-88F2-CC287B8A3D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0AF9738-284D-4A0E-B0ED-F5E700380712}" type="datetimeFigureOut">
              <a:rPr lang="en-US" smtClean="0"/>
              <a:pPr/>
              <a:t>9/18/2015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A2BCDAF-633D-4175-88F2-CC287B8A3D6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File:The_Outsiders_book.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audio" Target="file:///C:\Users\stegel\AppData\Local\Microsoft\Windows\Temporary%20Internet%20Files\Content.IE5\OVEHO48I\MS900388188%5b1%5d.wav"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QVr0M7WCBu4" TargetMode="External"/><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chucky.com/JukeCity/1960/player.html"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pbs.org/wnet/americanmasters/database/sendak_m.html" TargetMode="External"/><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barbie.com/" TargetMode="Externa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077200" cy="914400"/>
          </a:xfrm>
        </p:spPr>
        <p:txBody>
          <a:bodyPr>
            <a:noAutofit/>
          </a:bodyPr>
          <a:lstStyle/>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OUTSIDERS</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6386" name="Picture 2" descr="The Outsiders book.jpg">
            <a:hlinkClick r:id="rId3"/>
          </p:cNvPr>
          <p:cNvPicPr>
            <a:picLocks noChangeAspect="1" noChangeArrowheads="1"/>
          </p:cNvPicPr>
          <p:nvPr/>
        </p:nvPicPr>
        <p:blipFill>
          <a:blip r:embed="rId4" cstate="print"/>
          <a:srcRect/>
          <a:stretch>
            <a:fillRect/>
          </a:stretch>
        </p:blipFill>
        <p:spPr bwMode="auto">
          <a:xfrm>
            <a:off x="2971800" y="1219200"/>
            <a:ext cx="3282462" cy="5334000"/>
          </a:xfrm>
          <a:prstGeom prst="rect">
            <a:avLst/>
          </a:prstGeom>
          <a:noFill/>
        </p:spPr>
      </p:pic>
      <p:sp>
        <p:nvSpPr>
          <p:cNvPr id="4" name="TextBox 3"/>
          <p:cNvSpPr txBox="1"/>
          <p:nvPr/>
        </p:nvSpPr>
        <p:spPr>
          <a:xfrm>
            <a:off x="6705600" y="6400800"/>
            <a:ext cx="2057400" cy="369332"/>
          </a:xfrm>
          <a:prstGeom prst="rect">
            <a:avLst/>
          </a:prstGeom>
          <a:noFill/>
        </p:spPr>
        <p:txBody>
          <a:bodyPr wrap="square" rtlCol="0">
            <a:spAutoFit/>
          </a:bodyPr>
          <a:lstStyle/>
          <a:p>
            <a:r>
              <a:rPr lang="en-US" dirty="0" smtClean="0"/>
              <a:t>By Lynn </a:t>
            </a:r>
            <a:r>
              <a:rPr lang="en-US" dirty="0" err="1" smtClean="0"/>
              <a:t>Stege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atic.howstuffworks.com/gif/chevrolet-impala-1960-1.jpg"/>
          <p:cNvPicPr>
            <a:picLocks noChangeAspect="1" noChangeArrowheads="1"/>
          </p:cNvPicPr>
          <p:nvPr/>
        </p:nvPicPr>
        <p:blipFill>
          <a:blip r:embed="rId3" cstate="print"/>
          <a:srcRect/>
          <a:stretch>
            <a:fillRect/>
          </a:stretch>
        </p:blipFill>
        <p:spPr bwMode="auto">
          <a:xfrm>
            <a:off x="381000" y="609600"/>
            <a:ext cx="3810000" cy="2838450"/>
          </a:xfrm>
          <a:prstGeom prst="rect">
            <a:avLst/>
          </a:prstGeom>
          <a:noFill/>
        </p:spPr>
      </p:pic>
      <p:pic>
        <p:nvPicPr>
          <p:cNvPr id="17416" name="Picture 8" descr="http://www.syracuseallford.com/clubcarpics/rthomas60tbird.jpg"/>
          <p:cNvPicPr>
            <a:picLocks noChangeAspect="1" noChangeArrowheads="1"/>
          </p:cNvPicPr>
          <p:nvPr/>
        </p:nvPicPr>
        <p:blipFill>
          <a:blip r:embed="rId4" cstate="print"/>
          <a:srcRect/>
          <a:stretch>
            <a:fillRect/>
          </a:stretch>
        </p:blipFill>
        <p:spPr bwMode="auto">
          <a:xfrm>
            <a:off x="4343400" y="1600200"/>
            <a:ext cx="4368800" cy="3276600"/>
          </a:xfrm>
          <a:prstGeom prst="rect">
            <a:avLst/>
          </a:prstGeom>
          <a:noFill/>
        </p:spPr>
      </p:pic>
      <p:pic>
        <p:nvPicPr>
          <p:cNvPr id="17418" name="Picture 10" descr="http://www.seriouswheels.com/pics-1960-1969/1964-Chevrolet-Corvair-Convertible-b-r-fa-sy.jpg"/>
          <p:cNvPicPr>
            <a:picLocks noChangeAspect="1" noChangeArrowheads="1"/>
          </p:cNvPicPr>
          <p:nvPr/>
        </p:nvPicPr>
        <p:blipFill>
          <a:blip r:embed="rId5" cstate="print"/>
          <a:srcRect/>
          <a:stretch>
            <a:fillRect/>
          </a:stretch>
        </p:blipFill>
        <p:spPr bwMode="auto">
          <a:xfrm>
            <a:off x="838200" y="3962400"/>
            <a:ext cx="4211970" cy="2263934"/>
          </a:xfrm>
          <a:prstGeom prst="rect">
            <a:avLst/>
          </a:prstGeom>
          <a:noFill/>
        </p:spPr>
      </p:pic>
      <p:sp>
        <p:nvSpPr>
          <p:cNvPr id="7" name="Rectangle 6"/>
          <p:cNvSpPr/>
          <p:nvPr/>
        </p:nvSpPr>
        <p:spPr>
          <a:xfrm>
            <a:off x="3962400" y="5410200"/>
            <a:ext cx="262283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Corvair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5334000" y="609600"/>
            <a:ext cx="2286203"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T-BIRD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9" name="MS900388188[1].wav">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rastyles.com/uploads/8/3/3/8/833856/4177179_orig.jpg"/>
          <p:cNvPicPr>
            <a:picLocks noChangeAspect="1" noChangeArrowheads="1"/>
          </p:cNvPicPr>
          <p:nvPr/>
        </p:nvPicPr>
        <p:blipFill>
          <a:blip r:embed="rId2" cstate="print"/>
          <a:srcRect/>
          <a:stretch>
            <a:fillRect/>
          </a:stretch>
        </p:blipFill>
        <p:spPr bwMode="auto">
          <a:xfrm>
            <a:off x="2971800" y="990600"/>
            <a:ext cx="2819400" cy="2728869"/>
          </a:xfrm>
          <a:prstGeom prst="rect">
            <a:avLst/>
          </a:prstGeom>
          <a:noFill/>
        </p:spPr>
      </p:pic>
      <p:pic>
        <p:nvPicPr>
          <p:cNvPr id="19460" name="Picture 4" descr="http://www.hairdohairstyles.com/HairStylePictures/albums/1960_Hairstyles/thumb_1960s_Hairstyle8.jpg"/>
          <p:cNvPicPr>
            <a:picLocks noChangeAspect="1" noChangeArrowheads="1"/>
          </p:cNvPicPr>
          <p:nvPr/>
        </p:nvPicPr>
        <p:blipFill>
          <a:blip r:embed="rId3" cstate="print"/>
          <a:srcRect/>
          <a:stretch>
            <a:fillRect/>
          </a:stretch>
        </p:blipFill>
        <p:spPr bwMode="auto">
          <a:xfrm>
            <a:off x="5181600" y="3657600"/>
            <a:ext cx="2330196" cy="2514600"/>
          </a:xfrm>
          <a:prstGeom prst="rect">
            <a:avLst/>
          </a:prstGeom>
          <a:noFill/>
        </p:spPr>
      </p:pic>
      <p:sp>
        <p:nvSpPr>
          <p:cNvPr id="6" name="Rectangle 5"/>
          <p:cNvSpPr/>
          <p:nvPr/>
        </p:nvSpPr>
        <p:spPr>
          <a:xfrm>
            <a:off x="304800" y="5410200"/>
            <a:ext cx="4839787"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60’s hairstyles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242" name="Picture 2" descr="Susan with the big 60s hair!"/>
          <p:cNvPicPr>
            <a:picLocks noChangeAspect="1" noChangeArrowheads="1"/>
          </p:cNvPicPr>
          <p:nvPr/>
        </p:nvPicPr>
        <p:blipFill>
          <a:blip r:embed="rId4" cstate="print"/>
          <a:srcRect/>
          <a:stretch>
            <a:fillRect/>
          </a:stretch>
        </p:blipFill>
        <p:spPr bwMode="auto">
          <a:xfrm>
            <a:off x="1295400" y="3048000"/>
            <a:ext cx="1981200" cy="25012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ebutanteclothing.com/news/images/redpromdress.jpg"/>
          <p:cNvPicPr>
            <a:picLocks noChangeAspect="1" noChangeArrowheads="1"/>
          </p:cNvPicPr>
          <p:nvPr/>
        </p:nvPicPr>
        <p:blipFill>
          <a:blip r:embed="rId2" cstate="print"/>
          <a:srcRect/>
          <a:stretch>
            <a:fillRect/>
          </a:stretch>
        </p:blipFill>
        <p:spPr bwMode="auto">
          <a:xfrm>
            <a:off x="1676400" y="152400"/>
            <a:ext cx="2714625" cy="3810000"/>
          </a:xfrm>
          <a:prstGeom prst="rect">
            <a:avLst/>
          </a:prstGeom>
          <a:noFill/>
        </p:spPr>
      </p:pic>
      <p:pic>
        <p:nvPicPr>
          <p:cNvPr id="20484" name="Picture 4" descr="http://www.threadsintime.net/sitebuildercontent/sitebuilderpictures/modblue.jpg"/>
          <p:cNvPicPr>
            <a:picLocks noChangeAspect="1" noChangeArrowheads="1"/>
          </p:cNvPicPr>
          <p:nvPr/>
        </p:nvPicPr>
        <p:blipFill>
          <a:blip r:embed="rId3" cstate="print"/>
          <a:srcRect/>
          <a:stretch>
            <a:fillRect/>
          </a:stretch>
        </p:blipFill>
        <p:spPr bwMode="auto">
          <a:xfrm>
            <a:off x="4343400" y="2133600"/>
            <a:ext cx="2185729" cy="4387850"/>
          </a:xfrm>
          <a:prstGeom prst="rect">
            <a:avLst/>
          </a:prstGeom>
          <a:noFill/>
        </p:spPr>
      </p:pic>
      <p:pic>
        <p:nvPicPr>
          <p:cNvPr id="20486" name="Picture 6" descr="http://www.fiftiesweb.com/fashion/teen-pants-hip2-mw-67.jpg"/>
          <p:cNvPicPr>
            <a:picLocks noChangeAspect="1" noChangeArrowheads="1"/>
          </p:cNvPicPr>
          <p:nvPr/>
        </p:nvPicPr>
        <p:blipFill>
          <a:blip r:embed="rId4" cstate="print"/>
          <a:srcRect/>
          <a:stretch>
            <a:fillRect/>
          </a:stretch>
        </p:blipFill>
        <p:spPr bwMode="auto">
          <a:xfrm>
            <a:off x="6477000" y="304800"/>
            <a:ext cx="2057400" cy="3528441"/>
          </a:xfrm>
          <a:prstGeom prst="rect">
            <a:avLst/>
          </a:prstGeom>
          <a:noFill/>
        </p:spPr>
      </p:pic>
      <p:pic>
        <p:nvPicPr>
          <p:cNvPr id="20490" name="Picture 10" descr="http://www.twolia.com/blogs/heres-looking-like-you-kid/files/2009/04/1960s-red-and-white-polka-dot-dress-300x300.jpg"/>
          <p:cNvPicPr>
            <a:picLocks noChangeAspect="1" noChangeArrowheads="1"/>
          </p:cNvPicPr>
          <p:nvPr/>
        </p:nvPicPr>
        <p:blipFill>
          <a:blip r:embed="rId5" cstate="print"/>
          <a:srcRect/>
          <a:stretch>
            <a:fillRect/>
          </a:stretch>
        </p:blipFill>
        <p:spPr bwMode="auto">
          <a:xfrm>
            <a:off x="457200" y="3733800"/>
            <a:ext cx="2857500" cy="2857500"/>
          </a:xfrm>
          <a:prstGeom prst="rect">
            <a:avLst/>
          </a:prstGeom>
          <a:noFill/>
        </p:spPr>
      </p:pic>
      <p:sp>
        <p:nvSpPr>
          <p:cNvPr id="7" name="Rectangle 6"/>
          <p:cNvSpPr/>
          <p:nvPr/>
        </p:nvSpPr>
        <p:spPr>
          <a:xfrm>
            <a:off x="4038600" y="5715000"/>
            <a:ext cx="4799712" cy="923330"/>
          </a:xfrm>
          <a:prstGeom prst="rect">
            <a:avLst/>
          </a:prstGeom>
          <a:noFill/>
        </p:spPr>
        <p:txBody>
          <a:bodyPr wrap="none" lIns="91440" tIns="45720" rIns="91440" bIns="45720">
            <a:spAutoFit/>
          </a:bodyPr>
          <a:lstStyle/>
          <a:p>
            <a:pPr algn="ctr"/>
            <a:r>
              <a:rPr lang="en-US"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60’s Clothing</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etergreenberg.com/wp-content/uploads/2008/09/paul-newman.jpeg"/>
          <p:cNvPicPr>
            <a:picLocks noChangeAspect="1" noChangeArrowheads="1"/>
          </p:cNvPicPr>
          <p:nvPr/>
        </p:nvPicPr>
        <p:blipFill>
          <a:blip r:embed="rId2" cstate="print"/>
          <a:srcRect/>
          <a:stretch>
            <a:fillRect/>
          </a:stretch>
        </p:blipFill>
        <p:spPr bwMode="auto">
          <a:xfrm>
            <a:off x="914400" y="1371600"/>
            <a:ext cx="2514600" cy="3143250"/>
          </a:xfrm>
          <a:prstGeom prst="rect">
            <a:avLst/>
          </a:prstGeom>
          <a:noFill/>
        </p:spPr>
      </p:pic>
      <p:pic>
        <p:nvPicPr>
          <p:cNvPr id="18436" name="Picture 4" descr="http://s0.ilike.com/image/artist/Hank+Williams-100x100.jpg">
            <a:hlinkClick r:id="rId3"/>
          </p:cNvPr>
          <p:cNvPicPr>
            <a:picLocks noChangeAspect="1" noChangeArrowheads="1"/>
          </p:cNvPicPr>
          <p:nvPr/>
        </p:nvPicPr>
        <p:blipFill>
          <a:blip r:embed="rId4" cstate="print"/>
          <a:srcRect/>
          <a:stretch>
            <a:fillRect/>
          </a:stretch>
        </p:blipFill>
        <p:spPr bwMode="auto">
          <a:xfrm>
            <a:off x="4953000" y="609600"/>
            <a:ext cx="2628900" cy="2628900"/>
          </a:xfrm>
          <a:prstGeom prst="rect">
            <a:avLst/>
          </a:prstGeom>
          <a:noFill/>
        </p:spPr>
      </p:pic>
      <p:pic>
        <p:nvPicPr>
          <p:cNvPr id="18438" name="Picture 6" descr="http://www.papermag.com/blogs/PerryMason_.jpg"/>
          <p:cNvPicPr>
            <a:picLocks noChangeAspect="1" noChangeArrowheads="1"/>
          </p:cNvPicPr>
          <p:nvPr/>
        </p:nvPicPr>
        <p:blipFill>
          <a:blip r:embed="rId5" cstate="print"/>
          <a:srcRect/>
          <a:stretch>
            <a:fillRect/>
          </a:stretch>
        </p:blipFill>
        <p:spPr bwMode="auto">
          <a:xfrm>
            <a:off x="3429000" y="3429000"/>
            <a:ext cx="3200400" cy="3200400"/>
          </a:xfrm>
          <a:prstGeom prst="rect">
            <a:avLst/>
          </a:prstGeom>
          <a:noFill/>
        </p:spPr>
      </p:pic>
      <p:sp>
        <p:nvSpPr>
          <p:cNvPr id="5" name="Rectangle 4"/>
          <p:cNvSpPr/>
          <p:nvPr/>
        </p:nvSpPr>
        <p:spPr>
          <a:xfrm>
            <a:off x="0" y="3886200"/>
            <a:ext cx="3258090" cy="1323439"/>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Paul Newman</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2133600" y="457200"/>
            <a:ext cx="3361818" cy="646331"/>
          </a:xfrm>
          <a:prstGeom prst="rect">
            <a:avLst/>
          </a:prstGeom>
          <a:noFill/>
        </p:spPr>
        <p:txBody>
          <a:bodyPr wrap="none" lIns="91440" tIns="45720" rIns="91440" bIns="45720">
            <a:spAutoFit/>
          </a:bodyPr>
          <a:lstStyle/>
          <a:p>
            <a:pPr algn="ctr"/>
            <a:r>
              <a:rPr lang="en-US"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Hank Williams</a:t>
            </a:r>
            <a:endPar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one With The Wind"/>
          <p:cNvPicPr>
            <a:picLocks noChangeAspect="1" noChangeArrowheads="1"/>
          </p:cNvPicPr>
          <p:nvPr/>
        </p:nvPicPr>
        <p:blipFill>
          <a:blip r:embed="rId2" cstate="print"/>
          <a:srcRect/>
          <a:stretch>
            <a:fillRect/>
          </a:stretch>
        </p:blipFill>
        <p:spPr bwMode="auto">
          <a:xfrm>
            <a:off x="838200" y="457200"/>
            <a:ext cx="3429000" cy="5102352"/>
          </a:xfrm>
          <a:prstGeom prst="rect">
            <a:avLst/>
          </a:prstGeom>
          <a:noFill/>
        </p:spPr>
      </p:pic>
      <p:pic>
        <p:nvPicPr>
          <p:cNvPr id="5122" name="Picture 2" descr="http://richmondthenandnow.com/Images/Famous-Visitors/Robert-Frost-big.jpg"/>
          <p:cNvPicPr>
            <a:picLocks noChangeAspect="1" noChangeArrowheads="1"/>
          </p:cNvPicPr>
          <p:nvPr/>
        </p:nvPicPr>
        <p:blipFill>
          <a:blip r:embed="rId3" cstate="print"/>
          <a:srcRect/>
          <a:stretch>
            <a:fillRect/>
          </a:stretch>
        </p:blipFill>
        <p:spPr bwMode="auto">
          <a:xfrm>
            <a:off x="5486400" y="457200"/>
            <a:ext cx="2319650" cy="2498725"/>
          </a:xfrm>
          <a:prstGeom prst="rect">
            <a:avLst/>
          </a:prstGeom>
          <a:noFill/>
        </p:spPr>
      </p:pic>
      <p:sp>
        <p:nvSpPr>
          <p:cNvPr id="4" name="TextBox 3"/>
          <p:cNvSpPr txBox="1"/>
          <p:nvPr/>
        </p:nvSpPr>
        <p:spPr>
          <a:xfrm>
            <a:off x="4953000" y="3429000"/>
            <a:ext cx="3810000" cy="923330"/>
          </a:xfrm>
          <a:prstGeom prst="rect">
            <a:avLst/>
          </a:prstGeom>
          <a:noFill/>
        </p:spPr>
        <p:txBody>
          <a:bodyPr wrap="square" rtlCol="0">
            <a:spAutoFit/>
          </a:bodyPr>
          <a:lstStyle/>
          <a:p>
            <a:pPr algn="ctr"/>
            <a:r>
              <a:rPr lang="en-US" dirty="0" smtClean="0"/>
              <a:t>NOTHING GOLD CAN STAY</a:t>
            </a:r>
          </a:p>
          <a:p>
            <a:pPr algn="ctr"/>
            <a:r>
              <a:rPr lang="en-US" dirty="0" smtClean="0"/>
              <a:t>Robert Frost</a:t>
            </a:r>
          </a:p>
          <a:p>
            <a:pPr algn="ct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609600"/>
            <a:ext cx="457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60’s MUSIC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Rectangle 3"/>
          <p:cNvSpPr/>
          <p:nvPr/>
        </p:nvSpPr>
        <p:spPr>
          <a:xfrm rot="20500037">
            <a:off x="2658548" y="1980617"/>
            <a:ext cx="305243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Twist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1143000" y="4800600"/>
            <a:ext cx="5301451" cy="769441"/>
          </a:xfrm>
          <a:prstGeom prst="rect">
            <a:avLst/>
          </a:prstGeom>
          <a:no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Lion Sleeps Tonight</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rot="268823">
            <a:off x="3994969" y="2831148"/>
            <a:ext cx="2287806"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Sherry</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rot="256094">
            <a:off x="1923031" y="3833098"/>
            <a:ext cx="269016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rPr>
              <a:t>Loco-Motion</a:t>
            </a:r>
            <a:endParaRPr lang="en-US" sz="3200" b="1" cap="none" spc="0" dirty="0">
              <a:ln w="50800"/>
              <a:solidFill>
                <a:schemeClr val="bg1">
                  <a:shade val="50000"/>
                </a:schemeClr>
              </a:solidFill>
              <a:effectLst/>
            </a:endParaRPr>
          </a:p>
        </p:txBody>
      </p:sp>
      <p:sp>
        <p:nvSpPr>
          <p:cNvPr id="8" name="Rectangle 7"/>
          <p:cNvSpPr/>
          <p:nvPr/>
        </p:nvSpPr>
        <p:spPr>
          <a:xfrm rot="21157551">
            <a:off x="5029200" y="4038600"/>
            <a:ext cx="3722494"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Johnny angel</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8" descr="Adam's photograph of the Beatles">
            <a:hlinkClick r:id="rId2"/>
          </p:cNvPr>
          <p:cNvPicPr>
            <a:picLocks noChangeAspect="1" noChangeArrowheads="1"/>
          </p:cNvPicPr>
          <p:nvPr/>
        </p:nvPicPr>
        <p:blipFill>
          <a:blip r:embed="rId3" cstate="print"/>
          <a:srcRect/>
          <a:stretch>
            <a:fillRect/>
          </a:stretch>
        </p:blipFill>
        <p:spPr bwMode="auto">
          <a:xfrm>
            <a:off x="6858000" y="533400"/>
            <a:ext cx="1600200" cy="2381250"/>
          </a:xfrm>
          <a:prstGeom prst="rect">
            <a:avLst/>
          </a:prstGeom>
          <a:noFill/>
        </p:spPr>
      </p:pic>
      <p:sp>
        <p:nvSpPr>
          <p:cNvPr id="10" name="Rectangle 9"/>
          <p:cNvSpPr/>
          <p:nvPr/>
        </p:nvSpPr>
        <p:spPr>
          <a:xfrm>
            <a:off x="228600" y="2895600"/>
            <a:ext cx="1981633" cy="707886"/>
          </a:xfrm>
          <a:prstGeom prst="rect">
            <a:avLst/>
          </a:prstGeom>
          <a:noFill/>
        </p:spPr>
        <p:txBody>
          <a:bodyPr wrap="non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Beatles</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146" name="Picture 2" descr="The Beatles as photographed upon their arrival at JFK Airport in New York, February 7, 1964, from top left: John, Paul, George &amp; Ringo."/>
          <p:cNvPicPr>
            <a:picLocks noChangeAspect="1" noChangeArrowheads="1"/>
          </p:cNvPicPr>
          <p:nvPr/>
        </p:nvPicPr>
        <p:blipFill>
          <a:blip r:embed="rId4" cstate="print"/>
          <a:srcRect/>
          <a:stretch>
            <a:fillRect/>
          </a:stretch>
        </p:blipFill>
        <p:spPr bwMode="auto">
          <a:xfrm>
            <a:off x="228600" y="609600"/>
            <a:ext cx="2114550" cy="2114550"/>
          </a:xfrm>
          <a:prstGeom prst="rect">
            <a:avLst/>
          </a:prstGeom>
          <a:noFill/>
        </p:spPr>
      </p:pic>
      <p:sp>
        <p:nvSpPr>
          <p:cNvPr id="11" name="TextBox 10"/>
          <p:cNvSpPr txBox="1"/>
          <p:nvPr/>
        </p:nvSpPr>
        <p:spPr>
          <a:xfrm>
            <a:off x="6810375" y="2914650"/>
            <a:ext cx="1919778" cy="461665"/>
          </a:xfrm>
          <a:prstGeom prst="rect">
            <a:avLst/>
          </a:prstGeom>
          <a:noFill/>
        </p:spPr>
        <p:txBody>
          <a:bodyPr wrap="square" rtlCol="0">
            <a:spAutoFit/>
          </a:bodyPr>
          <a:lstStyle/>
          <a:p>
            <a:r>
              <a:rPr lang="en-US" sz="1200" b="1" dirty="0" smtClean="0"/>
              <a:t>Click the guitar to see the video.</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2895600" cy="6740307"/>
          </a:xfrm>
          <a:prstGeom prst="rect">
            <a:avLst/>
          </a:prstGeom>
          <a:noFill/>
        </p:spPr>
        <p:txBody>
          <a:bodyPr wrap="square" rtlCol="0">
            <a:spAutoFit/>
          </a:bodyPr>
          <a:lstStyle/>
          <a:p>
            <a:r>
              <a:rPr lang="en-US" sz="2400" b="1" dirty="0" smtClean="0"/>
              <a:t>rumble </a:t>
            </a:r>
          </a:p>
          <a:p>
            <a:r>
              <a:rPr lang="en-US" sz="2400" b="1" dirty="0" smtClean="0"/>
              <a:t>Greasers</a:t>
            </a:r>
          </a:p>
          <a:p>
            <a:r>
              <a:rPr lang="en-US" sz="2400" b="1" dirty="0" err="1" smtClean="0"/>
              <a:t>Socs</a:t>
            </a:r>
            <a:r>
              <a:rPr lang="en-US" sz="2400" b="1" dirty="0" smtClean="0"/>
              <a:t>/Socials</a:t>
            </a:r>
          </a:p>
          <a:p>
            <a:r>
              <a:rPr lang="en-US" sz="2400" b="1" dirty="0" smtClean="0"/>
              <a:t>The fuzz</a:t>
            </a:r>
          </a:p>
          <a:p>
            <a:r>
              <a:rPr lang="en-US" sz="2400" b="1" dirty="0" smtClean="0"/>
              <a:t>booze hound</a:t>
            </a:r>
          </a:p>
          <a:p>
            <a:r>
              <a:rPr lang="en-US" sz="2400" b="1" dirty="0" smtClean="0"/>
              <a:t>Heater</a:t>
            </a:r>
          </a:p>
          <a:p>
            <a:r>
              <a:rPr lang="en-US" sz="2400" b="1" dirty="0" smtClean="0"/>
              <a:t>pickled</a:t>
            </a:r>
          </a:p>
          <a:p>
            <a:r>
              <a:rPr lang="en-US" sz="2400" b="1" dirty="0" smtClean="0"/>
              <a:t>soused</a:t>
            </a:r>
          </a:p>
          <a:p>
            <a:r>
              <a:rPr lang="en-US" sz="2400" b="1" dirty="0" smtClean="0"/>
              <a:t>weed/</a:t>
            </a:r>
            <a:r>
              <a:rPr lang="en-US" sz="2000" b="1" dirty="0" smtClean="0"/>
              <a:t>cancer stick</a:t>
            </a:r>
          </a:p>
          <a:p>
            <a:r>
              <a:rPr lang="en-US" sz="2400" b="1" dirty="0" smtClean="0"/>
              <a:t>The cooler</a:t>
            </a:r>
          </a:p>
          <a:p>
            <a:r>
              <a:rPr lang="en-US" sz="2400" b="1" dirty="0" smtClean="0"/>
              <a:t>corn </a:t>
            </a:r>
            <a:r>
              <a:rPr lang="en-US" sz="2400" b="1" dirty="0" err="1" smtClean="0"/>
              <a:t>poney</a:t>
            </a:r>
            <a:endParaRPr lang="en-US" sz="2400" b="1" dirty="0" smtClean="0"/>
          </a:p>
          <a:p>
            <a:r>
              <a:rPr lang="en-US" sz="2400" b="1" dirty="0" smtClean="0"/>
              <a:t>JD</a:t>
            </a:r>
          </a:p>
          <a:p>
            <a:r>
              <a:rPr lang="en-US" sz="2400" b="1" dirty="0" smtClean="0"/>
              <a:t>Snooker</a:t>
            </a:r>
          </a:p>
          <a:p>
            <a:r>
              <a:rPr lang="en-US" sz="2400" b="1" dirty="0" smtClean="0"/>
              <a:t>savvy</a:t>
            </a:r>
          </a:p>
          <a:p>
            <a:r>
              <a:rPr lang="en-US" sz="2400" b="1" dirty="0" smtClean="0"/>
              <a:t>tuff</a:t>
            </a:r>
          </a:p>
          <a:p>
            <a:endParaRPr lang="en-US" dirty="0" smtClean="0"/>
          </a:p>
          <a:p>
            <a:endParaRPr lang="en-US" dirty="0" smtClean="0"/>
          </a:p>
          <a:p>
            <a:endParaRPr lang="en-US" dirty="0" smtClean="0"/>
          </a:p>
          <a:p>
            <a:endParaRPr lang="en-US" dirty="0"/>
          </a:p>
        </p:txBody>
      </p:sp>
      <p:sp>
        <p:nvSpPr>
          <p:cNvPr id="3" name="TextBox 2"/>
          <p:cNvSpPr txBox="1"/>
          <p:nvPr/>
        </p:nvSpPr>
        <p:spPr>
          <a:xfrm>
            <a:off x="3505200" y="1066800"/>
            <a:ext cx="5486400" cy="6740307"/>
          </a:xfrm>
          <a:prstGeom prst="rect">
            <a:avLst/>
          </a:prstGeom>
          <a:noFill/>
        </p:spPr>
        <p:txBody>
          <a:bodyPr wrap="square" rtlCol="0">
            <a:spAutoFit/>
          </a:bodyPr>
          <a:lstStyle/>
          <a:p>
            <a:r>
              <a:rPr lang="en-US" sz="2400" b="1" dirty="0" smtClean="0">
                <a:solidFill>
                  <a:srgbClr val="FFFF00"/>
                </a:solidFill>
              </a:rPr>
              <a:t>Big Fight</a:t>
            </a:r>
          </a:p>
          <a:p>
            <a:r>
              <a:rPr lang="en-US" sz="2400" b="1" dirty="0" smtClean="0">
                <a:solidFill>
                  <a:srgbClr val="FFFF00"/>
                </a:solidFill>
              </a:rPr>
              <a:t>Poor kids from East side-</a:t>
            </a:r>
            <a:r>
              <a:rPr lang="en-US" sz="2000" b="1" dirty="0" smtClean="0">
                <a:solidFill>
                  <a:srgbClr val="FFFF00"/>
                </a:solidFill>
              </a:rPr>
              <a:t>Protagonists </a:t>
            </a:r>
            <a:r>
              <a:rPr lang="en-US" sz="2400" b="1" dirty="0" smtClean="0">
                <a:solidFill>
                  <a:srgbClr val="FFFF00"/>
                </a:solidFill>
              </a:rPr>
              <a:t> </a:t>
            </a:r>
          </a:p>
          <a:p>
            <a:r>
              <a:rPr lang="en-US" sz="2400" b="1" dirty="0" smtClean="0">
                <a:solidFill>
                  <a:srgbClr val="FFFF00"/>
                </a:solidFill>
              </a:rPr>
              <a:t>Rich kids from West side – </a:t>
            </a:r>
            <a:r>
              <a:rPr lang="en-US" sz="2000" b="1" dirty="0" smtClean="0">
                <a:solidFill>
                  <a:srgbClr val="FFFF00"/>
                </a:solidFill>
              </a:rPr>
              <a:t>Antagonists</a:t>
            </a:r>
            <a:r>
              <a:rPr lang="en-US" sz="2400" b="1" dirty="0" smtClean="0">
                <a:solidFill>
                  <a:srgbClr val="FFFF00"/>
                </a:solidFill>
              </a:rPr>
              <a:t> </a:t>
            </a:r>
          </a:p>
          <a:p>
            <a:r>
              <a:rPr lang="en-US" sz="2400" b="1" dirty="0" smtClean="0">
                <a:solidFill>
                  <a:srgbClr val="FFFF00"/>
                </a:solidFill>
              </a:rPr>
              <a:t>Police </a:t>
            </a:r>
          </a:p>
          <a:p>
            <a:r>
              <a:rPr lang="en-US" sz="2400" b="1" dirty="0" smtClean="0">
                <a:solidFill>
                  <a:srgbClr val="FFFF00"/>
                </a:solidFill>
              </a:rPr>
              <a:t>A Drinker </a:t>
            </a:r>
          </a:p>
          <a:p>
            <a:r>
              <a:rPr lang="en-US" sz="2400" b="1" dirty="0" smtClean="0">
                <a:solidFill>
                  <a:srgbClr val="FFFF00"/>
                </a:solidFill>
              </a:rPr>
              <a:t>Gun </a:t>
            </a:r>
          </a:p>
          <a:p>
            <a:r>
              <a:rPr lang="en-US" sz="2400" b="1" dirty="0" smtClean="0">
                <a:solidFill>
                  <a:srgbClr val="FFFF00"/>
                </a:solidFill>
              </a:rPr>
              <a:t>Drunk </a:t>
            </a:r>
          </a:p>
          <a:p>
            <a:r>
              <a:rPr lang="en-US" sz="2400" b="1" dirty="0" smtClean="0">
                <a:solidFill>
                  <a:srgbClr val="FFFF00"/>
                </a:solidFill>
              </a:rPr>
              <a:t>Drunk </a:t>
            </a:r>
          </a:p>
          <a:p>
            <a:r>
              <a:rPr lang="en-US" sz="2400" b="1" dirty="0" smtClean="0">
                <a:solidFill>
                  <a:srgbClr val="FFFF00"/>
                </a:solidFill>
              </a:rPr>
              <a:t>Cigarette </a:t>
            </a:r>
          </a:p>
          <a:p>
            <a:r>
              <a:rPr lang="en-US" sz="2400" b="1" dirty="0" smtClean="0">
                <a:solidFill>
                  <a:srgbClr val="FFFF00"/>
                </a:solidFill>
              </a:rPr>
              <a:t>Jail </a:t>
            </a:r>
          </a:p>
          <a:p>
            <a:r>
              <a:rPr lang="en-US" sz="2400" b="1" dirty="0" smtClean="0">
                <a:solidFill>
                  <a:srgbClr val="FFFF00"/>
                </a:solidFill>
              </a:rPr>
              <a:t>Acting corny/unsophisticated </a:t>
            </a:r>
          </a:p>
          <a:p>
            <a:r>
              <a:rPr lang="en-US" sz="2400" b="1" dirty="0" smtClean="0">
                <a:solidFill>
                  <a:srgbClr val="FFFF00"/>
                </a:solidFill>
              </a:rPr>
              <a:t>Juvenile Delinquent </a:t>
            </a:r>
          </a:p>
          <a:p>
            <a:r>
              <a:rPr lang="en-US" sz="2400" b="1" dirty="0" smtClean="0">
                <a:solidFill>
                  <a:srgbClr val="FFFF00"/>
                </a:solidFill>
              </a:rPr>
              <a:t>A type of pool game</a:t>
            </a:r>
          </a:p>
          <a:p>
            <a:r>
              <a:rPr lang="en-US" sz="2400" b="1" dirty="0" smtClean="0">
                <a:solidFill>
                  <a:srgbClr val="FFFF00"/>
                </a:solidFill>
              </a:rPr>
              <a:t>to understand</a:t>
            </a:r>
          </a:p>
          <a:p>
            <a:r>
              <a:rPr lang="en-US" sz="2400" b="1" dirty="0" smtClean="0">
                <a:solidFill>
                  <a:srgbClr val="FFFF00"/>
                </a:solidFill>
              </a:rPr>
              <a:t>cool/sharp </a:t>
            </a:r>
          </a:p>
          <a:p>
            <a:r>
              <a:rPr lang="en-US" sz="2400" dirty="0" smtClean="0"/>
              <a:t> </a:t>
            </a:r>
          </a:p>
          <a:p>
            <a:endParaRPr lang="en-US" sz="2400" dirty="0" smtClean="0"/>
          </a:p>
          <a:p>
            <a:endParaRPr lang="en-US" sz="2400" dirty="0"/>
          </a:p>
        </p:txBody>
      </p:sp>
      <p:sp>
        <p:nvSpPr>
          <p:cNvPr id="4" name="Rectangle 3"/>
          <p:cNvSpPr/>
          <p:nvPr/>
        </p:nvSpPr>
        <p:spPr>
          <a:xfrm>
            <a:off x="2244836" y="152400"/>
            <a:ext cx="3517310"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60’s slang</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linds(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linds(horizontal)">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38200"/>
            <a:ext cx="6705600" cy="5632311"/>
          </a:xfrm>
          <a:prstGeom prst="rect">
            <a:avLst/>
          </a:prstGeom>
        </p:spPr>
        <p:txBody>
          <a:bodyPr wrap="square">
            <a:spAutoFit/>
          </a:bodyPr>
          <a:lstStyle/>
          <a:p>
            <a:r>
              <a:rPr lang="en-US" b="1" dirty="0" smtClean="0"/>
              <a:t>full title </a:t>
            </a:r>
            <a:r>
              <a:rPr lang="en-US" dirty="0" smtClean="0"/>
              <a:t> ·  </a:t>
            </a:r>
            <a:r>
              <a:rPr lang="en-US" i="1" dirty="0" smtClean="0"/>
              <a:t>The Outsiders</a:t>
            </a:r>
            <a:r>
              <a:rPr lang="en-US" dirty="0" smtClean="0"/>
              <a:t> </a:t>
            </a:r>
          </a:p>
          <a:p>
            <a:r>
              <a:rPr lang="en-US" b="1" dirty="0" smtClean="0"/>
              <a:t>author </a:t>
            </a:r>
            <a:r>
              <a:rPr lang="en-US" dirty="0" smtClean="0"/>
              <a:t> · S. E. Hinton</a:t>
            </a:r>
          </a:p>
          <a:p>
            <a:r>
              <a:rPr lang="en-US" b="1" dirty="0" smtClean="0"/>
              <a:t>type of work </a:t>
            </a:r>
            <a:r>
              <a:rPr lang="en-US" dirty="0" smtClean="0"/>
              <a:t> · Novel</a:t>
            </a:r>
          </a:p>
          <a:p>
            <a:r>
              <a:rPr lang="en-US" b="1" dirty="0" smtClean="0"/>
              <a:t>genre </a:t>
            </a:r>
            <a:r>
              <a:rPr lang="en-US" dirty="0" smtClean="0"/>
              <a:t> · Coming-of-age; class struggle </a:t>
            </a:r>
          </a:p>
          <a:p>
            <a:r>
              <a:rPr lang="en-US" b="1" dirty="0" smtClean="0"/>
              <a:t>language </a:t>
            </a:r>
            <a:r>
              <a:rPr lang="en-US" dirty="0" smtClean="0"/>
              <a:t> · English</a:t>
            </a:r>
          </a:p>
          <a:p>
            <a:r>
              <a:rPr lang="en-US" b="1" dirty="0" smtClean="0"/>
              <a:t>time and place written </a:t>
            </a:r>
            <a:r>
              <a:rPr lang="en-US" dirty="0" smtClean="0"/>
              <a:t> ·  1960s, Tulsa, Oklahoma</a:t>
            </a:r>
          </a:p>
          <a:p>
            <a:r>
              <a:rPr lang="en-US" b="1" dirty="0" smtClean="0"/>
              <a:t>date of first publication </a:t>
            </a:r>
            <a:r>
              <a:rPr lang="en-US" dirty="0" smtClean="0"/>
              <a:t> ·  1967 </a:t>
            </a:r>
          </a:p>
          <a:p>
            <a:r>
              <a:rPr lang="en-US" b="1" dirty="0" smtClean="0"/>
              <a:t>publisher </a:t>
            </a:r>
            <a:r>
              <a:rPr lang="en-US" dirty="0" smtClean="0"/>
              <a:t> · The Viking Press</a:t>
            </a:r>
          </a:p>
          <a:p>
            <a:r>
              <a:rPr lang="en-US" b="1" dirty="0" smtClean="0"/>
              <a:t>narrator </a:t>
            </a:r>
            <a:r>
              <a:rPr lang="en-US" dirty="0" smtClean="0"/>
              <a:t> · </a:t>
            </a:r>
            <a:r>
              <a:rPr lang="en-US" dirty="0" err="1" smtClean="0"/>
              <a:t>Ponyboy</a:t>
            </a:r>
            <a:r>
              <a:rPr lang="en-US" dirty="0" smtClean="0"/>
              <a:t> Curtis</a:t>
            </a:r>
          </a:p>
          <a:p>
            <a:r>
              <a:rPr lang="en-US" b="1" dirty="0" smtClean="0"/>
              <a:t>point of view </a:t>
            </a:r>
            <a:r>
              <a:rPr lang="en-US" dirty="0" smtClean="0"/>
              <a:t> · </a:t>
            </a:r>
            <a:r>
              <a:rPr lang="en-US" dirty="0" err="1" smtClean="0"/>
              <a:t>Ponyboy</a:t>
            </a:r>
            <a:r>
              <a:rPr lang="en-US" dirty="0" smtClean="0"/>
              <a:t> gives a first-person, subjective account of events, explaining how we should interpret events and people in the story.</a:t>
            </a:r>
          </a:p>
          <a:p>
            <a:r>
              <a:rPr lang="en-US" b="1" dirty="0" smtClean="0"/>
              <a:t>tone </a:t>
            </a:r>
            <a:r>
              <a:rPr lang="en-US" dirty="0" smtClean="0"/>
              <a:t> · Youthful; melodramatic; slangy; simplistic</a:t>
            </a:r>
          </a:p>
          <a:p>
            <a:r>
              <a:rPr lang="en-US" b="1" dirty="0" smtClean="0"/>
              <a:t>tense </a:t>
            </a:r>
            <a:r>
              <a:rPr lang="en-US" dirty="0" smtClean="0"/>
              <a:t> · Past</a:t>
            </a:r>
          </a:p>
          <a:p>
            <a:r>
              <a:rPr lang="en-US" b="1" dirty="0" smtClean="0"/>
              <a:t>setting (time) </a:t>
            </a:r>
            <a:r>
              <a:rPr lang="en-US" dirty="0" smtClean="0"/>
              <a:t> · Mid-1960s</a:t>
            </a:r>
          </a:p>
          <a:p>
            <a:r>
              <a:rPr lang="en-US" b="1" dirty="0" smtClean="0"/>
              <a:t>setting (place) </a:t>
            </a:r>
            <a:r>
              <a:rPr lang="en-US" dirty="0" smtClean="0"/>
              <a:t> · Tulsa, Oklahoma</a:t>
            </a:r>
          </a:p>
          <a:p>
            <a:r>
              <a:rPr lang="en-US" b="1" dirty="0" smtClean="0"/>
              <a:t>protagonist</a:t>
            </a:r>
            <a:r>
              <a:rPr lang="en-US" dirty="0" smtClean="0"/>
              <a:t> · </a:t>
            </a:r>
            <a:r>
              <a:rPr lang="en-US" dirty="0" err="1" smtClean="0"/>
              <a:t>Ponyboy</a:t>
            </a:r>
            <a:endParaRPr lang="en-US" dirty="0" smtClean="0"/>
          </a:p>
          <a:p>
            <a:r>
              <a:rPr lang="en-US" b="1" dirty="0" smtClean="0"/>
              <a:t>major conflict </a:t>
            </a:r>
            <a:r>
              <a:rPr lang="en-US" dirty="0" smtClean="0"/>
              <a:t> · Against the background of the clash between the poor greasers and the rich </a:t>
            </a:r>
            <a:r>
              <a:rPr lang="en-US" dirty="0" err="1" smtClean="0"/>
              <a:t>Socs</a:t>
            </a:r>
            <a:r>
              <a:rPr lang="en-US" dirty="0" smtClean="0"/>
              <a:t>, the greaser </a:t>
            </a:r>
            <a:r>
              <a:rPr lang="en-US" dirty="0" err="1" smtClean="0"/>
              <a:t>Ponyboy</a:t>
            </a:r>
            <a:r>
              <a:rPr lang="en-US" dirty="0" smtClean="0"/>
              <a:t> struggles to mature.</a:t>
            </a:r>
            <a:endParaRPr lang="en-US" dirty="0"/>
          </a:p>
        </p:txBody>
      </p:sp>
      <p:sp>
        <p:nvSpPr>
          <p:cNvPr id="3" name="Rectangle 2"/>
          <p:cNvSpPr/>
          <p:nvPr/>
        </p:nvSpPr>
        <p:spPr>
          <a:xfrm>
            <a:off x="5867400" y="304800"/>
            <a:ext cx="2220480"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smtClean="0">
                <a:ln/>
                <a:solidFill>
                  <a:schemeClr val="accent5">
                    <a:tint val="50000"/>
                    <a:satMod val="180000"/>
                  </a:schemeClr>
                </a:solidFill>
                <a:effectLst/>
              </a:rPr>
              <a:t>FACTS</a:t>
            </a:r>
            <a:endParaRPr lang="en-US" sz="5400" b="1" cap="none" spc="0" dirty="0">
              <a:ln/>
              <a:solidFill>
                <a:schemeClr val="accent5">
                  <a:tint val="50000"/>
                  <a:satMod val="180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990600"/>
            <a:ext cx="4572000" cy="5355312"/>
          </a:xfrm>
          <a:prstGeom prst="rect">
            <a:avLst/>
          </a:prstGeom>
        </p:spPr>
        <p:txBody>
          <a:bodyPr>
            <a:spAutoFit/>
          </a:bodyPr>
          <a:lstStyle/>
          <a:p>
            <a:r>
              <a:rPr lang="en-US" dirty="0" smtClean="0"/>
              <a:t>S </a:t>
            </a:r>
            <a:r>
              <a:rPr lang="en-US" dirty="0" err="1" smtClean="0"/>
              <a:t>usan</a:t>
            </a:r>
            <a:r>
              <a:rPr lang="en-US" dirty="0" smtClean="0"/>
              <a:t> Eloise Hinton was born in the 1950s in Tulsa, Oklahoma, a place that she describes as “a pleasant place to live if you don’t want to do anything.” She began </a:t>
            </a:r>
            <a:r>
              <a:rPr lang="en-US" i="1" dirty="0" smtClean="0"/>
              <a:t>The Outsiders</a:t>
            </a:r>
            <a:r>
              <a:rPr lang="en-US" dirty="0" smtClean="0"/>
              <a:t> at the age of fifteen, inspired by her frustration with the social divisions in her high school and the lack of realistic fiction for high school readers. </a:t>
            </a:r>
            <a:r>
              <a:rPr lang="en-US" i="1" dirty="0" smtClean="0"/>
              <a:t>The Outsiders,</a:t>
            </a:r>
            <a:r>
              <a:rPr lang="en-US" dirty="0" smtClean="0"/>
              <a:t> first published in 1967, tells the story of class conflict between the greasers, a group of low-class youths, and the </a:t>
            </a:r>
            <a:r>
              <a:rPr lang="en-US" dirty="0" err="1" smtClean="0"/>
              <a:t>Socs</a:t>
            </a:r>
            <a:r>
              <a:rPr lang="en-US" dirty="0" smtClean="0"/>
              <a:t> (short for Socials), a group of privileged rich kids who live on the wealthy West Side of town. The novel broke ground in the genre of Young Adult fiction, transcending established boundaries in its portrayal of violence, class conflict, and prejudice</a:t>
            </a:r>
            <a:endParaRPr lang="en-US" dirty="0"/>
          </a:p>
        </p:txBody>
      </p:sp>
      <p:pic>
        <p:nvPicPr>
          <p:cNvPr id="3" name="Picture 7" descr="http://www.carr.org/mae/hinton/hinton.jpg"/>
          <p:cNvPicPr>
            <a:picLocks noChangeAspect="1" noChangeArrowheads="1"/>
          </p:cNvPicPr>
          <p:nvPr/>
        </p:nvPicPr>
        <p:blipFill>
          <a:blip r:embed="rId2" cstate="print"/>
          <a:srcRect/>
          <a:stretch>
            <a:fillRect/>
          </a:stretch>
        </p:blipFill>
        <p:spPr bwMode="auto">
          <a:xfrm>
            <a:off x="609600" y="1905000"/>
            <a:ext cx="2995301" cy="3956756"/>
          </a:xfrm>
          <a:prstGeom prst="rect">
            <a:avLst/>
          </a:prstGeom>
          <a:noFill/>
        </p:spPr>
      </p:pic>
      <p:sp>
        <p:nvSpPr>
          <p:cNvPr id="4" name="Rectangle 3"/>
          <p:cNvSpPr/>
          <p:nvPr/>
        </p:nvSpPr>
        <p:spPr>
          <a:xfrm>
            <a:off x="609600" y="457200"/>
            <a:ext cx="2887329"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AUTHOR</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2862322"/>
          </a:xfrm>
          <a:prstGeom prst="rect">
            <a:avLst/>
          </a:prstGeom>
          <a:noFill/>
        </p:spPr>
        <p:txBody>
          <a:bodyPr wrap="square" rtlCol="0">
            <a:spAutoFit/>
          </a:bodyPr>
          <a:lstStyle/>
          <a:p>
            <a:r>
              <a:rPr lang="en-US" dirty="0" smtClean="0"/>
              <a:t>More on S.E. Hinton</a:t>
            </a:r>
            <a:br>
              <a:rPr lang="en-US" dirty="0" smtClean="0"/>
            </a:br>
            <a:r>
              <a:rPr lang="en-US" dirty="0" smtClean="0"/>
              <a:t/>
            </a:r>
            <a:br>
              <a:rPr lang="en-US" dirty="0" smtClean="0"/>
            </a:br>
            <a:r>
              <a:rPr lang="en-US" i="1" dirty="0" smtClean="0">
                <a:solidFill>
                  <a:srgbClr val="FF0000"/>
                </a:solidFill>
              </a:rPr>
              <a:t>S.E. Hinton, was and still is, one of the most popular and best known writers of young adult fiction. Her books have been taught in some schools, and banned from </a:t>
            </a:r>
            <a:r>
              <a:rPr lang="en-US" i="1" dirty="0" smtClean="0">
                <a:solidFill>
                  <a:srgbClr val="FF0000"/>
                </a:solidFill>
              </a:rPr>
              <a:t>others.  </a:t>
            </a:r>
            <a:r>
              <a:rPr lang="en-US" i="1" dirty="0" smtClean="0">
                <a:solidFill>
                  <a:srgbClr val="FF0000"/>
                </a:solidFill>
              </a:rPr>
              <a:t>Her novels changed the way people look at young adult literature</a:t>
            </a:r>
            <a:r>
              <a:rPr lang="en-US" i="1" dirty="0" smtClean="0">
                <a:solidFill>
                  <a:srgbClr val="0070C0"/>
                </a:solidFill>
              </a:rPr>
              <a:t>.</a:t>
            </a:r>
            <a:r>
              <a:rPr lang="en-US" i="1" dirty="0" smtClean="0"/>
              <a:t> </a:t>
            </a:r>
          </a:p>
          <a:p>
            <a:endParaRPr lang="en-US" i="1" dirty="0" smtClean="0"/>
          </a:p>
          <a:p>
            <a:endParaRPr lang="en-US" i="1" dirty="0" smtClean="0"/>
          </a:p>
          <a:p>
            <a:r>
              <a:rPr lang="en-US" dirty="0" smtClean="0"/>
              <a:t/>
            </a:r>
            <a:br>
              <a:rPr lang="en-US" dirty="0" smtClean="0"/>
            </a:br>
            <a:endParaRPr lang="en-US" dirty="0"/>
          </a:p>
        </p:txBody>
      </p:sp>
      <p:sp>
        <p:nvSpPr>
          <p:cNvPr id="3" name="TextBox 2"/>
          <p:cNvSpPr txBox="1"/>
          <p:nvPr/>
        </p:nvSpPr>
        <p:spPr>
          <a:xfrm>
            <a:off x="381000" y="2438400"/>
            <a:ext cx="8229600" cy="1477328"/>
          </a:xfrm>
          <a:prstGeom prst="rect">
            <a:avLst/>
          </a:prstGeom>
          <a:noFill/>
        </p:spPr>
        <p:txBody>
          <a:bodyPr wrap="square" rtlCol="0">
            <a:spAutoFit/>
          </a:bodyPr>
          <a:lstStyle/>
          <a:p>
            <a:r>
              <a:rPr lang="en-US" dirty="0" smtClean="0">
                <a:solidFill>
                  <a:schemeClr val="accent5">
                    <a:lumMod val="40000"/>
                    <a:lumOff val="60000"/>
                  </a:schemeClr>
                </a:solidFill>
              </a:rPr>
              <a:t>“I was fifteen when I began The Outsiders. There was no internet. There were no research sources besides the library. I made up some names I liked with no hidden agenda. But people are always reading things into The Outsiders that I never thought of. Not that that's a bad thing.”</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1"/>
            <a:ext cx="8229600" cy="2031325"/>
          </a:xfrm>
          <a:prstGeom prst="rect">
            <a:avLst/>
          </a:prstGeom>
        </p:spPr>
        <p:txBody>
          <a:bodyPr wrap="square">
            <a:spAutoFit/>
          </a:bodyPr>
          <a:lstStyle/>
          <a:p>
            <a:r>
              <a:rPr lang="en-US" sz="1400" dirty="0" smtClean="0"/>
              <a:t/>
            </a:r>
            <a:br>
              <a:rPr lang="en-US" sz="1400" dirty="0" smtClean="0"/>
            </a:br>
            <a:endParaRPr lang="en-US" sz="1400" dirty="0" smtClean="0"/>
          </a:p>
          <a:p>
            <a:endParaRPr lang="en-US" sz="1400" dirty="0"/>
          </a:p>
          <a:p>
            <a:endParaRPr lang="en-US" sz="1400" dirty="0" smtClean="0"/>
          </a:p>
          <a:p>
            <a:endParaRPr lang="en-US" sz="1400" dirty="0"/>
          </a:p>
          <a:p>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a:p>
        </p:txBody>
      </p:sp>
      <p:sp>
        <p:nvSpPr>
          <p:cNvPr id="3" name="Rectangle 2"/>
          <p:cNvSpPr/>
          <p:nvPr/>
        </p:nvSpPr>
        <p:spPr>
          <a:xfrm>
            <a:off x="457200" y="381000"/>
            <a:ext cx="8217313" cy="830997"/>
          </a:xfrm>
          <a:prstGeom prst="rect">
            <a:avLst/>
          </a:prstGeom>
          <a:noFill/>
        </p:spPr>
        <p:txBody>
          <a:bodyPr wrap="none" lIns="91440" tIns="45720" rIns="91440" bIns="45720">
            <a:spAutoFit/>
          </a:bodyPr>
          <a:lstStyle/>
          <a:p>
            <a:pPr algn="ct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was it like in the 60’s?</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381000" y="1447800"/>
            <a:ext cx="8458200" cy="1880451"/>
          </a:xfrm>
          <a:prstGeom prst="rect">
            <a:avLst/>
          </a:prstGeom>
        </p:spPr>
        <p:txBody>
          <a:bodyPr wrap="square">
            <a:spAutoFit/>
          </a:bodyPr>
          <a:lstStyle/>
          <a:p>
            <a:pPr>
              <a:lnSpc>
                <a:spcPct val="150000"/>
              </a:lnSpc>
            </a:pPr>
            <a:r>
              <a:rPr lang="en-US" sz="2000" dirty="0" smtClean="0"/>
              <a:t>Average Salary $4,743 </a:t>
            </a:r>
          </a:p>
          <a:p>
            <a:pPr>
              <a:lnSpc>
                <a:spcPct val="150000"/>
              </a:lnSpc>
            </a:pPr>
            <a:r>
              <a:rPr lang="en-US" sz="2000" dirty="0" smtClean="0"/>
              <a:t>Teacher's Salary $5,174 </a:t>
            </a:r>
          </a:p>
          <a:p>
            <a:pPr>
              <a:lnSpc>
                <a:spcPct val="150000"/>
              </a:lnSpc>
            </a:pPr>
            <a:r>
              <a:rPr lang="en-US" sz="2000" dirty="0" smtClean="0"/>
              <a:t>Minimum Wage $1.00 </a:t>
            </a:r>
          </a:p>
          <a:p>
            <a:pPr>
              <a:lnSpc>
                <a:spcPct val="150000"/>
              </a:lnSpc>
            </a:pPr>
            <a:r>
              <a:rPr lang="en-US" sz="2000" dirty="0" smtClean="0"/>
              <a:t>Life Expectancy:  Males 66.6 years, Females 73.1 years </a:t>
            </a:r>
            <a:endParaRPr lang="en-US" sz="2000" dirty="0"/>
          </a:p>
        </p:txBody>
      </p:sp>
      <p:sp>
        <p:nvSpPr>
          <p:cNvPr id="5" name="Rectangle 4"/>
          <p:cNvSpPr/>
          <p:nvPr/>
        </p:nvSpPr>
        <p:spPr>
          <a:xfrm>
            <a:off x="381000" y="3276600"/>
            <a:ext cx="8458200" cy="2816156"/>
          </a:xfrm>
          <a:prstGeom prst="rect">
            <a:avLst/>
          </a:prstGeom>
        </p:spPr>
        <p:txBody>
          <a:bodyPr wrap="square">
            <a:spAutoFit/>
          </a:bodyPr>
          <a:lstStyle/>
          <a:p>
            <a:pPr>
              <a:lnSpc>
                <a:spcPct val="150000"/>
              </a:lnSpc>
            </a:pPr>
            <a:r>
              <a:rPr lang="en-US" sz="2000" dirty="0" smtClean="0"/>
              <a:t>1961 - Peace Corps created by Pres. Kennedy </a:t>
            </a:r>
            <a:br>
              <a:rPr lang="en-US" sz="2000" dirty="0" smtClean="0"/>
            </a:br>
            <a:r>
              <a:rPr lang="en-US" sz="2000" dirty="0" smtClean="0"/>
              <a:t>1963 - Martin Luther King delivers his I have a dream speech </a:t>
            </a:r>
            <a:br>
              <a:rPr lang="en-US" sz="2000" dirty="0" smtClean="0"/>
            </a:br>
            <a:r>
              <a:rPr lang="en-US" sz="2000" dirty="0" smtClean="0"/>
              <a:t>1963 - Pres. John F. Kennedy is assassinated in Dallas, Texas </a:t>
            </a:r>
            <a:br>
              <a:rPr lang="en-US" sz="2000" dirty="0" smtClean="0"/>
            </a:br>
            <a:r>
              <a:rPr lang="en-US" sz="2000" dirty="0" smtClean="0"/>
              <a:t>1963 - Lyndon Johnson becomes President of the United States</a:t>
            </a:r>
          </a:p>
          <a:p>
            <a:pPr>
              <a:lnSpc>
                <a:spcPct val="150000"/>
              </a:lnSpc>
            </a:pPr>
            <a:r>
              <a:rPr lang="en-US" dirty="0" smtClean="0"/>
              <a:t>The Civil Rights movement made great changes in society in the 1960's. </a:t>
            </a:r>
          </a:p>
          <a:p>
            <a:pPr>
              <a:lnSpc>
                <a:spcPct val="150000"/>
              </a:lnSpc>
            </a:pPr>
            <a:r>
              <a:rPr lang="en-US" sz="2000" dirty="0" smtClean="0"/>
              <a:t>1968 – Martin Luther King was assassinated in Memphis, Tennessee</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ere the Wild Things Are, by Maurice Sendak"/>
          <p:cNvPicPr>
            <a:picLocks noChangeAspect="1" noChangeArrowheads="1"/>
          </p:cNvPicPr>
          <p:nvPr/>
        </p:nvPicPr>
        <p:blipFill>
          <a:blip r:embed="rId2" cstate="print"/>
          <a:srcRect/>
          <a:stretch>
            <a:fillRect/>
          </a:stretch>
        </p:blipFill>
        <p:spPr bwMode="auto">
          <a:xfrm>
            <a:off x="228600" y="533400"/>
            <a:ext cx="3810000" cy="1828800"/>
          </a:xfrm>
          <a:prstGeom prst="rect">
            <a:avLst/>
          </a:prstGeom>
          <a:noFill/>
        </p:spPr>
      </p:pic>
      <p:sp>
        <p:nvSpPr>
          <p:cNvPr id="3" name="Rectangle 2"/>
          <p:cNvSpPr/>
          <p:nvPr/>
        </p:nvSpPr>
        <p:spPr>
          <a:xfrm>
            <a:off x="228600" y="2438400"/>
            <a:ext cx="4572000" cy="646331"/>
          </a:xfrm>
          <a:prstGeom prst="rect">
            <a:avLst/>
          </a:prstGeom>
        </p:spPr>
        <p:txBody>
          <a:bodyPr>
            <a:spAutoFit/>
          </a:bodyPr>
          <a:lstStyle/>
          <a:p>
            <a:r>
              <a:rPr lang="en-US" dirty="0" smtClean="0"/>
              <a:t>1963, </a:t>
            </a:r>
            <a:r>
              <a:rPr lang="en-US" dirty="0" smtClean="0">
                <a:hlinkClick r:id="rId3"/>
              </a:rPr>
              <a:t>Maurice </a:t>
            </a:r>
            <a:r>
              <a:rPr lang="en-US" dirty="0" err="1" smtClean="0">
                <a:hlinkClick r:id="rId3"/>
              </a:rPr>
              <a:t>Sendak</a:t>
            </a:r>
            <a:r>
              <a:rPr lang="en-US" dirty="0" smtClean="0">
                <a:hlinkClick r:id="rId3"/>
              </a:rPr>
              <a:t> </a:t>
            </a:r>
            <a:r>
              <a:rPr lang="en-US" dirty="0" smtClean="0"/>
              <a:t> published </a:t>
            </a:r>
            <a:r>
              <a:rPr lang="en-US" i="1" dirty="0" smtClean="0"/>
              <a:t>Where the Wild Things Are</a:t>
            </a:r>
            <a:endParaRPr lang="en-US" dirty="0"/>
          </a:p>
        </p:txBody>
      </p:sp>
      <p:pic>
        <p:nvPicPr>
          <p:cNvPr id="3076" name="Picture 4" descr="Barbie doll"/>
          <p:cNvPicPr>
            <a:picLocks noChangeAspect="1" noChangeArrowheads="1"/>
          </p:cNvPicPr>
          <p:nvPr/>
        </p:nvPicPr>
        <p:blipFill>
          <a:blip r:embed="rId4" cstate="print"/>
          <a:srcRect/>
          <a:stretch>
            <a:fillRect/>
          </a:stretch>
        </p:blipFill>
        <p:spPr bwMode="auto">
          <a:xfrm>
            <a:off x="4419600" y="1371600"/>
            <a:ext cx="2286000" cy="3048000"/>
          </a:xfrm>
          <a:prstGeom prst="rect">
            <a:avLst/>
          </a:prstGeom>
          <a:noFill/>
        </p:spPr>
      </p:pic>
      <p:sp>
        <p:nvSpPr>
          <p:cNvPr id="5" name="Rectangle 4"/>
          <p:cNvSpPr/>
          <p:nvPr/>
        </p:nvSpPr>
        <p:spPr>
          <a:xfrm>
            <a:off x="4343400" y="304800"/>
            <a:ext cx="4572000" cy="923330"/>
          </a:xfrm>
          <a:prstGeom prst="rect">
            <a:avLst/>
          </a:prstGeom>
        </p:spPr>
        <p:txBody>
          <a:bodyPr>
            <a:spAutoFit/>
          </a:bodyPr>
          <a:lstStyle/>
          <a:p>
            <a:r>
              <a:rPr lang="en-US" dirty="0" smtClean="0">
                <a:hlinkClick r:id="rId5"/>
              </a:rPr>
              <a:t>Barbie dolls</a:t>
            </a:r>
            <a:r>
              <a:rPr lang="en-US" dirty="0" smtClean="0"/>
              <a:t>, introduced by Mattel in 1959, became a huge success in the sixties</a:t>
            </a:r>
            <a:endParaRPr lang="en-US" dirty="0"/>
          </a:p>
        </p:txBody>
      </p:sp>
      <p:pic>
        <p:nvPicPr>
          <p:cNvPr id="3082" name="Picture 10" descr="Fred Flintstone"/>
          <p:cNvPicPr>
            <a:picLocks noChangeAspect="1" noChangeArrowheads="1"/>
          </p:cNvPicPr>
          <p:nvPr/>
        </p:nvPicPr>
        <p:blipFill>
          <a:blip r:embed="rId6" cstate="print"/>
          <a:srcRect/>
          <a:stretch>
            <a:fillRect/>
          </a:stretch>
        </p:blipFill>
        <p:spPr bwMode="auto">
          <a:xfrm>
            <a:off x="2514600" y="3276600"/>
            <a:ext cx="1238250" cy="2381250"/>
          </a:xfrm>
          <a:prstGeom prst="rect">
            <a:avLst/>
          </a:prstGeom>
          <a:noFill/>
        </p:spPr>
      </p:pic>
      <p:pic>
        <p:nvPicPr>
          <p:cNvPr id="3084" name="Picture 12" descr="Muhammad Ali becomes the world heavyweight boxing champion"/>
          <p:cNvPicPr>
            <a:picLocks noChangeAspect="1" noChangeArrowheads="1"/>
          </p:cNvPicPr>
          <p:nvPr/>
        </p:nvPicPr>
        <p:blipFill>
          <a:blip r:embed="rId7" cstate="print"/>
          <a:srcRect/>
          <a:stretch>
            <a:fillRect/>
          </a:stretch>
        </p:blipFill>
        <p:spPr bwMode="auto">
          <a:xfrm>
            <a:off x="6934200" y="3810000"/>
            <a:ext cx="1914525" cy="2343151"/>
          </a:xfrm>
          <a:prstGeom prst="rect">
            <a:avLst/>
          </a:prstGeom>
          <a:noFill/>
        </p:spPr>
      </p:pic>
      <p:sp>
        <p:nvSpPr>
          <p:cNvPr id="15" name="Rectangle 14"/>
          <p:cNvSpPr/>
          <p:nvPr/>
        </p:nvSpPr>
        <p:spPr>
          <a:xfrm>
            <a:off x="5791200" y="6248400"/>
            <a:ext cx="3352800" cy="646331"/>
          </a:xfrm>
          <a:prstGeom prst="rect">
            <a:avLst/>
          </a:prstGeom>
        </p:spPr>
        <p:txBody>
          <a:bodyPr wrap="square">
            <a:spAutoFit/>
          </a:bodyPr>
          <a:lstStyle/>
          <a:p>
            <a:r>
              <a:rPr lang="en-US" dirty="0" smtClean="0"/>
              <a:t>1960 </a:t>
            </a:r>
            <a:r>
              <a:rPr lang="en-US" dirty="0" err="1" smtClean="0"/>
              <a:t>Muhammed</a:t>
            </a:r>
            <a:r>
              <a:rPr lang="en-US" dirty="0" smtClean="0"/>
              <a:t> Ali won Olympic GOLD </a:t>
            </a:r>
            <a:endParaRPr lang="en-US" dirty="0"/>
          </a:p>
        </p:txBody>
      </p:sp>
      <p:sp>
        <p:nvSpPr>
          <p:cNvPr id="18" name="TextBox 17"/>
          <p:cNvSpPr txBox="1"/>
          <p:nvPr/>
        </p:nvSpPr>
        <p:spPr>
          <a:xfrm>
            <a:off x="3810000" y="4572000"/>
            <a:ext cx="3124200" cy="2308324"/>
          </a:xfrm>
          <a:prstGeom prst="rect">
            <a:avLst/>
          </a:prstGeom>
          <a:noFill/>
        </p:spPr>
        <p:txBody>
          <a:bodyPr wrap="square" rtlCol="0">
            <a:spAutoFit/>
          </a:bodyPr>
          <a:lstStyle/>
          <a:p>
            <a:r>
              <a:rPr lang="en-US" dirty="0" err="1" smtClean="0"/>
              <a:t>Flinstones</a:t>
            </a:r>
            <a:r>
              <a:rPr lang="en-US" dirty="0" smtClean="0"/>
              <a:t> 1960</a:t>
            </a:r>
          </a:p>
          <a:p>
            <a:r>
              <a:rPr lang="en-US" dirty="0" smtClean="0"/>
              <a:t>Alvin &amp; the Chipmunks ‘61</a:t>
            </a:r>
          </a:p>
          <a:p>
            <a:r>
              <a:rPr lang="en-US" dirty="0" err="1" smtClean="0"/>
              <a:t>Jetsons</a:t>
            </a:r>
            <a:r>
              <a:rPr lang="en-US" dirty="0" smtClean="0"/>
              <a:t> 1962</a:t>
            </a:r>
          </a:p>
          <a:p>
            <a:r>
              <a:rPr lang="en-US" dirty="0" smtClean="0"/>
              <a:t>Adams Family 1964</a:t>
            </a:r>
          </a:p>
          <a:p>
            <a:r>
              <a:rPr lang="en-US" dirty="0" smtClean="0"/>
              <a:t>Star Trek 1966</a:t>
            </a:r>
          </a:p>
          <a:p>
            <a:r>
              <a:rPr lang="en-US" dirty="0" smtClean="0"/>
              <a:t>Batman 1966 </a:t>
            </a:r>
          </a:p>
          <a:p>
            <a:endParaRPr lang="en-US" dirty="0" smtClean="0"/>
          </a:p>
          <a:p>
            <a:endParaRPr lang="en-US" dirty="0"/>
          </a:p>
        </p:txBody>
      </p:sp>
      <p:pic>
        <p:nvPicPr>
          <p:cNvPr id="13314" name="Picture 2" descr="http://ecx.images-amazon.com/images/I/51lcdP97VhL._SL500_AA280_.jpg"/>
          <p:cNvPicPr>
            <a:picLocks noChangeAspect="1" noChangeArrowheads="1"/>
          </p:cNvPicPr>
          <p:nvPr/>
        </p:nvPicPr>
        <p:blipFill>
          <a:blip r:embed="rId8" cstate="print"/>
          <a:srcRect/>
          <a:stretch>
            <a:fillRect/>
          </a:stretch>
        </p:blipFill>
        <p:spPr bwMode="auto">
          <a:xfrm>
            <a:off x="152400" y="4343400"/>
            <a:ext cx="2209800" cy="220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aser.jpg]"/>
          <p:cNvPicPr>
            <a:picLocks noChangeAspect="1" noChangeArrowheads="1"/>
          </p:cNvPicPr>
          <p:nvPr/>
        </p:nvPicPr>
        <p:blipFill>
          <a:blip r:embed="rId2" cstate="print"/>
          <a:srcRect/>
          <a:stretch>
            <a:fillRect/>
          </a:stretch>
        </p:blipFill>
        <p:spPr bwMode="auto">
          <a:xfrm>
            <a:off x="2743200" y="762000"/>
            <a:ext cx="3429000" cy="4762500"/>
          </a:xfrm>
          <a:prstGeom prst="rect">
            <a:avLst/>
          </a:prstGeom>
          <a:noFill/>
        </p:spPr>
      </p:pic>
      <p:sp>
        <p:nvSpPr>
          <p:cNvPr id="3" name="Rectangle 2"/>
          <p:cNvSpPr/>
          <p:nvPr/>
        </p:nvSpPr>
        <p:spPr>
          <a:xfrm rot="20896095">
            <a:off x="5105400" y="4953000"/>
            <a:ext cx="3166252"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GREASER</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radley.co.za/images/photo-gallery/Greasers-lg.jpg"/>
          <p:cNvPicPr>
            <a:picLocks noChangeAspect="1" noChangeArrowheads="1"/>
          </p:cNvPicPr>
          <p:nvPr/>
        </p:nvPicPr>
        <p:blipFill>
          <a:blip r:embed="rId2" cstate="print"/>
          <a:srcRect/>
          <a:stretch>
            <a:fillRect/>
          </a:stretch>
        </p:blipFill>
        <p:spPr bwMode="auto">
          <a:xfrm>
            <a:off x="2438400" y="457200"/>
            <a:ext cx="4286250" cy="5715000"/>
          </a:xfrm>
          <a:prstGeom prst="rect">
            <a:avLst/>
          </a:prstGeom>
          <a:noFill/>
        </p:spPr>
      </p:pic>
      <p:sp>
        <p:nvSpPr>
          <p:cNvPr id="4" name="Rectangle 3"/>
          <p:cNvSpPr/>
          <p:nvPr/>
        </p:nvSpPr>
        <p:spPr>
          <a:xfrm rot="16200000">
            <a:off x="6089601" y="2749599"/>
            <a:ext cx="35269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GREASERS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ccordingtohoyleblog.com/wp-content/uploads/2009/06/Madras.jpg"/>
          <p:cNvPicPr>
            <a:picLocks noChangeAspect="1" noChangeArrowheads="1"/>
          </p:cNvPicPr>
          <p:nvPr/>
        </p:nvPicPr>
        <p:blipFill>
          <a:blip r:embed="rId2" cstate="print"/>
          <a:srcRect/>
          <a:stretch>
            <a:fillRect/>
          </a:stretch>
        </p:blipFill>
        <p:spPr bwMode="auto">
          <a:xfrm>
            <a:off x="1447800" y="1295400"/>
            <a:ext cx="6362700" cy="4352925"/>
          </a:xfrm>
          <a:prstGeom prst="rect">
            <a:avLst/>
          </a:prstGeom>
          <a:noFill/>
        </p:spPr>
      </p:pic>
      <p:sp>
        <p:nvSpPr>
          <p:cNvPr id="3" name="Rectangle 2"/>
          <p:cNvSpPr/>
          <p:nvPr/>
        </p:nvSpPr>
        <p:spPr>
          <a:xfrm>
            <a:off x="1752600" y="4419600"/>
            <a:ext cx="166744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SOC</a:t>
            </a:r>
            <a:endParaRPr lang="en-US" sz="5400" b="1" cap="none" spc="0" dirty="0">
              <a:ln w="50800"/>
              <a:solidFill>
                <a:schemeClr val="bg1">
                  <a:shade val="50000"/>
                </a:schemeClr>
              </a:solidFill>
              <a:effectLst/>
            </a:endParaRPr>
          </a:p>
        </p:txBody>
      </p:sp>
      <p:sp>
        <p:nvSpPr>
          <p:cNvPr id="4" name="Rectangle 3"/>
          <p:cNvSpPr/>
          <p:nvPr/>
        </p:nvSpPr>
        <p:spPr>
          <a:xfrm rot="20666163">
            <a:off x="5972025" y="2429642"/>
            <a:ext cx="2278188"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Madras shirt</a:t>
            </a:r>
            <a:endParaRPr lang="en-US"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3040</TotalTime>
  <Words>388</Words>
  <Application>Microsoft Office PowerPoint</Application>
  <PresentationFormat>On-screen Show (4:3)</PresentationFormat>
  <Paragraphs>103</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The OUTSIDERS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dc:creator>
  <cp:lastModifiedBy>Davis, Deborah</cp:lastModifiedBy>
  <cp:revision>121</cp:revision>
  <dcterms:created xsi:type="dcterms:W3CDTF">2010-09-11T01:40:16Z</dcterms:created>
  <dcterms:modified xsi:type="dcterms:W3CDTF">2015-09-18T18:14:00Z</dcterms:modified>
</cp:coreProperties>
</file>