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7"/>
  </p:notesMasterIdLst>
  <p:sldIdLst>
    <p:sldId id="267" r:id="rId2"/>
    <p:sldId id="256" r:id="rId3"/>
    <p:sldId id="285" r:id="rId4"/>
    <p:sldId id="257" r:id="rId5"/>
    <p:sldId id="280" r:id="rId6"/>
    <p:sldId id="259" r:id="rId7"/>
    <p:sldId id="260" r:id="rId8"/>
    <p:sldId id="261" r:id="rId9"/>
    <p:sldId id="262" r:id="rId10"/>
    <p:sldId id="264" r:id="rId11"/>
    <p:sldId id="265" r:id="rId12"/>
    <p:sldId id="266" r:id="rId13"/>
    <p:sldId id="275" r:id="rId14"/>
    <p:sldId id="269" r:id="rId15"/>
    <p:sldId id="270" r:id="rId16"/>
    <p:sldId id="271" r:id="rId17"/>
    <p:sldId id="272" r:id="rId18"/>
    <p:sldId id="287" r:id="rId19"/>
    <p:sldId id="273" r:id="rId20"/>
    <p:sldId id="274" r:id="rId21"/>
    <p:sldId id="279" r:id="rId22"/>
    <p:sldId id="281" r:id="rId23"/>
    <p:sldId id="282" r:id="rId24"/>
    <p:sldId id="284" r:id="rId25"/>
    <p:sldId id="286" r:id="rId26"/>
    <p:sldId id="288" r:id="rId27"/>
    <p:sldId id="289" r:id="rId28"/>
    <p:sldId id="290" r:id="rId29"/>
    <p:sldId id="297" r:id="rId30"/>
    <p:sldId id="299" r:id="rId31"/>
    <p:sldId id="293" r:id="rId32"/>
    <p:sldId id="295" r:id="rId33"/>
    <p:sldId id="294" r:id="rId34"/>
    <p:sldId id="300" r:id="rId35"/>
    <p:sldId id="296" r:id="rId3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78" autoAdjust="0"/>
    <p:restoredTop sz="91005" autoAdjust="0"/>
  </p:normalViewPr>
  <p:slideViewPr>
    <p:cSldViewPr>
      <p:cViewPr>
        <p:scale>
          <a:sx n="43" d="100"/>
          <a:sy n="43" d="100"/>
        </p:scale>
        <p:origin x="-906" y="-624"/>
      </p:cViewPr>
      <p:guideLst>
        <p:guide orient="horz" pos="2160"/>
        <p:guide pos="2880"/>
      </p:guideLst>
    </p:cSldViewPr>
  </p:slideViewPr>
  <p:outlineViewPr>
    <p:cViewPr>
      <p:scale>
        <a:sx n="33" d="100"/>
        <a:sy n="33" d="100"/>
      </p:scale>
      <p:origin x="48" y="25266"/>
    </p:cViewPr>
  </p:outlineViewPr>
  <p:notesTextViewPr>
    <p:cViewPr>
      <p:scale>
        <a:sx n="100" d="100"/>
        <a:sy n="100" d="100"/>
      </p:scale>
      <p:origin x="0" y="0"/>
    </p:cViewPr>
  </p:notesTextViewPr>
  <p:sorterViewPr>
    <p:cViewPr>
      <p:scale>
        <a:sx n="66" d="100"/>
        <a:sy n="66" d="100"/>
      </p:scale>
      <p:origin x="0" y="107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050"/>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6323" name="Rectangle 2051"/>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6324" name="Rectangle 2052"/>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6325" name="Rectangle 2053"/>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6" name="Rectangle 205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6327" name="Rectangle 205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F49BB04-66B8-4053-AF31-D26D07FBD34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055"/>
          <p:cNvSpPr>
            <a:spLocks noGrp="1" noChangeArrowheads="1"/>
          </p:cNvSpPr>
          <p:nvPr>
            <p:ph type="sldNum" sz="quarter" idx="5"/>
          </p:nvPr>
        </p:nvSpPr>
        <p:spPr>
          <a:ln/>
        </p:spPr>
        <p:txBody>
          <a:bodyPr/>
          <a:lstStyle/>
          <a:p>
            <a:fld id="{6F1FB44A-50BA-4925-889D-4FFCFD1F0E96}" type="slidenum">
              <a:rPr lang="en-US"/>
              <a:pPr/>
              <a:t>9</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a:t>Activity:  Rhyme group game</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055"/>
          <p:cNvSpPr>
            <a:spLocks noGrp="1" noChangeArrowheads="1"/>
          </p:cNvSpPr>
          <p:nvPr>
            <p:ph type="sldNum" sz="quarter" idx="5"/>
          </p:nvPr>
        </p:nvSpPr>
        <p:spPr>
          <a:ln/>
        </p:spPr>
        <p:txBody>
          <a:bodyPr/>
          <a:lstStyle/>
          <a:p>
            <a:fld id="{7758D4C1-2C87-489A-A9A8-1B33DE127D1D}" type="slidenum">
              <a:rPr lang="en-US"/>
              <a:pPr/>
              <a:t>12</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a:t>Activity:  Rhyme Scheme group game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055"/>
          <p:cNvSpPr>
            <a:spLocks noGrp="1" noChangeArrowheads="1"/>
          </p:cNvSpPr>
          <p:nvPr>
            <p:ph type="sldNum" sz="quarter" idx="5"/>
          </p:nvPr>
        </p:nvSpPr>
        <p:spPr>
          <a:ln/>
        </p:spPr>
        <p:txBody>
          <a:bodyPr/>
          <a:lstStyle/>
          <a:p>
            <a:fld id="{6801C348-55C7-4494-AFC5-129C1EA021AD}" type="slidenum">
              <a:rPr lang="en-US"/>
              <a:pPr/>
              <a:t>15</a:t>
            </a:fld>
            <a:endParaRPr lang="en-US"/>
          </a:p>
        </p:txBody>
      </p:sp>
      <p:sp>
        <p:nvSpPr>
          <p:cNvPr id="59394" name="Rectangle 1026"/>
          <p:cNvSpPr>
            <a:spLocks noGrp="1" noRot="1" noChangeAspect="1" noChangeArrowheads="1" noTextEdit="1"/>
          </p:cNvSpPr>
          <p:nvPr>
            <p:ph type="sldImg"/>
          </p:nvPr>
        </p:nvSpPr>
        <p:spPr>
          <a:ln/>
        </p:spPr>
      </p:sp>
      <p:sp>
        <p:nvSpPr>
          <p:cNvPr id="59395" name="Rectangle 1027"/>
          <p:cNvSpPr>
            <a:spLocks noGrp="1" noChangeArrowheads="1"/>
          </p:cNvSpPr>
          <p:nvPr>
            <p:ph type="body" idx="1"/>
          </p:nvPr>
        </p:nvSpPr>
        <p:spPr/>
        <p:txBody>
          <a:bodyPr/>
          <a:lstStyle/>
          <a:p>
            <a:r>
              <a:rPr lang="en-US"/>
              <a:t>Activity:  Alliteration group game</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8872538" cy="6858000"/>
            <a:chOff x="0" y="0"/>
            <a:chExt cx="5589" cy="4320"/>
          </a:xfrm>
        </p:grpSpPr>
        <p:sp>
          <p:nvSpPr>
            <p:cNvPr id="8195" name="Rectangle 3" descr="Stationery"/>
            <p:cNvSpPr>
              <a:spLocks noChangeArrowheads="1"/>
            </p:cNvSpPr>
            <p:nvPr/>
          </p:nvSpPr>
          <p:spPr bwMode="white">
            <a:xfrm>
              <a:off x="336" y="150"/>
              <a:ext cx="5253" cy="4026"/>
            </a:xfrm>
            <a:prstGeom prst="rect">
              <a:avLst/>
            </a:prstGeom>
            <a:blipFill dpi="0" rotWithShape="0">
              <a:blip r:embed="rId2"/>
              <a:srcRect/>
              <a:tile tx="0" ty="0" sx="100000" sy="100000" flip="none" algn="tl"/>
            </a:blipFill>
            <a:ln w="9525">
              <a:noFill/>
              <a:miter lim="800000"/>
              <a:headEnd/>
              <a:tailEnd/>
            </a:ln>
          </p:spPr>
          <p:txBody>
            <a:bodyPr wrap="none" anchor="ctr"/>
            <a:lstStyle/>
            <a:p>
              <a:endParaRPr lang="en-US"/>
            </a:p>
          </p:txBody>
        </p:sp>
        <p:pic>
          <p:nvPicPr>
            <p:cNvPr id="8196" name="Picture 4" descr="A:\minispir.GIF"/>
            <p:cNvPicPr>
              <a:picLocks noChangeAspect="1" noChangeArrowheads="1"/>
            </p:cNvPicPr>
            <p:nvPr/>
          </p:nvPicPr>
          <p:blipFill>
            <a:blip r:embed="rId3"/>
            <a:srcRect/>
            <a:stretch>
              <a:fillRect/>
            </a:stretch>
          </p:blipFill>
          <p:spPr bwMode="ltGray">
            <a:xfrm>
              <a:off x="0" y="0"/>
              <a:ext cx="670" cy="4320"/>
            </a:xfrm>
            <a:prstGeom prst="rect">
              <a:avLst/>
            </a:prstGeom>
            <a:noFill/>
          </p:spPr>
        </p:pic>
      </p:grpSp>
      <p:sp>
        <p:nvSpPr>
          <p:cNvPr id="8197" name="Rectangle 5"/>
          <p:cNvSpPr>
            <a:spLocks noGrp="1" noChangeArrowheads="1"/>
          </p:cNvSpPr>
          <p:nvPr>
            <p:ph type="ctrTitle"/>
          </p:nvPr>
        </p:nvSpPr>
        <p:spPr>
          <a:xfrm>
            <a:off x="962025" y="1925638"/>
            <a:ext cx="7772400" cy="1143000"/>
          </a:xfrm>
        </p:spPr>
        <p:txBody>
          <a:bodyPr/>
          <a:lstStyle>
            <a:lvl1pPr algn="ctr">
              <a:defRPr/>
            </a:lvl1pPr>
          </a:lstStyle>
          <a:p>
            <a:r>
              <a:rPr lang="en-US"/>
              <a:t>Click to edit Master title style</a:t>
            </a:r>
          </a:p>
        </p:txBody>
      </p:sp>
      <p:sp>
        <p:nvSpPr>
          <p:cNvPr id="819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en-US"/>
              <a:t>Click to edit Master subtitle style</a:t>
            </a:r>
          </a:p>
        </p:txBody>
      </p:sp>
      <p:sp>
        <p:nvSpPr>
          <p:cNvPr id="8199" name="Rectangle 7"/>
          <p:cNvSpPr>
            <a:spLocks noGrp="1" noChangeArrowheads="1"/>
          </p:cNvSpPr>
          <p:nvPr>
            <p:ph type="dt" sz="half" idx="2"/>
          </p:nvPr>
        </p:nvSpPr>
        <p:spPr>
          <a:xfrm>
            <a:off x="962025" y="6100763"/>
            <a:ext cx="1905000" cy="457200"/>
          </a:xfrm>
        </p:spPr>
        <p:txBody>
          <a:bodyPr/>
          <a:lstStyle>
            <a:lvl1pPr>
              <a:defRPr>
                <a:solidFill>
                  <a:srgbClr val="A08366"/>
                </a:solidFill>
              </a:defRPr>
            </a:lvl1pPr>
          </a:lstStyle>
          <a:p>
            <a:endParaRPr lang="en-US"/>
          </a:p>
        </p:txBody>
      </p:sp>
      <p:sp>
        <p:nvSpPr>
          <p:cNvPr id="8200" name="Rectangle 8"/>
          <p:cNvSpPr>
            <a:spLocks noGrp="1" noChangeArrowheads="1"/>
          </p:cNvSpPr>
          <p:nvPr>
            <p:ph type="ftr" sz="quarter" idx="3"/>
          </p:nvPr>
        </p:nvSpPr>
        <p:spPr>
          <a:xfrm>
            <a:off x="3400425" y="6100763"/>
            <a:ext cx="2895600" cy="457200"/>
          </a:xfrm>
        </p:spPr>
        <p:txBody>
          <a:bodyPr/>
          <a:lstStyle>
            <a:lvl1pPr>
              <a:defRPr>
                <a:solidFill>
                  <a:srgbClr val="A08366"/>
                </a:solidFill>
              </a:defRPr>
            </a:lvl1pPr>
          </a:lstStyle>
          <a:p>
            <a:endParaRPr lang="en-US"/>
          </a:p>
        </p:txBody>
      </p:sp>
      <p:sp>
        <p:nvSpPr>
          <p:cNvPr id="8201" name="Rectangle 9"/>
          <p:cNvSpPr>
            <a:spLocks noGrp="1" noChangeArrowheads="1"/>
          </p:cNvSpPr>
          <p:nvPr>
            <p:ph type="sldNum" sz="quarter" idx="4"/>
          </p:nvPr>
        </p:nvSpPr>
        <p:spPr>
          <a:xfrm>
            <a:off x="6829425" y="6100763"/>
            <a:ext cx="1905000" cy="457200"/>
          </a:xfrm>
        </p:spPr>
        <p:txBody>
          <a:bodyPr/>
          <a:lstStyle>
            <a:lvl1pPr>
              <a:defRPr>
                <a:solidFill>
                  <a:srgbClr val="A08366"/>
                </a:solidFill>
              </a:defRPr>
            </a:lvl1pPr>
          </a:lstStyle>
          <a:p>
            <a:fld id="{D6F40B42-E736-42D8-A197-E00627A9CE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682E10-35E5-46B6-AE42-35611D0CF1D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4572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4572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8633C9-9F5D-4B00-8DF6-217AB016DD3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90600" y="1828800"/>
            <a:ext cx="3810000" cy="4114800"/>
          </a:xfrm>
        </p:spPr>
        <p:txBody>
          <a:bodyPr/>
          <a:lstStyle/>
          <a:p>
            <a:endParaRPr lang="en-US"/>
          </a:p>
        </p:txBody>
      </p:sp>
      <p:sp>
        <p:nvSpPr>
          <p:cNvPr id="4" name="Text Placeholder 3"/>
          <p:cNvSpPr>
            <a:spLocks noGrp="1"/>
          </p:cNvSpPr>
          <p:nvPr>
            <p:ph type="body" sz="half" idx="2"/>
          </p:nvPr>
        </p:nvSpPr>
        <p:spPr>
          <a:xfrm>
            <a:off x="4953000" y="18288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90600" y="60960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429000" y="60960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858000" y="6096000"/>
            <a:ext cx="1905000" cy="457200"/>
          </a:xfrm>
        </p:spPr>
        <p:txBody>
          <a:bodyPr/>
          <a:lstStyle>
            <a:lvl1pPr>
              <a:defRPr/>
            </a:lvl1pPr>
          </a:lstStyle>
          <a:p>
            <a:fld id="{589D7742-900C-4695-980F-193E88B1A1F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4617BC-6519-4623-AC05-F433FC4F8D0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339A37-8F6E-4F02-A110-A2EC8963E51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0CC108-5928-44E5-B96A-244981699BB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C8D500E-26DF-43AE-809B-0E35566F332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715423C-895D-4E68-8510-875D79B3C2F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1210D5F-EE62-43B5-8AC8-E54140BF3C4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91ADE8-4F7D-48E8-8D07-88538380D7C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3584C7-A60E-46EB-AD5D-C1223F9E9E1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8872538" cy="6858000"/>
            <a:chOff x="0" y="0"/>
            <a:chExt cx="5589" cy="4320"/>
          </a:xfrm>
        </p:grpSpPr>
        <p:sp>
          <p:nvSpPr>
            <p:cNvPr id="717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en-US"/>
            </a:p>
          </p:txBody>
        </p:sp>
        <p:pic>
          <p:nvPicPr>
            <p:cNvPr id="7172" name="Picture 4" descr="A:\minispir.GIF"/>
            <p:cNvPicPr>
              <a:picLocks noChangeAspect="1" noChangeArrowheads="1"/>
            </p:cNvPicPr>
            <p:nvPr/>
          </p:nvPicPr>
          <p:blipFill>
            <a:blip r:embed="rId14"/>
            <a:srcRect/>
            <a:stretch>
              <a:fillRect/>
            </a:stretch>
          </p:blipFill>
          <p:spPr bwMode="ltGray">
            <a:xfrm>
              <a:off x="0" y="0"/>
              <a:ext cx="670" cy="4320"/>
            </a:xfrm>
            <a:prstGeom prst="rect">
              <a:avLst/>
            </a:prstGeom>
            <a:noFill/>
          </p:spPr>
        </p:pic>
        <p:sp>
          <p:nvSpPr>
            <p:cNvPr id="717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en-US"/>
            </a:p>
          </p:txBody>
        </p:sp>
      </p:grpSp>
      <p:sp>
        <p:nvSpPr>
          <p:cNvPr id="717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endParaRPr lang="en-US"/>
          </a:p>
        </p:txBody>
      </p:sp>
      <p:sp>
        <p:nvSpPr>
          <p:cNvPr id="717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endParaRPr lang="en-US"/>
          </a:p>
        </p:txBody>
      </p:sp>
      <p:sp>
        <p:nvSpPr>
          <p:cNvPr id="717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fld id="{8F8A2269-70B9-49BB-8DEB-B082547FD2A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charset="0"/>
        </a:defRPr>
      </a:lvl2pPr>
      <a:lvl3pPr algn="l" rtl="0" eaLnBrk="0" fontAlgn="base" hangingPunct="0">
        <a:spcBef>
          <a:spcPct val="0"/>
        </a:spcBef>
        <a:spcAft>
          <a:spcPct val="0"/>
        </a:spcAft>
        <a:defRPr kumimoji="1" sz="4400">
          <a:solidFill>
            <a:schemeClr val="tx2"/>
          </a:solidFill>
          <a:latin typeface="Times New Roman" charset="0"/>
        </a:defRPr>
      </a:lvl3pPr>
      <a:lvl4pPr algn="l" rtl="0" eaLnBrk="0" fontAlgn="base" hangingPunct="0">
        <a:spcBef>
          <a:spcPct val="0"/>
        </a:spcBef>
        <a:spcAft>
          <a:spcPct val="0"/>
        </a:spcAft>
        <a:defRPr kumimoji="1" sz="4400">
          <a:solidFill>
            <a:schemeClr val="tx2"/>
          </a:solidFill>
          <a:latin typeface="Times New Roman" charset="0"/>
        </a:defRPr>
      </a:lvl4pPr>
      <a:lvl5pPr algn="l" rtl="0" eaLnBrk="0" fontAlgn="base" hangingPunct="0">
        <a:spcBef>
          <a:spcPct val="0"/>
        </a:spcBef>
        <a:spcAft>
          <a:spcPct val="0"/>
        </a:spcAft>
        <a:defRPr kumimoji="1" sz="4400">
          <a:solidFill>
            <a:schemeClr val="tx2"/>
          </a:solidFill>
          <a:latin typeface="Times New Roman" charset="0"/>
        </a:defRPr>
      </a:lvl5pPr>
      <a:lvl6pPr marL="457200" algn="l" rtl="0" eaLnBrk="0" fontAlgn="base" hangingPunct="0">
        <a:spcBef>
          <a:spcPct val="0"/>
        </a:spcBef>
        <a:spcAft>
          <a:spcPct val="0"/>
        </a:spcAft>
        <a:defRPr kumimoji="1" sz="4400">
          <a:solidFill>
            <a:schemeClr val="tx2"/>
          </a:solidFill>
          <a:latin typeface="Times New Roman" charset="0"/>
        </a:defRPr>
      </a:lvl6pPr>
      <a:lvl7pPr marL="914400" algn="l" rtl="0" eaLnBrk="0" fontAlgn="base" hangingPunct="0">
        <a:spcBef>
          <a:spcPct val="0"/>
        </a:spcBef>
        <a:spcAft>
          <a:spcPct val="0"/>
        </a:spcAft>
        <a:defRPr kumimoji="1" sz="4400">
          <a:solidFill>
            <a:schemeClr val="tx2"/>
          </a:solidFill>
          <a:latin typeface="Times New Roman" charset="0"/>
        </a:defRPr>
      </a:lvl7pPr>
      <a:lvl8pPr marL="1371600" algn="l" rtl="0" eaLnBrk="0" fontAlgn="base" hangingPunct="0">
        <a:spcBef>
          <a:spcPct val="0"/>
        </a:spcBef>
        <a:spcAft>
          <a:spcPct val="0"/>
        </a:spcAft>
        <a:defRPr kumimoji="1" sz="4400">
          <a:solidFill>
            <a:schemeClr val="tx2"/>
          </a:solidFill>
          <a:latin typeface="Times New Roman" charset="0"/>
        </a:defRPr>
      </a:lvl8pPr>
      <a:lvl9pPr marL="1828800" algn="l" rtl="0" eaLnBrk="0" fontAlgn="base" hangingPunct="0">
        <a:spcBef>
          <a:spcPct val="0"/>
        </a:spcBef>
        <a:spcAft>
          <a:spcPct val="0"/>
        </a:spcAft>
        <a:defRPr kumimoji="1"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4.xml"/><Relationship Id="rId1" Type="http://schemas.openxmlformats.org/officeDocument/2006/relationships/vmlDrawing" Target="../drawings/vmlDrawing16.vml"/><Relationship Id="rId4" Type="http://schemas.openxmlformats.org/officeDocument/2006/relationships/oleObject" Target="../embeddings/oleObject20.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xml"/><Relationship Id="rId1" Type="http://schemas.openxmlformats.org/officeDocument/2006/relationships/vmlDrawing" Target="../drawings/vmlDrawing17.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23.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4.xml"/><Relationship Id="rId1" Type="http://schemas.openxmlformats.org/officeDocument/2006/relationships/vmlDrawing" Target="../drawings/vmlDrawing19.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4.xml"/><Relationship Id="rId1" Type="http://schemas.openxmlformats.org/officeDocument/2006/relationships/vmlDrawing" Target="../drawings/vmlDrawing20.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4.xml"/><Relationship Id="rId1" Type="http://schemas.openxmlformats.org/officeDocument/2006/relationships/vmlDrawing" Target="../drawings/vmlDrawing21.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4.xml"/><Relationship Id="rId1" Type="http://schemas.openxmlformats.org/officeDocument/2006/relationships/vmlDrawing" Target="../drawings/vmlDrawing22.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23.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9.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10.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6.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3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Layout" Target="../slideLayouts/slideLayout4.xml"/><Relationship Id="rId1" Type="http://schemas.openxmlformats.org/officeDocument/2006/relationships/vmlDrawing" Target="../drawings/vmlDrawing28.vml"/><Relationship Id="rId4" Type="http://schemas.openxmlformats.org/officeDocument/2006/relationships/oleObject" Target="../embeddings/oleObject33.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xml"/><Relationship Id="rId1" Type="http://schemas.openxmlformats.org/officeDocument/2006/relationships/vmlDrawing" Target="../drawings/vmlDrawing29.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vmlDrawing" Target="../drawings/vmlDrawing30.vml"/><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4.xml"/><Relationship Id="rId1" Type="http://schemas.openxmlformats.org/officeDocument/2006/relationships/vmlDrawing" Target="../drawings/vmlDrawing31.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32.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914400" y="457200"/>
            <a:ext cx="7772400" cy="1143000"/>
          </a:xfrm>
        </p:spPr>
        <p:txBody>
          <a:bodyPr/>
          <a:lstStyle/>
          <a:p>
            <a:r>
              <a:rPr lang="en-US" dirty="0"/>
              <a:t>POETRY</a:t>
            </a:r>
          </a:p>
        </p:txBody>
      </p:sp>
      <p:sp>
        <p:nvSpPr>
          <p:cNvPr id="20483" name="Rectangle 3"/>
          <p:cNvSpPr>
            <a:spLocks noGrp="1" noChangeArrowheads="1"/>
          </p:cNvSpPr>
          <p:nvPr>
            <p:ph type="subTitle" idx="1"/>
          </p:nvPr>
        </p:nvSpPr>
        <p:spPr/>
        <p:txBody>
          <a:bodyPr/>
          <a:lstStyle/>
          <a:p>
            <a:endParaRPr lang="en-US"/>
          </a:p>
        </p:txBody>
      </p:sp>
      <p:pic>
        <p:nvPicPr>
          <p:cNvPr id="20484" name="Picture 4" descr="C:\Program Files\Common Files\Microsoft Shared\Clipart\cagcat50\NA01062_.wmf"/>
          <p:cNvPicPr>
            <a:picLocks noChangeAspect="1" noChangeArrowheads="1"/>
          </p:cNvPicPr>
          <p:nvPr/>
        </p:nvPicPr>
        <p:blipFill>
          <a:blip r:embed="rId2"/>
          <a:srcRect/>
          <a:stretch>
            <a:fillRect/>
          </a:stretch>
        </p:blipFill>
        <p:spPr bwMode="auto">
          <a:xfrm>
            <a:off x="1981200" y="1752600"/>
            <a:ext cx="5486400" cy="4038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END RHYME</a:t>
            </a:r>
          </a:p>
        </p:txBody>
      </p:sp>
      <p:sp>
        <p:nvSpPr>
          <p:cNvPr id="16387" name="Rectangle 3"/>
          <p:cNvSpPr>
            <a:spLocks noGrp="1" noChangeArrowheads="1"/>
          </p:cNvSpPr>
          <p:nvPr>
            <p:ph type="body" idx="1"/>
          </p:nvPr>
        </p:nvSpPr>
        <p:spPr/>
        <p:txBody>
          <a:bodyPr/>
          <a:lstStyle/>
          <a:p>
            <a:r>
              <a:rPr lang="en-US"/>
              <a:t>A word at the end of one line rhymes with a word at the end of another line</a:t>
            </a:r>
          </a:p>
          <a:p>
            <a:endParaRPr lang="en-US"/>
          </a:p>
          <a:p>
            <a:pPr algn="ctr">
              <a:buFont typeface="Monotype Sorts" pitchFamily="2" charset="2"/>
              <a:buChar char=" "/>
            </a:pPr>
            <a:r>
              <a:rPr lang="en-US"/>
              <a:t>Hector the Collector</a:t>
            </a:r>
          </a:p>
          <a:p>
            <a:pPr algn="ctr">
              <a:buFont typeface="Monotype Sorts" pitchFamily="2" charset="2"/>
              <a:buChar char=" "/>
            </a:pPr>
            <a:r>
              <a:rPr lang="en-US"/>
              <a:t>Collected bits of </a:t>
            </a:r>
            <a:r>
              <a:rPr lang="en-US" b="1" i="1" u="sng"/>
              <a:t>string</a:t>
            </a:r>
            <a:r>
              <a:rPr lang="en-US"/>
              <a:t>.</a:t>
            </a:r>
          </a:p>
          <a:p>
            <a:pPr algn="ctr">
              <a:buFont typeface="Monotype Sorts" pitchFamily="2" charset="2"/>
              <a:buChar char=" "/>
            </a:pPr>
            <a:r>
              <a:rPr lang="en-US"/>
              <a:t>Collected dolls with broken heads</a:t>
            </a:r>
          </a:p>
          <a:p>
            <a:pPr algn="ctr">
              <a:buFont typeface="Monotype Sorts" pitchFamily="2" charset="2"/>
              <a:buChar char=" "/>
            </a:pPr>
            <a:r>
              <a:rPr lang="en-US"/>
              <a:t>And rusty bells that would not </a:t>
            </a:r>
            <a:r>
              <a:rPr lang="en-US" b="1" i="1" u="sng"/>
              <a:t>ring</a:t>
            </a:r>
            <a:r>
              <a:rPr lang="en-US"/>
              <a:t>.</a:t>
            </a:r>
          </a:p>
        </p:txBody>
      </p:sp>
      <p:graphicFrame>
        <p:nvGraphicFramePr>
          <p:cNvPr id="67584" name="Object 0"/>
          <p:cNvGraphicFramePr>
            <a:graphicFrameLocks noChangeAspect="1"/>
          </p:cNvGraphicFramePr>
          <p:nvPr/>
        </p:nvGraphicFramePr>
        <p:xfrm>
          <a:off x="7848600" y="457200"/>
          <a:ext cx="666750" cy="984250"/>
        </p:xfrm>
        <a:graphic>
          <a:graphicData uri="http://schemas.openxmlformats.org/presentationml/2006/ole">
            <p:oleObj spid="_x0000_s67584" name="Clip" r:id="rId3" imgW="1579680" imgH="2286720" progId="">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INTERNAL RHYME</a:t>
            </a:r>
          </a:p>
        </p:txBody>
      </p:sp>
      <p:sp>
        <p:nvSpPr>
          <p:cNvPr id="18435" name="Rectangle 3"/>
          <p:cNvSpPr>
            <a:spLocks noGrp="1" noChangeArrowheads="1"/>
          </p:cNvSpPr>
          <p:nvPr>
            <p:ph type="body" idx="1"/>
          </p:nvPr>
        </p:nvSpPr>
        <p:spPr/>
        <p:txBody>
          <a:bodyPr/>
          <a:lstStyle/>
          <a:p>
            <a:r>
              <a:rPr lang="en-US"/>
              <a:t>A word inside a line rhymes with another word on the same line.</a:t>
            </a:r>
          </a:p>
          <a:p>
            <a:pPr>
              <a:buFont typeface="Monotype Sorts" pitchFamily="2" charset="2"/>
              <a:buChar char=" "/>
            </a:pPr>
            <a:endParaRPr lang="en-US"/>
          </a:p>
          <a:p>
            <a:pPr algn="ctr">
              <a:buFont typeface="Monotype Sorts" pitchFamily="2" charset="2"/>
              <a:buChar char=" "/>
            </a:pPr>
            <a:r>
              <a:rPr lang="en-US"/>
              <a:t>Once upon a midnight </a:t>
            </a:r>
            <a:r>
              <a:rPr lang="en-US" b="1" i="1" u="sng"/>
              <a:t>dreary</a:t>
            </a:r>
            <a:r>
              <a:rPr lang="en-US"/>
              <a:t>, while I pondered weak and </a:t>
            </a:r>
            <a:r>
              <a:rPr lang="en-US" b="1" i="1" u="sng"/>
              <a:t>weary</a:t>
            </a:r>
            <a:r>
              <a:rPr lang="en-US"/>
              <a:t>.</a:t>
            </a:r>
          </a:p>
          <a:p>
            <a:pPr algn="ctr">
              <a:buFont typeface="Monotype Sorts" pitchFamily="2" charset="2"/>
              <a:buChar char=" "/>
            </a:pPr>
            <a:endParaRPr lang="en-US"/>
          </a:p>
          <a:p>
            <a:pPr algn="ctr">
              <a:buFont typeface="Monotype Sorts" pitchFamily="2" charset="2"/>
              <a:buChar char=" "/>
            </a:pPr>
            <a:r>
              <a:rPr lang="en-US" sz="1800"/>
              <a:t>From “The Raven” </a:t>
            </a:r>
          </a:p>
          <a:p>
            <a:pPr algn="ctr">
              <a:buFont typeface="Monotype Sorts" pitchFamily="2" charset="2"/>
              <a:buChar char=" "/>
            </a:pPr>
            <a:r>
              <a:rPr lang="en-US" sz="1800"/>
              <a:t>by Edgar Allan Poe</a:t>
            </a:r>
            <a:endParaRPr lang="en-US"/>
          </a:p>
        </p:txBody>
      </p:sp>
      <p:graphicFrame>
        <p:nvGraphicFramePr>
          <p:cNvPr id="68608" name="Object 0"/>
          <p:cNvGraphicFramePr>
            <a:graphicFrameLocks noChangeAspect="1"/>
          </p:cNvGraphicFramePr>
          <p:nvPr/>
        </p:nvGraphicFramePr>
        <p:xfrm>
          <a:off x="7848600" y="457200"/>
          <a:ext cx="666750" cy="984250"/>
        </p:xfrm>
        <a:graphic>
          <a:graphicData uri="http://schemas.openxmlformats.org/presentationml/2006/ole">
            <p:oleObj spid="_x0000_s68608" name="Clip" r:id="rId3" imgW="1579680" imgH="2286720" progId="">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RHYME SCHEME</a:t>
            </a:r>
          </a:p>
        </p:txBody>
      </p:sp>
      <p:sp>
        <p:nvSpPr>
          <p:cNvPr id="19459" name="Rectangle 3"/>
          <p:cNvSpPr>
            <a:spLocks noGrp="1" noChangeArrowheads="1"/>
          </p:cNvSpPr>
          <p:nvPr>
            <p:ph type="body" idx="1"/>
          </p:nvPr>
        </p:nvSpPr>
        <p:spPr/>
        <p:txBody>
          <a:bodyPr/>
          <a:lstStyle/>
          <a:p>
            <a:r>
              <a:rPr lang="en-US" sz="2800"/>
              <a:t>A rhyme scheme is a pattern of rhyme (usually end rhyme, but not always).</a:t>
            </a:r>
          </a:p>
          <a:p>
            <a:endParaRPr lang="en-US" sz="2800"/>
          </a:p>
          <a:p>
            <a:endParaRPr lang="en-US" sz="2800"/>
          </a:p>
          <a:p>
            <a:r>
              <a:rPr lang="en-US" sz="2800"/>
              <a:t>Use the letters of the alphabet to represent sounds to be able to visually “see” the pattern.  (See next slide for an example.)</a:t>
            </a:r>
          </a:p>
        </p:txBody>
      </p:sp>
      <p:graphicFrame>
        <p:nvGraphicFramePr>
          <p:cNvPr id="19462" name="Object 6"/>
          <p:cNvGraphicFramePr>
            <a:graphicFrameLocks noChangeAspect="1"/>
          </p:cNvGraphicFramePr>
          <p:nvPr/>
        </p:nvGraphicFramePr>
        <p:xfrm>
          <a:off x="7848600" y="457200"/>
          <a:ext cx="666750" cy="984250"/>
        </p:xfrm>
        <a:graphic>
          <a:graphicData uri="http://schemas.openxmlformats.org/presentationml/2006/ole">
            <p:oleObj spid="_x0000_s19462" name="Clip" r:id="rId4" imgW="1579680" imgH="2286720" progId="">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SAMPLE RHYME SCHEME</a:t>
            </a:r>
          </a:p>
        </p:txBody>
      </p:sp>
      <p:graphicFrame>
        <p:nvGraphicFramePr>
          <p:cNvPr id="69632" name="Object 0"/>
          <p:cNvGraphicFramePr>
            <a:graphicFrameLocks noChangeAspect="1"/>
          </p:cNvGraphicFramePr>
          <p:nvPr/>
        </p:nvGraphicFramePr>
        <p:xfrm>
          <a:off x="7848600" y="457200"/>
          <a:ext cx="666750" cy="984250"/>
        </p:xfrm>
        <a:graphic>
          <a:graphicData uri="http://schemas.openxmlformats.org/presentationml/2006/ole">
            <p:oleObj spid="_x0000_s69632" name="Clip" r:id="rId3" imgW="1579680" imgH="2286720" progId="">
              <p:embed/>
            </p:oleObj>
          </a:graphicData>
        </a:graphic>
      </p:graphicFrame>
      <p:sp>
        <p:nvSpPr>
          <p:cNvPr id="29700" name="Rectangle 4"/>
          <p:cNvSpPr>
            <a:spLocks noGrp="1" noChangeArrowheads="1"/>
          </p:cNvSpPr>
          <p:nvPr>
            <p:ph type="body" idx="1"/>
          </p:nvPr>
        </p:nvSpPr>
        <p:spPr>
          <a:xfrm>
            <a:off x="990600" y="1524000"/>
            <a:ext cx="6477000" cy="4953000"/>
          </a:xfrm>
        </p:spPr>
        <p:txBody>
          <a:bodyPr/>
          <a:lstStyle/>
          <a:p>
            <a:pPr algn="ctr">
              <a:buFont typeface="Monotype Sorts" pitchFamily="2" charset="2"/>
              <a:buChar char=" "/>
            </a:pPr>
            <a:r>
              <a:rPr lang="en-US" sz="2800"/>
              <a:t>The Germ   by Ogden Nash</a:t>
            </a:r>
          </a:p>
          <a:p>
            <a:pPr algn="ctr">
              <a:buFont typeface="Monotype Sorts" pitchFamily="2" charset="2"/>
              <a:buChar char=" "/>
            </a:pPr>
            <a:endParaRPr lang="en-US" sz="2000"/>
          </a:p>
          <a:p>
            <a:pPr algn="ctr">
              <a:buFont typeface="Monotype Sorts" pitchFamily="2" charset="2"/>
              <a:buChar char=" "/>
            </a:pPr>
            <a:r>
              <a:rPr lang="en-US" sz="2800"/>
              <a:t>A mighty creature is the g</a:t>
            </a:r>
            <a:r>
              <a:rPr lang="en-US" sz="2800" b="1"/>
              <a:t>erm</a:t>
            </a:r>
            <a:r>
              <a:rPr lang="en-US" sz="2800"/>
              <a:t>,</a:t>
            </a:r>
          </a:p>
          <a:p>
            <a:pPr algn="ctr">
              <a:buFont typeface="Monotype Sorts" pitchFamily="2" charset="2"/>
              <a:buChar char=" "/>
            </a:pPr>
            <a:r>
              <a:rPr lang="en-US" sz="2800"/>
              <a:t>Though smaller than the pachyd</a:t>
            </a:r>
            <a:r>
              <a:rPr lang="en-US" sz="2800" b="1"/>
              <a:t>erm</a:t>
            </a:r>
            <a:r>
              <a:rPr lang="en-US" sz="2800"/>
              <a:t>.</a:t>
            </a:r>
          </a:p>
          <a:p>
            <a:pPr algn="ctr">
              <a:buFont typeface="Monotype Sorts" pitchFamily="2" charset="2"/>
              <a:buChar char=" "/>
            </a:pPr>
            <a:r>
              <a:rPr lang="en-US" sz="2800"/>
              <a:t>His customary dwelling pl</a:t>
            </a:r>
            <a:r>
              <a:rPr lang="en-US" sz="2800" b="1"/>
              <a:t>ace</a:t>
            </a:r>
            <a:endParaRPr lang="en-US" sz="2800"/>
          </a:p>
          <a:p>
            <a:pPr algn="ctr">
              <a:buFont typeface="Monotype Sorts" pitchFamily="2" charset="2"/>
              <a:buChar char=" "/>
            </a:pPr>
            <a:r>
              <a:rPr lang="en-US" sz="2800"/>
              <a:t>Is deep within the human r</a:t>
            </a:r>
            <a:r>
              <a:rPr lang="en-US" sz="2800" b="1"/>
              <a:t>ace</a:t>
            </a:r>
            <a:r>
              <a:rPr lang="en-US" sz="2800"/>
              <a:t>.</a:t>
            </a:r>
          </a:p>
          <a:p>
            <a:pPr algn="ctr">
              <a:buFont typeface="Monotype Sorts" pitchFamily="2" charset="2"/>
              <a:buChar char=" "/>
            </a:pPr>
            <a:r>
              <a:rPr lang="en-US" sz="2800"/>
              <a:t>His childish pride he often pl</a:t>
            </a:r>
            <a:r>
              <a:rPr lang="en-US" sz="2800" b="1"/>
              <a:t>eases</a:t>
            </a:r>
            <a:endParaRPr lang="en-US" sz="2800"/>
          </a:p>
          <a:p>
            <a:pPr algn="ctr">
              <a:buFont typeface="Monotype Sorts" pitchFamily="2" charset="2"/>
              <a:buChar char=" "/>
            </a:pPr>
            <a:r>
              <a:rPr lang="en-US" sz="2800"/>
              <a:t>By giving people strange dis</a:t>
            </a:r>
            <a:r>
              <a:rPr lang="en-US" sz="2800" b="1"/>
              <a:t>eases</a:t>
            </a:r>
            <a:r>
              <a:rPr lang="en-US" sz="2800"/>
              <a:t>.</a:t>
            </a:r>
          </a:p>
          <a:p>
            <a:pPr algn="ctr">
              <a:buFont typeface="Monotype Sorts" pitchFamily="2" charset="2"/>
              <a:buChar char=" "/>
            </a:pPr>
            <a:r>
              <a:rPr lang="en-US" sz="2800"/>
              <a:t>Do you, my poppet, feel inf</a:t>
            </a:r>
            <a:r>
              <a:rPr lang="en-US" sz="2800" b="1"/>
              <a:t>irm</a:t>
            </a:r>
            <a:r>
              <a:rPr lang="en-US" sz="2800"/>
              <a:t>?</a:t>
            </a:r>
          </a:p>
          <a:p>
            <a:pPr algn="ctr">
              <a:buFont typeface="Monotype Sorts" pitchFamily="2" charset="2"/>
              <a:buChar char=" "/>
            </a:pPr>
            <a:r>
              <a:rPr lang="en-US" sz="2800"/>
              <a:t>You probably contain a g</a:t>
            </a:r>
            <a:r>
              <a:rPr lang="en-US" sz="2800" b="1"/>
              <a:t>erm</a:t>
            </a:r>
            <a:r>
              <a:rPr lang="en-US" sz="2800"/>
              <a:t>.</a:t>
            </a:r>
          </a:p>
        </p:txBody>
      </p:sp>
      <p:sp>
        <p:nvSpPr>
          <p:cNvPr id="29703" name="Text Box 7"/>
          <p:cNvSpPr txBox="1">
            <a:spLocks noChangeArrowheads="1"/>
          </p:cNvSpPr>
          <p:nvPr/>
        </p:nvSpPr>
        <p:spPr bwMode="auto">
          <a:xfrm>
            <a:off x="7086600" y="2514600"/>
            <a:ext cx="1143000" cy="3979863"/>
          </a:xfrm>
          <a:prstGeom prst="rect">
            <a:avLst/>
          </a:prstGeom>
          <a:noFill/>
          <a:ln w="9525">
            <a:noFill/>
            <a:miter lim="800000"/>
            <a:headEnd/>
            <a:tailEnd/>
          </a:ln>
          <a:effectLst/>
        </p:spPr>
        <p:txBody>
          <a:bodyPr>
            <a:spAutoFit/>
          </a:bodyPr>
          <a:lstStyle/>
          <a:p>
            <a:pPr algn="ctr">
              <a:lnSpc>
                <a:spcPct val="70000"/>
              </a:lnSpc>
              <a:spcBef>
                <a:spcPct val="50000"/>
              </a:spcBef>
            </a:pPr>
            <a:r>
              <a:rPr lang="en-US" sz="2800"/>
              <a:t>a</a:t>
            </a:r>
          </a:p>
          <a:p>
            <a:pPr algn="ctr">
              <a:lnSpc>
                <a:spcPct val="70000"/>
              </a:lnSpc>
              <a:spcBef>
                <a:spcPct val="50000"/>
              </a:spcBef>
            </a:pPr>
            <a:r>
              <a:rPr lang="en-US" sz="2800"/>
              <a:t>a</a:t>
            </a:r>
          </a:p>
          <a:p>
            <a:pPr algn="ctr">
              <a:lnSpc>
                <a:spcPct val="70000"/>
              </a:lnSpc>
              <a:spcBef>
                <a:spcPct val="50000"/>
              </a:spcBef>
            </a:pPr>
            <a:r>
              <a:rPr lang="en-US" sz="2800"/>
              <a:t>b</a:t>
            </a:r>
          </a:p>
          <a:p>
            <a:pPr algn="ctr">
              <a:lnSpc>
                <a:spcPct val="70000"/>
              </a:lnSpc>
              <a:spcBef>
                <a:spcPct val="50000"/>
              </a:spcBef>
            </a:pPr>
            <a:r>
              <a:rPr lang="en-US" sz="2800"/>
              <a:t>b</a:t>
            </a:r>
          </a:p>
          <a:p>
            <a:pPr algn="ctr">
              <a:lnSpc>
                <a:spcPct val="70000"/>
              </a:lnSpc>
              <a:spcBef>
                <a:spcPct val="50000"/>
              </a:spcBef>
            </a:pPr>
            <a:r>
              <a:rPr lang="en-US" sz="2800"/>
              <a:t>c</a:t>
            </a:r>
          </a:p>
          <a:p>
            <a:pPr algn="ctr">
              <a:lnSpc>
                <a:spcPct val="70000"/>
              </a:lnSpc>
              <a:spcBef>
                <a:spcPct val="50000"/>
              </a:spcBef>
            </a:pPr>
            <a:r>
              <a:rPr lang="en-US" sz="2800"/>
              <a:t>c</a:t>
            </a:r>
          </a:p>
          <a:p>
            <a:pPr algn="ctr">
              <a:lnSpc>
                <a:spcPct val="70000"/>
              </a:lnSpc>
              <a:spcBef>
                <a:spcPct val="50000"/>
              </a:spcBef>
            </a:pPr>
            <a:r>
              <a:rPr lang="en-US" sz="2800"/>
              <a:t>a</a:t>
            </a:r>
          </a:p>
          <a:p>
            <a:pPr algn="ctr">
              <a:lnSpc>
                <a:spcPct val="70000"/>
              </a:lnSpc>
              <a:spcBef>
                <a:spcPct val="50000"/>
              </a:spcBef>
            </a:pPr>
            <a:r>
              <a:rPr lang="en-US" sz="2800"/>
              <a: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ONOMATOPOEIA</a:t>
            </a:r>
          </a:p>
        </p:txBody>
      </p:sp>
      <p:sp>
        <p:nvSpPr>
          <p:cNvPr id="22531" name="Rectangle 3"/>
          <p:cNvSpPr>
            <a:spLocks noGrp="1" noChangeArrowheads="1"/>
          </p:cNvSpPr>
          <p:nvPr>
            <p:ph type="body" idx="1"/>
          </p:nvPr>
        </p:nvSpPr>
        <p:spPr/>
        <p:txBody>
          <a:bodyPr/>
          <a:lstStyle/>
          <a:p>
            <a:r>
              <a:rPr lang="en-US"/>
              <a:t> Words that imitate the sound they are naming</a:t>
            </a:r>
          </a:p>
          <a:p>
            <a:pPr>
              <a:buFont typeface="Monotype Sorts" pitchFamily="2" charset="2"/>
              <a:buChar char=" "/>
            </a:pPr>
            <a:r>
              <a:rPr lang="en-US"/>
              <a:t>                   BUZZ</a:t>
            </a:r>
          </a:p>
          <a:p>
            <a:r>
              <a:rPr lang="en-US"/>
              <a:t>OR sounds that imitate another sound</a:t>
            </a:r>
          </a:p>
          <a:p>
            <a:endParaRPr lang="en-US"/>
          </a:p>
          <a:p>
            <a:pPr>
              <a:buFont typeface="Monotype Sorts" pitchFamily="2" charset="2"/>
              <a:buChar char=" "/>
            </a:pPr>
            <a:r>
              <a:rPr lang="en-US"/>
              <a:t>      “The </a:t>
            </a:r>
            <a:r>
              <a:rPr lang="en-US" b="1"/>
              <a:t>s</a:t>
            </a:r>
            <a:r>
              <a:rPr lang="en-US"/>
              <a:t>ilken, </a:t>
            </a:r>
            <a:r>
              <a:rPr lang="en-US" b="1"/>
              <a:t>s</a:t>
            </a:r>
            <a:r>
              <a:rPr lang="en-US"/>
              <a:t>ad, un</a:t>
            </a:r>
            <a:r>
              <a:rPr lang="en-US" b="1"/>
              <a:t>c</a:t>
            </a:r>
            <a:r>
              <a:rPr lang="en-US"/>
              <a:t>ertain, ru</a:t>
            </a:r>
            <a:r>
              <a:rPr lang="en-US" b="1"/>
              <a:t>s</a:t>
            </a:r>
            <a:r>
              <a:rPr lang="en-US"/>
              <a:t>tling of    </a:t>
            </a:r>
          </a:p>
          <a:p>
            <a:pPr>
              <a:buFont typeface="Monotype Sorts" pitchFamily="2" charset="2"/>
              <a:buChar char=" "/>
            </a:pPr>
            <a:r>
              <a:rPr lang="en-US"/>
              <a:t>         each purple curtain . . .”</a:t>
            </a:r>
          </a:p>
        </p:txBody>
      </p:sp>
      <p:graphicFrame>
        <p:nvGraphicFramePr>
          <p:cNvPr id="22532" name="Object 4"/>
          <p:cNvGraphicFramePr>
            <a:graphicFrameLocks noChangeAspect="1"/>
          </p:cNvGraphicFramePr>
          <p:nvPr/>
        </p:nvGraphicFramePr>
        <p:xfrm>
          <a:off x="7848600" y="457200"/>
          <a:ext cx="666750" cy="984250"/>
        </p:xfrm>
        <a:graphic>
          <a:graphicData uri="http://schemas.openxmlformats.org/presentationml/2006/ole">
            <p:oleObj spid="_x0000_s22532" name="Clip" r:id="rId3" imgW="1579680" imgH="2286720" progId="">
              <p:embed/>
            </p:oleObj>
          </a:graphicData>
        </a:graphic>
      </p:graphicFrame>
      <p:graphicFrame>
        <p:nvGraphicFramePr>
          <p:cNvPr id="22534" name="Object 6"/>
          <p:cNvGraphicFramePr>
            <a:graphicFrameLocks noChangeAspect="1"/>
          </p:cNvGraphicFramePr>
          <p:nvPr/>
        </p:nvGraphicFramePr>
        <p:xfrm>
          <a:off x="5257800" y="2286000"/>
          <a:ext cx="1447800" cy="1371600"/>
        </p:xfrm>
        <a:graphic>
          <a:graphicData uri="http://schemas.openxmlformats.org/presentationml/2006/ole">
            <p:oleObj spid="_x0000_s22534" name="Clip" r:id="rId4" imgW="723618" imgH="771429" progId="">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ALLITERATION</a:t>
            </a:r>
          </a:p>
        </p:txBody>
      </p:sp>
      <p:sp>
        <p:nvSpPr>
          <p:cNvPr id="23555" name="Rectangle 3"/>
          <p:cNvSpPr>
            <a:spLocks noGrp="1" noChangeArrowheads="1"/>
          </p:cNvSpPr>
          <p:nvPr>
            <p:ph type="body" idx="1"/>
          </p:nvPr>
        </p:nvSpPr>
        <p:spPr/>
        <p:txBody>
          <a:bodyPr/>
          <a:lstStyle/>
          <a:p>
            <a:r>
              <a:rPr lang="en-US"/>
              <a:t>Consonant sounds repeated at the beginnings of words</a:t>
            </a:r>
          </a:p>
          <a:p>
            <a:endParaRPr lang="en-US"/>
          </a:p>
          <a:p>
            <a:pPr>
              <a:buFont typeface="Monotype Sorts" pitchFamily="2" charset="2"/>
              <a:buChar char=" "/>
            </a:pPr>
            <a:r>
              <a:rPr lang="en-US"/>
              <a:t> If </a:t>
            </a:r>
            <a:r>
              <a:rPr lang="en-US" b="1" i="1" u="sng"/>
              <a:t>P</a:t>
            </a:r>
            <a:r>
              <a:rPr lang="en-US"/>
              <a:t>eter </a:t>
            </a:r>
            <a:r>
              <a:rPr lang="en-US" b="1" i="1" u="sng"/>
              <a:t>P</a:t>
            </a:r>
            <a:r>
              <a:rPr lang="en-US"/>
              <a:t>iper</a:t>
            </a:r>
            <a:r>
              <a:rPr lang="en-US" b="1" i="1" u="sng"/>
              <a:t> p</a:t>
            </a:r>
            <a:r>
              <a:rPr lang="en-US"/>
              <a:t>icked a </a:t>
            </a:r>
            <a:r>
              <a:rPr lang="en-US" b="1" i="1" u="sng"/>
              <a:t>p</a:t>
            </a:r>
            <a:r>
              <a:rPr lang="en-US"/>
              <a:t>eck of </a:t>
            </a:r>
            <a:r>
              <a:rPr lang="en-US" b="1" i="1" u="sng"/>
              <a:t>p</a:t>
            </a:r>
            <a:r>
              <a:rPr lang="en-US"/>
              <a:t>ickled </a:t>
            </a:r>
            <a:r>
              <a:rPr lang="en-US" b="1" i="1" u="sng"/>
              <a:t>p</a:t>
            </a:r>
            <a:r>
              <a:rPr lang="en-US"/>
              <a:t>eppers, how many </a:t>
            </a:r>
            <a:r>
              <a:rPr lang="en-US" b="1" i="1" u="sng"/>
              <a:t>p</a:t>
            </a:r>
            <a:r>
              <a:rPr lang="en-US"/>
              <a:t>ickled </a:t>
            </a:r>
            <a:r>
              <a:rPr lang="en-US" b="1" i="1" u="sng"/>
              <a:t>p</a:t>
            </a:r>
            <a:r>
              <a:rPr lang="en-US"/>
              <a:t>eppers did </a:t>
            </a:r>
            <a:r>
              <a:rPr lang="en-US" b="1" i="1" u="sng"/>
              <a:t>P</a:t>
            </a:r>
            <a:r>
              <a:rPr lang="en-US"/>
              <a:t>eter </a:t>
            </a:r>
            <a:r>
              <a:rPr lang="en-US" b="1" i="1" u="sng"/>
              <a:t>P</a:t>
            </a:r>
            <a:r>
              <a:rPr lang="en-US"/>
              <a:t>iper </a:t>
            </a:r>
            <a:r>
              <a:rPr lang="en-US" b="1" i="1" u="sng"/>
              <a:t>p</a:t>
            </a:r>
            <a:r>
              <a:rPr lang="en-US"/>
              <a:t>ick?</a:t>
            </a:r>
          </a:p>
        </p:txBody>
      </p:sp>
      <p:graphicFrame>
        <p:nvGraphicFramePr>
          <p:cNvPr id="23557" name="Object 5"/>
          <p:cNvGraphicFramePr>
            <a:graphicFrameLocks noChangeAspect="1"/>
          </p:cNvGraphicFramePr>
          <p:nvPr/>
        </p:nvGraphicFramePr>
        <p:xfrm>
          <a:off x="7848600" y="457200"/>
          <a:ext cx="666750" cy="984250"/>
        </p:xfrm>
        <a:graphic>
          <a:graphicData uri="http://schemas.openxmlformats.org/presentationml/2006/ole">
            <p:oleObj spid="_x0000_s23557" name="Clip" r:id="rId4" imgW="1579680" imgH="2286720" progId="">
              <p:embed/>
            </p:oleObj>
          </a:graphicData>
        </a:graphic>
      </p:graphicFrame>
      <p:graphicFrame>
        <p:nvGraphicFramePr>
          <p:cNvPr id="23558" name="Object 6"/>
          <p:cNvGraphicFramePr>
            <a:graphicFrameLocks noChangeAspect="1"/>
          </p:cNvGraphicFramePr>
          <p:nvPr/>
        </p:nvGraphicFramePr>
        <p:xfrm>
          <a:off x="5257800" y="4648200"/>
          <a:ext cx="1817688" cy="1555750"/>
        </p:xfrm>
        <a:graphic>
          <a:graphicData uri="http://schemas.openxmlformats.org/presentationml/2006/ole">
            <p:oleObj spid="_x0000_s23558" name="Clip" r:id="rId5" imgW="1818360" imgH="1556640" progId="">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CONSONANCE</a:t>
            </a:r>
          </a:p>
        </p:txBody>
      </p:sp>
      <p:sp>
        <p:nvSpPr>
          <p:cNvPr id="24579" name="Rectangle 3"/>
          <p:cNvSpPr>
            <a:spLocks noGrp="1" noChangeArrowheads="1"/>
          </p:cNvSpPr>
          <p:nvPr>
            <p:ph type="body" idx="1"/>
          </p:nvPr>
        </p:nvSpPr>
        <p:spPr/>
        <p:txBody>
          <a:bodyPr/>
          <a:lstStyle/>
          <a:p>
            <a:r>
              <a:rPr lang="en-US"/>
              <a:t>Similar to alliteration EXCEPT . . .</a:t>
            </a:r>
          </a:p>
          <a:p>
            <a:endParaRPr lang="en-US"/>
          </a:p>
          <a:p>
            <a:r>
              <a:rPr lang="en-US"/>
              <a:t>The repeated consonant sounds can be anywhere in the words</a:t>
            </a:r>
          </a:p>
          <a:p>
            <a:endParaRPr lang="en-US"/>
          </a:p>
          <a:p>
            <a:pPr>
              <a:buFont typeface="Monotype Sorts" pitchFamily="2" charset="2"/>
              <a:buChar char=" "/>
            </a:pPr>
            <a:r>
              <a:rPr lang="en-US"/>
              <a:t>          “</a:t>
            </a:r>
            <a:r>
              <a:rPr lang="en-US" b="1" i="1" u="sng"/>
              <a:t>s</a:t>
            </a:r>
            <a:r>
              <a:rPr lang="en-US"/>
              <a:t>ilken,</a:t>
            </a:r>
            <a:r>
              <a:rPr lang="en-US" i="1" u="sng"/>
              <a:t> </a:t>
            </a:r>
            <a:r>
              <a:rPr lang="en-US" b="1" i="1" u="sng"/>
              <a:t>s</a:t>
            </a:r>
            <a:r>
              <a:rPr lang="en-US"/>
              <a:t>ad, un</a:t>
            </a:r>
            <a:r>
              <a:rPr lang="en-US" b="1" i="1" u="sng"/>
              <a:t>c</a:t>
            </a:r>
            <a:r>
              <a:rPr lang="en-US"/>
              <a:t>ertain, ru</a:t>
            </a:r>
            <a:r>
              <a:rPr lang="en-US" b="1" i="1" u="sng"/>
              <a:t>s</a:t>
            </a:r>
            <a:r>
              <a:rPr lang="en-US"/>
              <a:t>tling . . “</a:t>
            </a:r>
          </a:p>
        </p:txBody>
      </p:sp>
      <p:graphicFrame>
        <p:nvGraphicFramePr>
          <p:cNvPr id="70656" name="Object 1024"/>
          <p:cNvGraphicFramePr>
            <a:graphicFrameLocks noChangeAspect="1"/>
          </p:cNvGraphicFramePr>
          <p:nvPr/>
        </p:nvGraphicFramePr>
        <p:xfrm>
          <a:off x="7848600" y="457200"/>
          <a:ext cx="666750" cy="984250"/>
        </p:xfrm>
        <a:graphic>
          <a:graphicData uri="http://schemas.openxmlformats.org/presentationml/2006/ole">
            <p:oleObj spid="_x0000_s70656" name="Clip" r:id="rId3" imgW="1579680" imgH="2286720" progId="">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ASSONANCE</a:t>
            </a:r>
          </a:p>
        </p:txBody>
      </p:sp>
      <p:sp>
        <p:nvSpPr>
          <p:cNvPr id="25603" name="Rectangle 3"/>
          <p:cNvSpPr>
            <a:spLocks noGrp="1" noChangeArrowheads="1"/>
          </p:cNvSpPr>
          <p:nvPr>
            <p:ph type="body" idx="1"/>
          </p:nvPr>
        </p:nvSpPr>
        <p:spPr/>
        <p:txBody>
          <a:bodyPr/>
          <a:lstStyle/>
          <a:p>
            <a:r>
              <a:rPr lang="en-US"/>
              <a:t>Repeated VOWEL sounds in a line or lines of poetry.</a:t>
            </a:r>
          </a:p>
          <a:p>
            <a:pPr>
              <a:buFont typeface="Monotype Sorts" pitchFamily="2" charset="2"/>
              <a:buChar char=" "/>
            </a:pPr>
            <a:endParaRPr lang="en-US"/>
          </a:p>
          <a:p>
            <a:pPr>
              <a:buFont typeface="Monotype Sorts" pitchFamily="2" charset="2"/>
              <a:buChar char=" "/>
            </a:pPr>
            <a:r>
              <a:rPr lang="en-US"/>
              <a:t>(Often creates near rhyme.)</a:t>
            </a:r>
          </a:p>
          <a:p>
            <a:pPr>
              <a:buFont typeface="Monotype Sorts" pitchFamily="2" charset="2"/>
              <a:buChar char=" "/>
            </a:pPr>
            <a:endParaRPr lang="en-US"/>
          </a:p>
          <a:p>
            <a:pPr algn="ctr">
              <a:buFont typeface="Monotype Sorts" pitchFamily="2" charset="2"/>
              <a:buChar char=" "/>
            </a:pPr>
            <a:r>
              <a:rPr lang="en-US"/>
              <a:t>Lake	Fate		Base		Fade</a:t>
            </a:r>
          </a:p>
          <a:p>
            <a:pPr algn="ctr">
              <a:buFont typeface="Monotype Sorts" pitchFamily="2" charset="2"/>
              <a:buChar char=" "/>
            </a:pPr>
            <a:r>
              <a:rPr lang="en-US"/>
              <a:t>(All share the long “a” sound.)</a:t>
            </a:r>
          </a:p>
          <a:p>
            <a:pPr algn="ctr">
              <a:buFont typeface="Monotype Sorts" pitchFamily="2" charset="2"/>
              <a:buChar char=" "/>
            </a:pPr>
            <a:endParaRPr lang="en-US"/>
          </a:p>
        </p:txBody>
      </p:sp>
      <p:graphicFrame>
        <p:nvGraphicFramePr>
          <p:cNvPr id="71680" name="Object 1024"/>
          <p:cNvGraphicFramePr>
            <a:graphicFrameLocks noChangeAspect="1"/>
          </p:cNvGraphicFramePr>
          <p:nvPr/>
        </p:nvGraphicFramePr>
        <p:xfrm>
          <a:off x="7848600" y="457200"/>
          <a:ext cx="666750" cy="984250"/>
        </p:xfrm>
        <a:graphic>
          <a:graphicData uri="http://schemas.openxmlformats.org/presentationml/2006/ole">
            <p:oleObj spid="_x0000_s71680" name="Clip" r:id="rId3" imgW="1579680" imgH="2286720" progId="">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p:txBody>
          <a:bodyPr/>
          <a:lstStyle/>
          <a:p>
            <a:r>
              <a:rPr lang="en-US"/>
              <a:t>ASSONANCE cont.</a:t>
            </a:r>
          </a:p>
        </p:txBody>
      </p:sp>
      <p:sp>
        <p:nvSpPr>
          <p:cNvPr id="46083" name="Rectangle 1027"/>
          <p:cNvSpPr>
            <a:spLocks noGrp="1" noChangeArrowheads="1"/>
          </p:cNvSpPr>
          <p:nvPr>
            <p:ph type="body" idx="1"/>
          </p:nvPr>
        </p:nvSpPr>
        <p:spPr>
          <a:xfrm>
            <a:off x="990600" y="1828800"/>
            <a:ext cx="7772400" cy="4343400"/>
          </a:xfrm>
        </p:spPr>
        <p:txBody>
          <a:bodyPr/>
          <a:lstStyle/>
          <a:p>
            <a:pPr>
              <a:buFont typeface="Monotype Sorts" pitchFamily="2" charset="2"/>
              <a:buNone/>
            </a:pPr>
            <a:r>
              <a:rPr lang="en-US"/>
              <a:t>Examples of ASSONANCE:</a:t>
            </a:r>
          </a:p>
          <a:p>
            <a:pPr algn="ctr">
              <a:buFont typeface="Monotype Sorts" pitchFamily="2" charset="2"/>
              <a:buNone/>
            </a:pPr>
            <a:r>
              <a:rPr lang="en-US"/>
              <a:t>“Slow the low gradual moan came in the snowing.”</a:t>
            </a:r>
          </a:p>
          <a:p>
            <a:pPr algn="r">
              <a:buFontTx/>
              <a:buChar char="-"/>
            </a:pPr>
            <a:r>
              <a:rPr lang="en-US"/>
              <a:t>John Masefield</a:t>
            </a:r>
          </a:p>
          <a:p>
            <a:pPr algn="ctr">
              <a:buFont typeface="Monotype Sorts" pitchFamily="2" charset="2"/>
              <a:buNone/>
            </a:pPr>
            <a:endParaRPr lang="en-US"/>
          </a:p>
          <a:p>
            <a:pPr algn="ctr">
              <a:buFont typeface="Monotype Sorts" pitchFamily="2" charset="2"/>
              <a:buNone/>
            </a:pPr>
            <a:r>
              <a:rPr lang="en-US"/>
              <a:t>“Shall ever medicine thee to that sweet sleep.”</a:t>
            </a:r>
          </a:p>
          <a:p>
            <a:pPr algn="r">
              <a:buFont typeface="Monotype Sorts" pitchFamily="2" charset="2"/>
              <a:buNone/>
            </a:pPr>
            <a:r>
              <a:rPr lang="en-US"/>
              <a:t>- William Shakespeare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REFRAIN</a:t>
            </a:r>
          </a:p>
        </p:txBody>
      </p:sp>
      <p:sp>
        <p:nvSpPr>
          <p:cNvPr id="26627" name="Rectangle 3"/>
          <p:cNvSpPr>
            <a:spLocks noGrp="1" noChangeArrowheads="1"/>
          </p:cNvSpPr>
          <p:nvPr>
            <p:ph type="body" sz="half" idx="1"/>
          </p:nvPr>
        </p:nvSpPr>
        <p:spPr/>
        <p:txBody>
          <a:bodyPr/>
          <a:lstStyle/>
          <a:p>
            <a:r>
              <a:rPr lang="en-US"/>
              <a:t>A sound, word, phrase or line repeated regularly in a poem.</a:t>
            </a:r>
          </a:p>
        </p:txBody>
      </p:sp>
      <p:sp>
        <p:nvSpPr>
          <p:cNvPr id="26628" name="Rectangle 4"/>
          <p:cNvSpPr>
            <a:spLocks noGrp="1" noChangeArrowheads="1"/>
          </p:cNvSpPr>
          <p:nvPr>
            <p:ph type="body" sz="half" idx="2"/>
          </p:nvPr>
        </p:nvSpPr>
        <p:spPr/>
        <p:txBody>
          <a:bodyPr/>
          <a:lstStyle/>
          <a:p>
            <a:pPr>
              <a:buFont typeface="Monotype Sorts" pitchFamily="2" charset="2"/>
              <a:buChar char=" "/>
            </a:pPr>
            <a:r>
              <a:rPr lang="en-US"/>
              <a:t>“Quoth the raven, ‘Nevermore.’”</a:t>
            </a:r>
          </a:p>
        </p:txBody>
      </p:sp>
      <p:graphicFrame>
        <p:nvGraphicFramePr>
          <p:cNvPr id="72704" name="Object 0"/>
          <p:cNvGraphicFramePr>
            <a:graphicFrameLocks noChangeAspect="1"/>
          </p:cNvGraphicFramePr>
          <p:nvPr/>
        </p:nvGraphicFramePr>
        <p:xfrm>
          <a:off x="7848600" y="457200"/>
          <a:ext cx="666750" cy="984250"/>
        </p:xfrm>
        <a:graphic>
          <a:graphicData uri="http://schemas.openxmlformats.org/presentationml/2006/ole">
            <p:oleObj spid="_x0000_s72704" name="Clip" r:id="rId3" imgW="1579680" imgH="2286720" progId="">
              <p:embed/>
            </p:oleObj>
          </a:graphicData>
        </a:graphic>
      </p:graphicFrame>
      <p:graphicFrame>
        <p:nvGraphicFramePr>
          <p:cNvPr id="72705" name="Object 1"/>
          <p:cNvGraphicFramePr>
            <a:graphicFrameLocks noChangeAspect="1"/>
          </p:cNvGraphicFramePr>
          <p:nvPr/>
        </p:nvGraphicFramePr>
        <p:xfrm>
          <a:off x="3733800" y="3733800"/>
          <a:ext cx="1809750" cy="1749425"/>
        </p:xfrm>
        <a:graphic>
          <a:graphicData uri="http://schemas.openxmlformats.org/presentationml/2006/ole">
            <p:oleObj spid="_x0000_s72705" name="Clip" r:id="rId4" imgW="1810440" imgH="1750320" progId="">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POETRY</a:t>
            </a:r>
          </a:p>
        </p:txBody>
      </p:sp>
      <p:graphicFrame>
        <p:nvGraphicFramePr>
          <p:cNvPr id="2051" name="Object 3"/>
          <p:cNvGraphicFramePr>
            <a:graphicFrameLocks noChangeAspect="1"/>
          </p:cNvGraphicFramePr>
          <p:nvPr>
            <p:ph type="clipArt" sz="half" idx="1"/>
          </p:nvPr>
        </p:nvGraphicFramePr>
        <p:xfrm>
          <a:off x="1473200" y="1828800"/>
          <a:ext cx="2843213" cy="4114800"/>
        </p:xfrm>
        <a:graphic>
          <a:graphicData uri="http://schemas.openxmlformats.org/presentationml/2006/ole">
            <p:oleObj spid="_x0000_s2051" name="Clip" r:id="rId3" imgW="1579680" imgH="2286720" progId="">
              <p:embed/>
            </p:oleObj>
          </a:graphicData>
        </a:graphic>
      </p:graphicFrame>
      <p:sp>
        <p:nvSpPr>
          <p:cNvPr id="2052" name="Rectangle 4"/>
          <p:cNvSpPr>
            <a:spLocks noGrp="1" noChangeArrowheads="1"/>
          </p:cNvSpPr>
          <p:nvPr>
            <p:ph type="body" sz="half" idx="2"/>
          </p:nvPr>
        </p:nvSpPr>
        <p:spPr/>
        <p:txBody>
          <a:bodyPr/>
          <a:lstStyle/>
          <a:p>
            <a:pPr>
              <a:buFont typeface="Wingdings" pitchFamily="2" charset="2"/>
              <a:buChar char="Ø"/>
            </a:pPr>
            <a:r>
              <a:rPr lang="en-US"/>
              <a:t>A type of literature that expresses ideas, feelings, or tells a story  in a specific form (usually using lines and stanzas)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US"/>
              <a:t>SOME TYPES OF POETRY</a:t>
            </a:r>
            <a:br>
              <a:rPr lang="en-US"/>
            </a:br>
            <a:r>
              <a:rPr lang="en-US"/>
              <a:t>WE WILL BE STUDYING</a:t>
            </a:r>
          </a:p>
        </p:txBody>
      </p:sp>
      <p:sp>
        <p:nvSpPr>
          <p:cNvPr id="27651" name="Rectangle 3"/>
          <p:cNvSpPr>
            <a:spLocks noGrp="1" noChangeArrowheads="1"/>
          </p:cNvSpPr>
          <p:nvPr>
            <p:ph type="subTitle" idx="1"/>
          </p:nvPr>
        </p:nvSpPr>
        <p:spPr/>
        <p:txBody>
          <a:bodyPr/>
          <a:lstStyle/>
          <a:p>
            <a:endParaRPr lang="en-US"/>
          </a:p>
        </p:txBody>
      </p:sp>
      <p:graphicFrame>
        <p:nvGraphicFramePr>
          <p:cNvPr id="73728" name="Object 0"/>
          <p:cNvGraphicFramePr>
            <a:graphicFrameLocks noChangeAspect="1"/>
          </p:cNvGraphicFramePr>
          <p:nvPr/>
        </p:nvGraphicFramePr>
        <p:xfrm>
          <a:off x="3886200" y="3581400"/>
          <a:ext cx="1676400" cy="2209800"/>
        </p:xfrm>
        <a:graphic>
          <a:graphicData uri="http://schemas.openxmlformats.org/presentationml/2006/ole">
            <p:oleObj spid="_x0000_s73728" name="Clip" r:id="rId3" imgW="1579680" imgH="2286720" progId="">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LYRIC</a:t>
            </a:r>
          </a:p>
        </p:txBody>
      </p:sp>
      <p:sp>
        <p:nvSpPr>
          <p:cNvPr id="35843" name="Rectangle 3"/>
          <p:cNvSpPr>
            <a:spLocks noGrp="1" noChangeArrowheads="1"/>
          </p:cNvSpPr>
          <p:nvPr>
            <p:ph type="body" idx="1"/>
          </p:nvPr>
        </p:nvSpPr>
        <p:spPr/>
        <p:txBody>
          <a:bodyPr/>
          <a:lstStyle/>
          <a:p>
            <a:r>
              <a:rPr lang="en-US"/>
              <a:t>A short poem</a:t>
            </a:r>
          </a:p>
          <a:p>
            <a:r>
              <a:rPr lang="en-US"/>
              <a:t>Usually written in first person point of view</a:t>
            </a:r>
          </a:p>
          <a:p>
            <a:r>
              <a:rPr lang="en-US"/>
              <a:t>Expresses an emotion or an idea or describes a scene</a:t>
            </a:r>
          </a:p>
          <a:p>
            <a:r>
              <a:rPr lang="en-US"/>
              <a:t>Do not tell a story and are often musical</a:t>
            </a:r>
          </a:p>
          <a:p>
            <a:r>
              <a:rPr lang="en-US"/>
              <a:t>(Many of the poems we read will be lyrics.)</a:t>
            </a:r>
          </a:p>
        </p:txBody>
      </p:sp>
      <p:graphicFrame>
        <p:nvGraphicFramePr>
          <p:cNvPr id="74752" name="Object 0"/>
          <p:cNvGraphicFramePr>
            <a:graphicFrameLocks noChangeAspect="1"/>
          </p:cNvGraphicFramePr>
          <p:nvPr/>
        </p:nvGraphicFramePr>
        <p:xfrm>
          <a:off x="7848600" y="457200"/>
          <a:ext cx="666750" cy="984250"/>
        </p:xfrm>
        <a:graphic>
          <a:graphicData uri="http://schemas.openxmlformats.org/presentationml/2006/ole">
            <p:oleObj spid="_x0000_s74752" name="Clip" r:id="rId3" imgW="1579680" imgH="2286720" progId="">
              <p:embed/>
            </p:oleObj>
          </a:graphicData>
        </a:graphic>
      </p:graphicFrame>
      <p:graphicFrame>
        <p:nvGraphicFramePr>
          <p:cNvPr id="74753" name="Object 1"/>
          <p:cNvGraphicFramePr>
            <a:graphicFrameLocks noChangeAspect="1"/>
          </p:cNvGraphicFramePr>
          <p:nvPr/>
        </p:nvGraphicFramePr>
        <p:xfrm>
          <a:off x="8077200" y="5486400"/>
          <a:ext cx="666750" cy="984250"/>
        </p:xfrm>
        <a:graphic>
          <a:graphicData uri="http://schemas.openxmlformats.org/presentationml/2006/ole">
            <p:oleObj spid="_x0000_s74753" name="Clip" r:id="rId4" imgW="1579680" imgH="2286720" progId="">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en-US"/>
              <a:t>HAIKU</a:t>
            </a:r>
          </a:p>
        </p:txBody>
      </p:sp>
      <p:sp>
        <p:nvSpPr>
          <p:cNvPr id="38915" name="Rectangle 3"/>
          <p:cNvSpPr>
            <a:spLocks noGrp="1" noChangeArrowheads="1"/>
          </p:cNvSpPr>
          <p:nvPr>
            <p:ph type="body" sz="half" idx="1"/>
          </p:nvPr>
        </p:nvSpPr>
        <p:spPr>
          <a:xfrm>
            <a:off x="990600" y="1828800"/>
            <a:ext cx="3657600" cy="4114800"/>
          </a:xfrm>
        </p:spPr>
        <p:txBody>
          <a:bodyPr/>
          <a:lstStyle/>
          <a:p>
            <a:pPr algn="ctr">
              <a:buFont typeface="Monotype Sorts" pitchFamily="2" charset="2"/>
              <a:buNone/>
            </a:pPr>
            <a:endParaRPr lang="en-US"/>
          </a:p>
          <a:p>
            <a:pPr>
              <a:buFont typeface="Monotype Sorts" pitchFamily="2" charset="2"/>
              <a:buNone/>
            </a:pPr>
            <a:r>
              <a:rPr lang="en-US"/>
              <a:t>    A Japanese poem written in three lines</a:t>
            </a:r>
          </a:p>
          <a:p>
            <a:pPr>
              <a:buFont typeface="Monotype Sorts" pitchFamily="2" charset="2"/>
              <a:buNone/>
            </a:pPr>
            <a:endParaRPr lang="en-US"/>
          </a:p>
          <a:p>
            <a:pPr algn="ctr">
              <a:buFont typeface="Monotype Sorts" pitchFamily="2" charset="2"/>
              <a:buNone/>
            </a:pPr>
            <a:r>
              <a:rPr lang="en-US"/>
              <a:t>Five Syllables</a:t>
            </a:r>
          </a:p>
          <a:p>
            <a:pPr algn="ctr">
              <a:buFont typeface="Monotype Sorts" pitchFamily="2" charset="2"/>
              <a:buNone/>
            </a:pPr>
            <a:r>
              <a:rPr lang="en-US"/>
              <a:t>Seven Syllables</a:t>
            </a:r>
          </a:p>
          <a:p>
            <a:pPr algn="ctr">
              <a:buFont typeface="Monotype Sorts" pitchFamily="2" charset="2"/>
              <a:buNone/>
            </a:pPr>
            <a:r>
              <a:rPr lang="en-US"/>
              <a:t>Five Syllables</a:t>
            </a:r>
          </a:p>
        </p:txBody>
      </p:sp>
      <p:graphicFrame>
        <p:nvGraphicFramePr>
          <p:cNvPr id="75776" name="Object 0"/>
          <p:cNvGraphicFramePr>
            <a:graphicFrameLocks noChangeAspect="1"/>
          </p:cNvGraphicFramePr>
          <p:nvPr/>
        </p:nvGraphicFramePr>
        <p:xfrm>
          <a:off x="8077200" y="5486400"/>
          <a:ext cx="666750" cy="984250"/>
        </p:xfrm>
        <a:graphic>
          <a:graphicData uri="http://schemas.openxmlformats.org/presentationml/2006/ole">
            <p:oleObj spid="_x0000_s75776" name="Clip" r:id="rId3" imgW="1579680" imgH="2286720" progId="">
              <p:embed/>
            </p:oleObj>
          </a:graphicData>
        </a:graphic>
      </p:graphicFrame>
      <p:sp>
        <p:nvSpPr>
          <p:cNvPr id="38917" name="Rectangle 5"/>
          <p:cNvSpPr>
            <a:spLocks noGrp="1" noChangeArrowheads="1"/>
          </p:cNvSpPr>
          <p:nvPr>
            <p:ph type="body" sz="half" idx="2"/>
          </p:nvPr>
        </p:nvSpPr>
        <p:spPr>
          <a:xfrm>
            <a:off x="4419600" y="1828800"/>
            <a:ext cx="4343400" cy="4114800"/>
          </a:xfrm>
        </p:spPr>
        <p:txBody>
          <a:bodyPr/>
          <a:lstStyle/>
          <a:p>
            <a:pPr algn="ctr">
              <a:buFont typeface="Monotype Sorts" pitchFamily="2" charset="2"/>
              <a:buNone/>
            </a:pPr>
            <a:endParaRPr lang="en-US"/>
          </a:p>
          <a:p>
            <a:pPr algn="ctr">
              <a:buFont typeface="Monotype Sorts" pitchFamily="2" charset="2"/>
              <a:buNone/>
            </a:pPr>
            <a:endParaRPr lang="en-US"/>
          </a:p>
          <a:p>
            <a:pPr algn="ctr">
              <a:buFont typeface="Monotype Sorts" pitchFamily="2" charset="2"/>
              <a:buNone/>
            </a:pPr>
            <a:r>
              <a:rPr lang="en-US"/>
              <a:t>An old silent pond . . .</a:t>
            </a:r>
          </a:p>
          <a:p>
            <a:pPr algn="ctr">
              <a:buFont typeface="Monotype Sorts" pitchFamily="2" charset="2"/>
              <a:buNone/>
            </a:pPr>
            <a:r>
              <a:rPr lang="en-US"/>
              <a:t>A frog jumps into the pond.</a:t>
            </a:r>
          </a:p>
          <a:p>
            <a:pPr algn="ctr">
              <a:buFont typeface="Monotype Sorts" pitchFamily="2" charset="2"/>
              <a:buNone/>
            </a:pPr>
            <a:r>
              <a:rPr lang="en-US"/>
              <a:t>Splash!  Silence again.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a:r>
              <a:rPr lang="en-US" sz="4800"/>
              <a:t>CINQUAIN</a:t>
            </a:r>
          </a:p>
        </p:txBody>
      </p:sp>
      <p:sp>
        <p:nvSpPr>
          <p:cNvPr id="40963" name="Rectangle 3"/>
          <p:cNvSpPr>
            <a:spLocks noGrp="1" noChangeArrowheads="1"/>
          </p:cNvSpPr>
          <p:nvPr>
            <p:ph type="body" sz="half" idx="1"/>
          </p:nvPr>
        </p:nvSpPr>
        <p:spPr/>
        <p:txBody>
          <a:bodyPr/>
          <a:lstStyle/>
          <a:p>
            <a:pPr algn="ctr">
              <a:lnSpc>
                <a:spcPct val="90000"/>
              </a:lnSpc>
              <a:buFont typeface="Monotype Sorts" pitchFamily="2" charset="2"/>
              <a:buNone/>
            </a:pPr>
            <a:endParaRPr lang="en-US"/>
          </a:p>
          <a:p>
            <a:pPr algn="ctr">
              <a:lnSpc>
                <a:spcPct val="90000"/>
              </a:lnSpc>
              <a:buFont typeface="Monotype Sorts" pitchFamily="2" charset="2"/>
              <a:buNone/>
            </a:pPr>
            <a:r>
              <a:rPr lang="en-US"/>
              <a:t>A five line poem containing 22 syllables</a:t>
            </a:r>
          </a:p>
          <a:p>
            <a:pPr algn="ctr">
              <a:lnSpc>
                <a:spcPct val="90000"/>
              </a:lnSpc>
              <a:buFont typeface="Monotype Sorts" pitchFamily="2" charset="2"/>
              <a:buNone/>
            </a:pPr>
            <a:endParaRPr lang="en-US" sz="2400"/>
          </a:p>
          <a:p>
            <a:pPr algn="ctr">
              <a:lnSpc>
                <a:spcPct val="90000"/>
              </a:lnSpc>
              <a:buFont typeface="Monotype Sorts" pitchFamily="2" charset="2"/>
              <a:buNone/>
            </a:pPr>
            <a:r>
              <a:rPr lang="en-US" sz="2400"/>
              <a:t>Two Syllables</a:t>
            </a:r>
          </a:p>
          <a:p>
            <a:pPr algn="ctr">
              <a:lnSpc>
                <a:spcPct val="90000"/>
              </a:lnSpc>
              <a:buFont typeface="Monotype Sorts" pitchFamily="2" charset="2"/>
              <a:buNone/>
            </a:pPr>
            <a:r>
              <a:rPr lang="en-US" sz="2400"/>
              <a:t>Four Syllables</a:t>
            </a:r>
          </a:p>
          <a:p>
            <a:pPr algn="ctr">
              <a:lnSpc>
                <a:spcPct val="90000"/>
              </a:lnSpc>
              <a:buFont typeface="Monotype Sorts" pitchFamily="2" charset="2"/>
              <a:buNone/>
            </a:pPr>
            <a:r>
              <a:rPr lang="en-US" sz="2400"/>
              <a:t>Six Syllables</a:t>
            </a:r>
          </a:p>
          <a:p>
            <a:pPr algn="ctr">
              <a:lnSpc>
                <a:spcPct val="90000"/>
              </a:lnSpc>
              <a:buFont typeface="Monotype Sorts" pitchFamily="2" charset="2"/>
              <a:buNone/>
            </a:pPr>
            <a:r>
              <a:rPr lang="en-US" sz="2400"/>
              <a:t>Eight Syllables</a:t>
            </a:r>
          </a:p>
          <a:p>
            <a:pPr algn="ctr">
              <a:lnSpc>
                <a:spcPct val="90000"/>
              </a:lnSpc>
              <a:buFont typeface="Monotype Sorts" pitchFamily="2" charset="2"/>
              <a:buNone/>
            </a:pPr>
            <a:r>
              <a:rPr lang="en-US" sz="2400"/>
              <a:t>Two Syllables</a:t>
            </a:r>
            <a:r>
              <a:rPr lang="en-US"/>
              <a:t> </a:t>
            </a:r>
          </a:p>
        </p:txBody>
      </p:sp>
      <p:sp>
        <p:nvSpPr>
          <p:cNvPr id="40964" name="Rectangle 4"/>
          <p:cNvSpPr>
            <a:spLocks noGrp="1" noChangeArrowheads="1"/>
          </p:cNvSpPr>
          <p:nvPr>
            <p:ph type="body" sz="half" idx="2"/>
          </p:nvPr>
        </p:nvSpPr>
        <p:spPr>
          <a:xfrm>
            <a:off x="4419600" y="1828800"/>
            <a:ext cx="4343400" cy="4114800"/>
          </a:xfrm>
        </p:spPr>
        <p:txBody>
          <a:bodyPr/>
          <a:lstStyle/>
          <a:p>
            <a:pPr algn="ctr">
              <a:buFont typeface="Monotype Sorts" pitchFamily="2" charset="2"/>
              <a:buNone/>
            </a:pPr>
            <a:endParaRPr lang="en-US"/>
          </a:p>
          <a:p>
            <a:pPr algn="ctr">
              <a:buFont typeface="Monotype Sorts" pitchFamily="2" charset="2"/>
              <a:buNone/>
            </a:pPr>
            <a:r>
              <a:rPr lang="en-US"/>
              <a:t>How frail</a:t>
            </a:r>
          </a:p>
          <a:p>
            <a:pPr algn="ctr">
              <a:buFont typeface="Monotype Sorts" pitchFamily="2" charset="2"/>
              <a:buNone/>
            </a:pPr>
            <a:r>
              <a:rPr lang="en-US"/>
              <a:t>Above the bulk</a:t>
            </a:r>
          </a:p>
          <a:p>
            <a:pPr algn="ctr">
              <a:buFont typeface="Monotype Sorts" pitchFamily="2" charset="2"/>
              <a:buNone/>
            </a:pPr>
            <a:r>
              <a:rPr lang="en-US"/>
              <a:t>Of crashing water hangs</a:t>
            </a:r>
          </a:p>
          <a:p>
            <a:pPr algn="ctr">
              <a:buFont typeface="Monotype Sorts" pitchFamily="2" charset="2"/>
              <a:buNone/>
            </a:pPr>
            <a:r>
              <a:rPr lang="en-US"/>
              <a:t>Autumnal, evanescent, wan</a:t>
            </a:r>
          </a:p>
          <a:p>
            <a:pPr algn="ctr">
              <a:buFont typeface="Monotype Sorts" pitchFamily="2" charset="2"/>
              <a:buNone/>
            </a:pPr>
            <a:r>
              <a:rPr lang="en-US"/>
              <a:t>The moon.</a:t>
            </a:r>
          </a:p>
        </p:txBody>
      </p:sp>
      <p:graphicFrame>
        <p:nvGraphicFramePr>
          <p:cNvPr id="76800" name="Object 0"/>
          <p:cNvGraphicFramePr>
            <a:graphicFrameLocks noChangeAspect="1"/>
          </p:cNvGraphicFramePr>
          <p:nvPr/>
        </p:nvGraphicFramePr>
        <p:xfrm>
          <a:off x="8077200" y="5486400"/>
          <a:ext cx="666750" cy="984250"/>
        </p:xfrm>
        <a:graphic>
          <a:graphicData uri="http://schemas.openxmlformats.org/presentationml/2006/ole">
            <p:oleObj spid="_x0000_s76800" name="Clip" r:id="rId3" imgW="1579680" imgH="2286720" progId="">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NARRATIVE POEMS</a:t>
            </a:r>
          </a:p>
        </p:txBody>
      </p:sp>
      <p:sp>
        <p:nvSpPr>
          <p:cNvPr id="43011" name="Rectangle 3"/>
          <p:cNvSpPr>
            <a:spLocks noGrp="1" noChangeArrowheads="1"/>
          </p:cNvSpPr>
          <p:nvPr>
            <p:ph type="body" sz="half" idx="1"/>
          </p:nvPr>
        </p:nvSpPr>
        <p:spPr/>
        <p:txBody>
          <a:bodyPr/>
          <a:lstStyle/>
          <a:p>
            <a:r>
              <a:rPr lang="en-US"/>
              <a:t>A poem that tells a story.</a:t>
            </a:r>
          </a:p>
          <a:p>
            <a:r>
              <a:rPr lang="en-US"/>
              <a:t>Generally longer than the lyric styles of poetry b/c the poet needs to establish characters and a plot.</a:t>
            </a:r>
          </a:p>
        </p:txBody>
      </p:sp>
      <p:sp>
        <p:nvSpPr>
          <p:cNvPr id="43012" name="Rectangle 4"/>
          <p:cNvSpPr>
            <a:spLocks noGrp="1" noChangeArrowheads="1"/>
          </p:cNvSpPr>
          <p:nvPr>
            <p:ph type="body" sz="half" idx="2"/>
          </p:nvPr>
        </p:nvSpPr>
        <p:spPr/>
        <p:txBody>
          <a:bodyPr/>
          <a:lstStyle/>
          <a:p>
            <a:pPr algn="ctr">
              <a:buFont typeface="Monotype Sorts" pitchFamily="2" charset="2"/>
              <a:buNone/>
            </a:pPr>
            <a:r>
              <a:rPr lang="en-US"/>
              <a:t>Examples of Narrative Poems</a:t>
            </a:r>
          </a:p>
          <a:p>
            <a:pPr algn="ctr">
              <a:buFont typeface="Monotype Sorts" pitchFamily="2" charset="2"/>
              <a:buNone/>
            </a:pPr>
            <a:endParaRPr lang="en-US"/>
          </a:p>
          <a:p>
            <a:pPr algn="ctr">
              <a:buFont typeface="Monotype Sorts" pitchFamily="2" charset="2"/>
              <a:buNone/>
            </a:pPr>
            <a:r>
              <a:rPr lang="en-US"/>
              <a:t>“The Raven”</a:t>
            </a:r>
          </a:p>
          <a:p>
            <a:pPr algn="ctr">
              <a:buFont typeface="Monotype Sorts" pitchFamily="2" charset="2"/>
              <a:buNone/>
            </a:pPr>
            <a:r>
              <a:rPr lang="en-US"/>
              <a:t>“The Highwayman”</a:t>
            </a:r>
          </a:p>
          <a:p>
            <a:pPr algn="ctr">
              <a:buFont typeface="Monotype Sorts" pitchFamily="2" charset="2"/>
              <a:buNone/>
            </a:pPr>
            <a:r>
              <a:rPr lang="en-US"/>
              <a:t>“Casey at the Bat”</a:t>
            </a:r>
          </a:p>
          <a:p>
            <a:pPr algn="ctr">
              <a:buFont typeface="Monotype Sorts" pitchFamily="2" charset="2"/>
              <a:buNone/>
            </a:pPr>
            <a:r>
              <a:rPr lang="en-US"/>
              <a:t>“The Walrus and the Carpenter”</a:t>
            </a:r>
          </a:p>
        </p:txBody>
      </p:sp>
      <p:graphicFrame>
        <p:nvGraphicFramePr>
          <p:cNvPr id="78848" name="Object 0"/>
          <p:cNvGraphicFramePr>
            <a:graphicFrameLocks noChangeAspect="1"/>
          </p:cNvGraphicFramePr>
          <p:nvPr/>
        </p:nvGraphicFramePr>
        <p:xfrm>
          <a:off x="8001000" y="381000"/>
          <a:ext cx="666750" cy="984250"/>
        </p:xfrm>
        <a:graphic>
          <a:graphicData uri="http://schemas.openxmlformats.org/presentationml/2006/ole">
            <p:oleObj spid="_x0000_s78848" name="Clip" r:id="rId3" imgW="1579680" imgH="2286720" progId="">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CONCRETE POEMS</a:t>
            </a:r>
          </a:p>
        </p:txBody>
      </p:sp>
      <p:sp>
        <p:nvSpPr>
          <p:cNvPr id="45059" name="Rectangle 3"/>
          <p:cNvSpPr>
            <a:spLocks noGrp="1" noChangeArrowheads="1"/>
          </p:cNvSpPr>
          <p:nvPr>
            <p:ph type="body" sz="half" idx="1"/>
          </p:nvPr>
        </p:nvSpPr>
        <p:spPr/>
        <p:txBody>
          <a:bodyPr/>
          <a:lstStyle/>
          <a:p>
            <a:r>
              <a:rPr lang="en-US"/>
              <a:t>In concrete poems, the words are arranged to create a picture that relates to the content of the poem.</a:t>
            </a:r>
          </a:p>
        </p:txBody>
      </p:sp>
      <p:sp>
        <p:nvSpPr>
          <p:cNvPr id="45060" name="Rectangle 4"/>
          <p:cNvSpPr>
            <a:spLocks noGrp="1" noChangeArrowheads="1"/>
          </p:cNvSpPr>
          <p:nvPr>
            <p:ph type="body" sz="half" idx="2"/>
          </p:nvPr>
        </p:nvSpPr>
        <p:spPr/>
        <p:txBody>
          <a:bodyPr/>
          <a:lstStyle/>
          <a:p>
            <a:pPr algn="ctr">
              <a:lnSpc>
                <a:spcPct val="90000"/>
              </a:lnSpc>
              <a:buFont typeface="Monotype Sorts" pitchFamily="2" charset="2"/>
              <a:buNone/>
            </a:pPr>
            <a:r>
              <a:rPr lang="en-US" sz="1600"/>
              <a:t>  Poetry</a:t>
            </a:r>
          </a:p>
          <a:p>
            <a:pPr algn="ctr">
              <a:lnSpc>
                <a:spcPct val="90000"/>
              </a:lnSpc>
              <a:buFont typeface="Monotype Sorts" pitchFamily="2" charset="2"/>
              <a:buNone/>
            </a:pPr>
            <a:r>
              <a:rPr lang="en-US" sz="1600"/>
              <a:t>Is like   </a:t>
            </a:r>
          </a:p>
          <a:p>
            <a:pPr algn="ctr">
              <a:lnSpc>
                <a:spcPct val="90000"/>
              </a:lnSpc>
              <a:buFont typeface="Monotype Sorts" pitchFamily="2" charset="2"/>
              <a:buNone/>
            </a:pPr>
            <a:r>
              <a:rPr lang="en-US" sz="1600"/>
              <a:t>  Flames,</a:t>
            </a:r>
          </a:p>
          <a:p>
            <a:pPr algn="ctr">
              <a:lnSpc>
                <a:spcPct val="90000"/>
              </a:lnSpc>
              <a:buFont typeface="Monotype Sorts" pitchFamily="2" charset="2"/>
              <a:buNone/>
            </a:pPr>
            <a:r>
              <a:rPr lang="en-US" sz="1600"/>
              <a:t>Which are</a:t>
            </a:r>
          </a:p>
          <a:p>
            <a:pPr algn="ctr">
              <a:lnSpc>
                <a:spcPct val="90000"/>
              </a:lnSpc>
              <a:buFont typeface="Monotype Sorts" pitchFamily="2" charset="2"/>
              <a:buNone/>
            </a:pPr>
            <a:r>
              <a:rPr lang="en-US" sz="1600"/>
              <a:t>Swift and elusive</a:t>
            </a:r>
          </a:p>
          <a:p>
            <a:pPr algn="ctr">
              <a:lnSpc>
                <a:spcPct val="90000"/>
              </a:lnSpc>
              <a:buFont typeface="Monotype Sorts" pitchFamily="2" charset="2"/>
              <a:buNone/>
            </a:pPr>
            <a:r>
              <a:rPr lang="en-US" sz="1600"/>
              <a:t>Dodging realization</a:t>
            </a:r>
          </a:p>
          <a:p>
            <a:pPr algn="ctr">
              <a:lnSpc>
                <a:spcPct val="90000"/>
              </a:lnSpc>
              <a:buFont typeface="Monotype Sorts" pitchFamily="2" charset="2"/>
              <a:buNone/>
            </a:pPr>
            <a:r>
              <a:rPr lang="en-US" sz="1600"/>
              <a:t>Sparks, like words on the</a:t>
            </a:r>
          </a:p>
          <a:p>
            <a:pPr algn="ctr">
              <a:lnSpc>
                <a:spcPct val="90000"/>
              </a:lnSpc>
              <a:buFont typeface="Monotype Sorts" pitchFamily="2" charset="2"/>
              <a:buNone/>
            </a:pPr>
            <a:r>
              <a:rPr lang="en-US" sz="1600"/>
              <a:t>Paper, leap and dance in the</a:t>
            </a:r>
          </a:p>
          <a:p>
            <a:pPr algn="ctr">
              <a:lnSpc>
                <a:spcPct val="90000"/>
              </a:lnSpc>
              <a:buFont typeface="Monotype Sorts" pitchFamily="2" charset="2"/>
              <a:buNone/>
            </a:pPr>
            <a:r>
              <a:rPr lang="en-US" sz="1600"/>
              <a:t>Flickering firelight.  The fiery</a:t>
            </a:r>
          </a:p>
          <a:p>
            <a:pPr algn="ctr">
              <a:lnSpc>
                <a:spcPct val="90000"/>
              </a:lnSpc>
              <a:buFont typeface="Monotype Sorts" pitchFamily="2" charset="2"/>
              <a:buNone/>
            </a:pPr>
            <a:r>
              <a:rPr lang="en-US" sz="1600"/>
              <a:t>Tongues, formless and shifting</a:t>
            </a:r>
          </a:p>
          <a:p>
            <a:pPr algn="ctr">
              <a:lnSpc>
                <a:spcPct val="90000"/>
              </a:lnSpc>
              <a:buFont typeface="Monotype Sorts" pitchFamily="2" charset="2"/>
              <a:buNone/>
            </a:pPr>
            <a:r>
              <a:rPr lang="en-US" sz="1600"/>
              <a:t>Shapes, tease the imiagination.</a:t>
            </a:r>
          </a:p>
          <a:p>
            <a:pPr algn="ctr">
              <a:lnSpc>
                <a:spcPct val="90000"/>
              </a:lnSpc>
              <a:buFont typeface="Monotype Sorts" pitchFamily="2" charset="2"/>
              <a:buNone/>
            </a:pPr>
            <a:r>
              <a:rPr lang="en-US" sz="1600"/>
              <a:t>Yet for those who see,</a:t>
            </a:r>
          </a:p>
          <a:p>
            <a:pPr algn="ctr">
              <a:lnSpc>
                <a:spcPct val="90000"/>
              </a:lnSpc>
              <a:buFont typeface="Monotype Sorts" pitchFamily="2" charset="2"/>
              <a:buNone/>
            </a:pPr>
            <a:r>
              <a:rPr lang="en-US" sz="1600"/>
              <a:t>Through their mind’s</a:t>
            </a:r>
          </a:p>
          <a:p>
            <a:pPr algn="ctr">
              <a:lnSpc>
                <a:spcPct val="90000"/>
              </a:lnSpc>
              <a:buFont typeface="Monotype Sorts" pitchFamily="2" charset="2"/>
              <a:buNone/>
            </a:pPr>
            <a:r>
              <a:rPr lang="en-US" sz="1600"/>
              <a:t>Eye, they burn</a:t>
            </a:r>
          </a:p>
          <a:p>
            <a:pPr algn="ctr">
              <a:lnSpc>
                <a:spcPct val="90000"/>
              </a:lnSpc>
              <a:buFont typeface="Monotype Sorts" pitchFamily="2" charset="2"/>
              <a:buNone/>
            </a:pPr>
            <a:r>
              <a:rPr lang="en-US" sz="1600"/>
              <a:t>Up the page.</a:t>
            </a:r>
          </a:p>
          <a:p>
            <a:pPr algn="ctr">
              <a:lnSpc>
                <a:spcPct val="90000"/>
              </a:lnSpc>
              <a:buFont typeface="Monotype Sorts" pitchFamily="2" charset="2"/>
              <a:buNone/>
            </a:pPr>
            <a:endParaRPr lang="en-US" sz="1600"/>
          </a:p>
        </p:txBody>
      </p:sp>
      <p:graphicFrame>
        <p:nvGraphicFramePr>
          <p:cNvPr id="79872" name="Object 1024"/>
          <p:cNvGraphicFramePr>
            <a:graphicFrameLocks noChangeAspect="1"/>
          </p:cNvGraphicFramePr>
          <p:nvPr/>
        </p:nvGraphicFramePr>
        <p:xfrm>
          <a:off x="8001000" y="381000"/>
          <a:ext cx="666750" cy="984250"/>
        </p:xfrm>
        <a:graphic>
          <a:graphicData uri="http://schemas.openxmlformats.org/presentationml/2006/ole">
            <p:oleObj spid="_x0000_s79872" name="Clip" r:id="rId3" imgW="1579680" imgH="2286720" progId="">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r>
              <a:rPr lang="en-US"/>
              <a:t>FIGURATIVE</a:t>
            </a:r>
            <a:br>
              <a:rPr lang="en-US"/>
            </a:br>
            <a:r>
              <a:rPr lang="en-US"/>
              <a:t>LANGUAGE</a:t>
            </a:r>
          </a:p>
        </p:txBody>
      </p:sp>
      <p:sp>
        <p:nvSpPr>
          <p:cNvPr id="47107" name="Rectangle 3"/>
          <p:cNvSpPr>
            <a:spLocks noGrp="1" noChangeArrowheads="1"/>
          </p:cNvSpPr>
          <p:nvPr>
            <p:ph type="subTitle" idx="1"/>
          </p:nvPr>
        </p:nvSpPr>
        <p:spPr/>
        <p:txBody>
          <a:bodyPr/>
          <a:lstStyle/>
          <a:p>
            <a:endParaRPr lang="en-US"/>
          </a:p>
        </p:txBody>
      </p:sp>
      <p:graphicFrame>
        <p:nvGraphicFramePr>
          <p:cNvPr id="80896" name="Object 1024"/>
          <p:cNvGraphicFramePr>
            <a:graphicFrameLocks noChangeAspect="1"/>
          </p:cNvGraphicFramePr>
          <p:nvPr/>
        </p:nvGraphicFramePr>
        <p:xfrm>
          <a:off x="3886200" y="3581400"/>
          <a:ext cx="1676400" cy="2209800"/>
        </p:xfrm>
        <a:graphic>
          <a:graphicData uri="http://schemas.openxmlformats.org/presentationml/2006/ole">
            <p:oleObj spid="_x0000_s80896" name="Clip" r:id="rId3" imgW="1579680" imgH="2286720" progId="">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SIMILE</a:t>
            </a:r>
          </a:p>
        </p:txBody>
      </p:sp>
      <p:sp>
        <p:nvSpPr>
          <p:cNvPr id="48131" name="Rectangle 3"/>
          <p:cNvSpPr>
            <a:spLocks noGrp="1" noChangeArrowheads="1"/>
          </p:cNvSpPr>
          <p:nvPr>
            <p:ph type="body" idx="1"/>
          </p:nvPr>
        </p:nvSpPr>
        <p:spPr/>
        <p:txBody>
          <a:bodyPr/>
          <a:lstStyle/>
          <a:p>
            <a:r>
              <a:rPr lang="en-US"/>
              <a:t>A comparison of two things using “like, as than,” or “resembles.”</a:t>
            </a:r>
          </a:p>
          <a:p>
            <a:endParaRPr lang="en-US"/>
          </a:p>
          <a:p>
            <a:r>
              <a:rPr lang="en-US"/>
              <a:t>“She is as beautiful as a sunrise.”</a:t>
            </a:r>
          </a:p>
        </p:txBody>
      </p:sp>
      <p:graphicFrame>
        <p:nvGraphicFramePr>
          <p:cNvPr id="81920" name="Object 1024"/>
          <p:cNvGraphicFramePr>
            <a:graphicFrameLocks noChangeAspect="1"/>
          </p:cNvGraphicFramePr>
          <p:nvPr/>
        </p:nvGraphicFramePr>
        <p:xfrm>
          <a:off x="8001000" y="381000"/>
          <a:ext cx="666750" cy="984250"/>
        </p:xfrm>
        <a:graphic>
          <a:graphicData uri="http://schemas.openxmlformats.org/presentationml/2006/ole">
            <p:oleObj spid="_x0000_s81920" name="Clip" r:id="rId3" imgW="1579680" imgH="2286720" progId="">
              <p:embed/>
            </p:oleObj>
          </a:graphicData>
        </a:graphic>
      </p:graphicFrame>
      <p:pic>
        <p:nvPicPr>
          <p:cNvPr id="48133" name="Picture 5" descr="C:\Program Files\Microsoft Office\Clipart\standard\stddir2\BD08078_.WMF"/>
          <p:cNvPicPr>
            <a:picLocks noChangeAspect="1" noChangeArrowheads="1"/>
          </p:cNvPicPr>
          <p:nvPr/>
        </p:nvPicPr>
        <p:blipFill>
          <a:blip r:embed="rId4"/>
          <a:srcRect/>
          <a:stretch>
            <a:fillRect/>
          </a:stretch>
        </p:blipFill>
        <p:spPr bwMode="auto">
          <a:xfrm>
            <a:off x="3733800" y="4648200"/>
            <a:ext cx="2133600" cy="12192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METAPHOR</a:t>
            </a:r>
          </a:p>
        </p:txBody>
      </p:sp>
      <p:sp>
        <p:nvSpPr>
          <p:cNvPr id="49155" name="Rectangle 3"/>
          <p:cNvSpPr>
            <a:spLocks noGrp="1" noChangeArrowheads="1"/>
          </p:cNvSpPr>
          <p:nvPr>
            <p:ph type="body" idx="1"/>
          </p:nvPr>
        </p:nvSpPr>
        <p:spPr/>
        <p:txBody>
          <a:bodyPr/>
          <a:lstStyle/>
          <a:p>
            <a:r>
              <a:rPr lang="en-US"/>
              <a:t>A direct comparison of two unlike things</a:t>
            </a:r>
          </a:p>
          <a:p>
            <a:endParaRPr lang="en-US"/>
          </a:p>
          <a:p>
            <a:r>
              <a:rPr lang="en-US"/>
              <a:t>“All the world’s a stage, and we are merely players.”</a:t>
            </a:r>
          </a:p>
          <a:p>
            <a:pPr algn="r">
              <a:buFont typeface="Monotype Sorts" pitchFamily="2" charset="2"/>
              <a:buNone/>
            </a:pPr>
            <a:r>
              <a:rPr lang="en-US"/>
              <a:t>- William Shakespeare</a:t>
            </a:r>
          </a:p>
        </p:txBody>
      </p:sp>
      <p:graphicFrame>
        <p:nvGraphicFramePr>
          <p:cNvPr id="82944" name="Object 0"/>
          <p:cNvGraphicFramePr>
            <a:graphicFrameLocks noChangeAspect="1"/>
          </p:cNvGraphicFramePr>
          <p:nvPr/>
        </p:nvGraphicFramePr>
        <p:xfrm>
          <a:off x="8001000" y="381000"/>
          <a:ext cx="666750" cy="984250"/>
        </p:xfrm>
        <a:graphic>
          <a:graphicData uri="http://schemas.openxmlformats.org/presentationml/2006/ole">
            <p:oleObj spid="_x0000_s82944" name="Clip" r:id="rId3" imgW="1579680" imgH="2286720" progId="">
              <p:embed/>
            </p:oleObj>
          </a:graphicData>
        </a:graphic>
      </p:graphicFrame>
      <p:pic>
        <p:nvPicPr>
          <p:cNvPr id="49157" name="Picture 5" descr="C:\Program Files\Microsoft Office\Clipart\standard\stddir1\BD05103_.WMF"/>
          <p:cNvPicPr>
            <a:picLocks noChangeAspect="1" noChangeArrowheads="1"/>
          </p:cNvPicPr>
          <p:nvPr/>
        </p:nvPicPr>
        <p:blipFill>
          <a:blip r:embed="rId4"/>
          <a:srcRect/>
          <a:stretch>
            <a:fillRect/>
          </a:stretch>
        </p:blipFill>
        <p:spPr bwMode="auto">
          <a:xfrm>
            <a:off x="1905000" y="4038600"/>
            <a:ext cx="2974975" cy="22987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en-US"/>
              <a:t>Hyperbole</a:t>
            </a:r>
          </a:p>
        </p:txBody>
      </p:sp>
      <p:sp>
        <p:nvSpPr>
          <p:cNvPr id="60419" name="Rectangle 3"/>
          <p:cNvSpPr>
            <a:spLocks noGrp="1" noChangeArrowheads="1"/>
          </p:cNvSpPr>
          <p:nvPr>
            <p:ph type="body" idx="1"/>
          </p:nvPr>
        </p:nvSpPr>
        <p:spPr/>
        <p:txBody>
          <a:bodyPr/>
          <a:lstStyle/>
          <a:p>
            <a:r>
              <a:rPr lang="en-US"/>
              <a:t>Exaggeration often used for emphasis.</a:t>
            </a:r>
          </a:p>
        </p:txBody>
      </p:sp>
      <p:graphicFrame>
        <p:nvGraphicFramePr>
          <p:cNvPr id="60420" name="Object 4"/>
          <p:cNvGraphicFramePr>
            <a:graphicFrameLocks noChangeAspect="1"/>
          </p:cNvGraphicFramePr>
          <p:nvPr/>
        </p:nvGraphicFramePr>
        <p:xfrm>
          <a:off x="8001000" y="381000"/>
          <a:ext cx="666750" cy="984250"/>
        </p:xfrm>
        <a:graphic>
          <a:graphicData uri="http://schemas.openxmlformats.org/presentationml/2006/ole">
            <p:oleObj spid="_x0000_s60420" name="Clip" r:id="rId3" imgW="1579680" imgH="2286720" progId="">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POINT OF VIEW IN POETRY</a:t>
            </a:r>
          </a:p>
        </p:txBody>
      </p:sp>
      <p:sp>
        <p:nvSpPr>
          <p:cNvPr id="44035" name="Rectangle 3"/>
          <p:cNvSpPr>
            <a:spLocks noGrp="1" noChangeArrowheads="1"/>
          </p:cNvSpPr>
          <p:nvPr>
            <p:ph type="body" sz="half" idx="1"/>
          </p:nvPr>
        </p:nvSpPr>
        <p:spPr/>
        <p:txBody>
          <a:bodyPr/>
          <a:lstStyle/>
          <a:p>
            <a:pPr algn="ctr">
              <a:buFont typeface="Monotype Sorts" pitchFamily="2" charset="2"/>
              <a:buNone/>
            </a:pPr>
            <a:r>
              <a:rPr lang="en-US"/>
              <a:t>POET</a:t>
            </a:r>
          </a:p>
          <a:p>
            <a:pPr algn="ctr">
              <a:buFont typeface="Monotype Sorts" pitchFamily="2" charset="2"/>
              <a:buNone/>
            </a:pPr>
            <a:endParaRPr lang="en-US"/>
          </a:p>
          <a:p>
            <a:r>
              <a:rPr lang="en-US"/>
              <a:t>The poet is the author of the poem.</a:t>
            </a:r>
          </a:p>
        </p:txBody>
      </p:sp>
      <p:sp>
        <p:nvSpPr>
          <p:cNvPr id="44036" name="Rectangle 4"/>
          <p:cNvSpPr>
            <a:spLocks noGrp="1" noChangeArrowheads="1"/>
          </p:cNvSpPr>
          <p:nvPr>
            <p:ph type="body" sz="half" idx="2"/>
          </p:nvPr>
        </p:nvSpPr>
        <p:spPr/>
        <p:txBody>
          <a:bodyPr/>
          <a:lstStyle/>
          <a:p>
            <a:pPr algn="ctr">
              <a:buFont typeface="Monotype Sorts" pitchFamily="2" charset="2"/>
              <a:buNone/>
            </a:pPr>
            <a:r>
              <a:rPr lang="en-US"/>
              <a:t>SPEAKER</a:t>
            </a:r>
          </a:p>
          <a:p>
            <a:pPr algn="ctr">
              <a:buFont typeface="Monotype Sorts" pitchFamily="2" charset="2"/>
              <a:buNone/>
            </a:pPr>
            <a:endParaRPr lang="en-US"/>
          </a:p>
          <a:p>
            <a:r>
              <a:rPr lang="en-US"/>
              <a:t>The speaker of the poem is the “narrator” of the poem.  </a:t>
            </a:r>
          </a:p>
        </p:txBody>
      </p:sp>
      <p:graphicFrame>
        <p:nvGraphicFramePr>
          <p:cNvPr id="44037" name="Object 5"/>
          <p:cNvGraphicFramePr>
            <a:graphicFrameLocks noChangeAspect="1"/>
          </p:cNvGraphicFramePr>
          <p:nvPr/>
        </p:nvGraphicFramePr>
        <p:xfrm>
          <a:off x="8077200" y="5486400"/>
          <a:ext cx="666750" cy="984250"/>
        </p:xfrm>
        <a:graphic>
          <a:graphicData uri="http://schemas.openxmlformats.org/presentationml/2006/ole">
            <p:oleObj spid="_x0000_s44037" name="Clip" r:id="rId3" imgW="1579680" imgH="2286720" progId="">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a:r>
              <a:rPr lang="en-US"/>
              <a:t>Idiom</a:t>
            </a:r>
          </a:p>
        </p:txBody>
      </p:sp>
      <p:sp>
        <p:nvSpPr>
          <p:cNvPr id="62467" name="Rectangle 3"/>
          <p:cNvSpPr>
            <a:spLocks noGrp="1" noChangeArrowheads="1"/>
          </p:cNvSpPr>
          <p:nvPr>
            <p:ph type="body" idx="1"/>
          </p:nvPr>
        </p:nvSpPr>
        <p:spPr/>
        <p:txBody>
          <a:bodyPr/>
          <a:lstStyle/>
          <a:p>
            <a:r>
              <a:rPr lang="en-US"/>
              <a:t>An expression where the literal meaning of the words is not the meaning of the expression.  It means something other than what it actually says.</a:t>
            </a:r>
          </a:p>
          <a:p>
            <a:endParaRPr lang="en-US"/>
          </a:p>
          <a:p>
            <a:r>
              <a:rPr lang="en-US"/>
              <a:t>Ex.  It’s raining cats and dogs.</a:t>
            </a:r>
          </a:p>
        </p:txBody>
      </p:sp>
      <p:graphicFrame>
        <p:nvGraphicFramePr>
          <p:cNvPr id="62468" name="Object 4"/>
          <p:cNvGraphicFramePr>
            <a:graphicFrameLocks noChangeAspect="1"/>
          </p:cNvGraphicFramePr>
          <p:nvPr/>
        </p:nvGraphicFramePr>
        <p:xfrm>
          <a:off x="8001000" y="381000"/>
          <a:ext cx="666750" cy="984250"/>
        </p:xfrm>
        <a:graphic>
          <a:graphicData uri="http://schemas.openxmlformats.org/presentationml/2006/ole">
            <p:oleObj spid="_x0000_s62468" name="Clip" r:id="rId3" imgW="1579680" imgH="2286720" progId="">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PERSONIFICATION</a:t>
            </a:r>
          </a:p>
        </p:txBody>
      </p:sp>
      <p:sp>
        <p:nvSpPr>
          <p:cNvPr id="52227" name="Rectangle 3"/>
          <p:cNvSpPr>
            <a:spLocks noGrp="1" noChangeArrowheads="1"/>
          </p:cNvSpPr>
          <p:nvPr>
            <p:ph type="body" sz="half" idx="1"/>
          </p:nvPr>
        </p:nvSpPr>
        <p:spPr>
          <a:xfrm>
            <a:off x="990600" y="1828800"/>
            <a:ext cx="2667000" cy="4114800"/>
          </a:xfrm>
        </p:spPr>
        <p:txBody>
          <a:bodyPr/>
          <a:lstStyle/>
          <a:p>
            <a:r>
              <a:rPr lang="en-US"/>
              <a:t>An animal given human-like qualities or an object given life-like qualities.</a:t>
            </a:r>
          </a:p>
        </p:txBody>
      </p:sp>
      <p:sp>
        <p:nvSpPr>
          <p:cNvPr id="52228" name="Rectangle 4"/>
          <p:cNvSpPr>
            <a:spLocks noGrp="1" noChangeArrowheads="1"/>
          </p:cNvSpPr>
          <p:nvPr>
            <p:ph type="body" sz="half" idx="2"/>
          </p:nvPr>
        </p:nvSpPr>
        <p:spPr>
          <a:xfrm>
            <a:off x="3581400" y="1828800"/>
            <a:ext cx="5181600" cy="4648200"/>
          </a:xfrm>
        </p:spPr>
        <p:txBody>
          <a:bodyPr/>
          <a:lstStyle/>
          <a:p>
            <a:pPr algn="ctr">
              <a:lnSpc>
                <a:spcPct val="90000"/>
              </a:lnSpc>
              <a:buFont typeface="Monotype Sorts" pitchFamily="2" charset="2"/>
              <a:buNone/>
            </a:pPr>
            <a:r>
              <a:rPr lang="en-US" sz="2400"/>
              <a:t>from “Ninki”</a:t>
            </a:r>
          </a:p>
          <a:p>
            <a:pPr algn="ctr">
              <a:lnSpc>
                <a:spcPct val="90000"/>
              </a:lnSpc>
              <a:buFont typeface="Monotype Sorts" pitchFamily="2" charset="2"/>
              <a:buNone/>
            </a:pPr>
            <a:r>
              <a:rPr lang="en-US" sz="2400"/>
              <a:t>by Shirley Jackson</a:t>
            </a:r>
          </a:p>
          <a:p>
            <a:pPr>
              <a:lnSpc>
                <a:spcPct val="90000"/>
              </a:lnSpc>
              <a:buFont typeface="Monotype Sorts" pitchFamily="2" charset="2"/>
              <a:buNone/>
            </a:pPr>
            <a:endParaRPr lang="en-US" sz="2400"/>
          </a:p>
          <a:p>
            <a:pPr>
              <a:lnSpc>
                <a:spcPct val="90000"/>
              </a:lnSpc>
              <a:buFont typeface="Monotype Sorts" pitchFamily="2" charset="2"/>
              <a:buNone/>
            </a:pPr>
            <a:r>
              <a:rPr lang="en-US" sz="2400"/>
              <a:t>	“Ninki was by this time irritated beyond belief by the general air of incompetence exhibited in the kitchen, and she went into the living room and got Shax, who is extraordinarily lazy and never catches his own chipmunks, but who is, at least, a cat, and preferable, Ninki saw clearly, to a man with a gun.</a:t>
            </a:r>
          </a:p>
        </p:txBody>
      </p:sp>
      <p:pic>
        <p:nvPicPr>
          <p:cNvPr id="52229" name="Picture 5" descr="C:\Program Files\Microsoft Office\Clipart\standard\stddir1\AN01707_.wmf"/>
          <p:cNvPicPr>
            <a:picLocks noChangeAspect="1" noChangeArrowheads="1"/>
          </p:cNvPicPr>
          <p:nvPr/>
        </p:nvPicPr>
        <p:blipFill>
          <a:blip r:embed="rId3"/>
          <a:srcRect/>
          <a:stretch>
            <a:fillRect/>
          </a:stretch>
        </p:blipFill>
        <p:spPr bwMode="auto">
          <a:xfrm>
            <a:off x="2590800" y="4419600"/>
            <a:ext cx="1123950" cy="1828800"/>
          </a:xfrm>
          <a:prstGeom prst="rect">
            <a:avLst/>
          </a:prstGeom>
          <a:noFill/>
        </p:spPr>
      </p:pic>
      <p:graphicFrame>
        <p:nvGraphicFramePr>
          <p:cNvPr id="52230" name="Object 6"/>
          <p:cNvGraphicFramePr>
            <a:graphicFrameLocks noChangeAspect="1"/>
          </p:cNvGraphicFramePr>
          <p:nvPr/>
        </p:nvGraphicFramePr>
        <p:xfrm>
          <a:off x="8001000" y="381000"/>
          <a:ext cx="666750" cy="984250"/>
        </p:xfrm>
        <a:graphic>
          <a:graphicData uri="http://schemas.openxmlformats.org/presentationml/2006/ole">
            <p:oleObj spid="_x0000_s52230" name="Clip" r:id="rId4" imgW="1579680" imgH="2286720" progId="">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p:txBody>
          <a:bodyPr/>
          <a:lstStyle/>
          <a:p>
            <a:r>
              <a:rPr lang="en-US"/>
              <a:t>OTHER</a:t>
            </a:r>
            <a:br>
              <a:rPr lang="en-US"/>
            </a:br>
            <a:r>
              <a:rPr lang="en-US"/>
              <a:t>POETIC DEVICES</a:t>
            </a:r>
          </a:p>
        </p:txBody>
      </p:sp>
      <p:sp>
        <p:nvSpPr>
          <p:cNvPr id="54275" name="Rectangle 3"/>
          <p:cNvSpPr>
            <a:spLocks noGrp="1" noChangeArrowheads="1"/>
          </p:cNvSpPr>
          <p:nvPr>
            <p:ph type="subTitle" idx="1"/>
          </p:nvPr>
        </p:nvSpPr>
        <p:spPr/>
        <p:txBody>
          <a:bodyPr/>
          <a:lstStyle/>
          <a:p>
            <a:endParaRPr lang="en-US"/>
          </a:p>
        </p:txBody>
      </p:sp>
      <p:graphicFrame>
        <p:nvGraphicFramePr>
          <p:cNvPr id="54276" name="Object 4"/>
          <p:cNvGraphicFramePr>
            <a:graphicFrameLocks noChangeAspect="1"/>
          </p:cNvGraphicFramePr>
          <p:nvPr/>
        </p:nvGraphicFramePr>
        <p:xfrm>
          <a:off x="3962400" y="3657600"/>
          <a:ext cx="1600200" cy="2286000"/>
        </p:xfrm>
        <a:graphic>
          <a:graphicData uri="http://schemas.openxmlformats.org/presentationml/2006/ole">
            <p:oleObj spid="_x0000_s54276" name="Clip" r:id="rId3" imgW="1579680" imgH="2286720" progId="">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SYMBOLISM</a:t>
            </a:r>
          </a:p>
        </p:txBody>
      </p:sp>
      <p:sp>
        <p:nvSpPr>
          <p:cNvPr id="53251" name="Rectangle 3"/>
          <p:cNvSpPr>
            <a:spLocks noGrp="1" noChangeArrowheads="1"/>
          </p:cNvSpPr>
          <p:nvPr>
            <p:ph type="body" sz="half" idx="1"/>
          </p:nvPr>
        </p:nvSpPr>
        <p:spPr/>
        <p:txBody>
          <a:bodyPr/>
          <a:lstStyle/>
          <a:p>
            <a:r>
              <a:rPr lang="en-US"/>
              <a:t>When a person, place, thing, or event that has meaning in itself also represents, or stands for, something else.</a:t>
            </a:r>
          </a:p>
        </p:txBody>
      </p:sp>
      <p:sp>
        <p:nvSpPr>
          <p:cNvPr id="53252" name="Rectangle 4"/>
          <p:cNvSpPr>
            <a:spLocks noGrp="1" noChangeArrowheads="1"/>
          </p:cNvSpPr>
          <p:nvPr>
            <p:ph type="body" sz="half" idx="2"/>
          </p:nvPr>
        </p:nvSpPr>
        <p:spPr>
          <a:xfrm>
            <a:off x="4953000" y="1828800"/>
            <a:ext cx="3810000" cy="4724400"/>
          </a:xfrm>
        </p:spPr>
        <p:txBody>
          <a:bodyPr/>
          <a:lstStyle/>
          <a:p>
            <a:pPr algn="r"/>
            <a:endParaRPr lang="en-US"/>
          </a:p>
          <a:p>
            <a:pPr algn="r">
              <a:buFont typeface="Monotype Sorts" pitchFamily="2" charset="2"/>
              <a:buNone/>
            </a:pPr>
            <a:r>
              <a:rPr lang="en-US"/>
              <a:t>=    Innocence </a:t>
            </a:r>
          </a:p>
          <a:p>
            <a:pPr algn="r">
              <a:buFont typeface="Monotype Sorts" pitchFamily="2" charset="2"/>
              <a:buNone/>
            </a:pPr>
            <a:endParaRPr lang="en-US"/>
          </a:p>
          <a:p>
            <a:pPr algn="r">
              <a:buFont typeface="Monotype Sorts" pitchFamily="2" charset="2"/>
              <a:buNone/>
            </a:pPr>
            <a:endParaRPr lang="en-US"/>
          </a:p>
          <a:p>
            <a:pPr algn="r">
              <a:buFont typeface="Monotype Sorts" pitchFamily="2" charset="2"/>
              <a:buNone/>
            </a:pPr>
            <a:r>
              <a:rPr lang="en-US"/>
              <a:t>=      America </a:t>
            </a:r>
          </a:p>
          <a:p>
            <a:pPr algn="r">
              <a:buFont typeface="Monotype Sorts" pitchFamily="2" charset="2"/>
              <a:buNone/>
            </a:pPr>
            <a:endParaRPr lang="en-US"/>
          </a:p>
          <a:p>
            <a:pPr algn="r">
              <a:buFont typeface="Monotype Sorts" pitchFamily="2" charset="2"/>
              <a:buNone/>
            </a:pPr>
            <a:endParaRPr lang="en-US"/>
          </a:p>
          <a:p>
            <a:pPr algn="r">
              <a:buFont typeface="Monotype Sorts" pitchFamily="2" charset="2"/>
              <a:buNone/>
            </a:pPr>
            <a:r>
              <a:rPr lang="en-US"/>
              <a:t>=          Peace        </a:t>
            </a:r>
          </a:p>
        </p:txBody>
      </p:sp>
      <p:graphicFrame>
        <p:nvGraphicFramePr>
          <p:cNvPr id="53253" name="Object 5"/>
          <p:cNvGraphicFramePr>
            <a:graphicFrameLocks noChangeAspect="1"/>
          </p:cNvGraphicFramePr>
          <p:nvPr/>
        </p:nvGraphicFramePr>
        <p:xfrm>
          <a:off x="8001000" y="381000"/>
          <a:ext cx="666750" cy="984250"/>
        </p:xfrm>
        <a:graphic>
          <a:graphicData uri="http://schemas.openxmlformats.org/presentationml/2006/ole">
            <p:oleObj spid="_x0000_s53253" name="Clip" r:id="rId3" imgW="1579680" imgH="2286720" progId="">
              <p:embed/>
            </p:oleObj>
          </a:graphicData>
        </a:graphic>
      </p:graphicFrame>
      <p:pic>
        <p:nvPicPr>
          <p:cNvPr id="53254" name="Picture 6" descr="C:\Program Files\Microsoft Office\Clipart\standard\stddir4\SO00962_.wmf"/>
          <p:cNvPicPr>
            <a:picLocks noChangeAspect="1" noChangeArrowheads="1"/>
          </p:cNvPicPr>
          <p:nvPr/>
        </p:nvPicPr>
        <p:blipFill>
          <a:blip r:embed="rId4"/>
          <a:srcRect/>
          <a:stretch>
            <a:fillRect/>
          </a:stretch>
        </p:blipFill>
        <p:spPr bwMode="auto">
          <a:xfrm>
            <a:off x="5105400" y="1981200"/>
            <a:ext cx="1420813" cy="1616075"/>
          </a:xfrm>
          <a:prstGeom prst="rect">
            <a:avLst/>
          </a:prstGeom>
          <a:noFill/>
        </p:spPr>
      </p:pic>
      <p:pic>
        <p:nvPicPr>
          <p:cNvPr id="53255" name="Picture 7" descr="C:\Program Files\Microsoft Office\Clipart\standard\stddir1\AN02608_.wmf"/>
          <p:cNvPicPr>
            <a:picLocks noChangeAspect="1" noChangeArrowheads="1"/>
          </p:cNvPicPr>
          <p:nvPr/>
        </p:nvPicPr>
        <p:blipFill>
          <a:blip r:embed="rId5"/>
          <a:srcRect/>
          <a:stretch>
            <a:fillRect/>
          </a:stretch>
        </p:blipFill>
        <p:spPr bwMode="auto">
          <a:xfrm>
            <a:off x="4953000" y="3276600"/>
            <a:ext cx="1836738" cy="1349375"/>
          </a:xfrm>
          <a:prstGeom prst="rect">
            <a:avLst/>
          </a:prstGeom>
          <a:noFill/>
        </p:spPr>
      </p:pic>
      <p:pic>
        <p:nvPicPr>
          <p:cNvPr id="53256" name="Picture 8" descr="C:\Program Files\Microsoft Office\Clipart\Pub60Cor\SO00190_.wmf"/>
          <p:cNvPicPr>
            <a:picLocks noChangeAspect="1" noChangeArrowheads="1"/>
          </p:cNvPicPr>
          <p:nvPr/>
        </p:nvPicPr>
        <p:blipFill>
          <a:blip r:embed="rId6"/>
          <a:srcRect/>
          <a:stretch>
            <a:fillRect/>
          </a:stretch>
        </p:blipFill>
        <p:spPr bwMode="auto">
          <a:xfrm>
            <a:off x="4724400" y="4572000"/>
            <a:ext cx="2063750" cy="1846263"/>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a:r>
              <a:rPr lang="en-US"/>
              <a:t>Allusion</a:t>
            </a:r>
          </a:p>
        </p:txBody>
      </p:sp>
      <p:sp>
        <p:nvSpPr>
          <p:cNvPr id="63491" name="Rectangle 3"/>
          <p:cNvSpPr>
            <a:spLocks noGrp="1" noChangeArrowheads="1"/>
          </p:cNvSpPr>
          <p:nvPr>
            <p:ph type="body" sz="half" idx="1"/>
          </p:nvPr>
        </p:nvSpPr>
        <p:spPr/>
        <p:txBody>
          <a:bodyPr/>
          <a:lstStyle/>
          <a:p>
            <a:r>
              <a:rPr lang="en-US"/>
              <a:t>Allusion comes from the verb “allude” which means “to refer to”</a:t>
            </a:r>
          </a:p>
          <a:p>
            <a:r>
              <a:rPr lang="en-US"/>
              <a:t>An allusion is a reference to something famous.</a:t>
            </a:r>
          </a:p>
        </p:txBody>
      </p:sp>
      <p:sp>
        <p:nvSpPr>
          <p:cNvPr id="63492" name="Rectangle 4"/>
          <p:cNvSpPr>
            <a:spLocks noGrp="1" noChangeArrowheads="1"/>
          </p:cNvSpPr>
          <p:nvPr>
            <p:ph type="body" sz="half" idx="2"/>
          </p:nvPr>
        </p:nvSpPr>
        <p:spPr/>
        <p:txBody>
          <a:bodyPr/>
          <a:lstStyle/>
          <a:p>
            <a:pPr>
              <a:buFont typeface="Monotype Sorts" pitchFamily="2" charset="2"/>
              <a:buNone/>
            </a:pPr>
            <a:r>
              <a:rPr lang="en-US" sz="2400"/>
              <a:t>A tunnel walled and overlaid</a:t>
            </a:r>
          </a:p>
          <a:p>
            <a:pPr>
              <a:buFont typeface="Monotype Sorts" pitchFamily="2" charset="2"/>
              <a:buNone/>
            </a:pPr>
            <a:r>
              <a:rPr lang="en-US" sz="2400"/>
              <a:t>With dazzling crystal:  we had read </a:t>
            </a:r>
          </a:p>
          <a:p>
            <a:pPr>
              <a:buFont typeface="Monotype Sorts" pitchFamily="2" charset="2"/>
              <a:buNone/>
            </a:pPr>
            <a:r>
              <a:rPr lang="en-US" sz="2400"/>
              <a:t>Of rare Aladdin’s wondrous cave,</a:t>
            </a:r>
          </a:p>
          <a:p>
            <a:pPr>
              <a:buFont typeface="Monotype Sorts" pitchFamily="2" charset="2"/>
              <a:buNone/>
            </a:pPr>
            <a:r>
              <a:rPr lang="en-US" sz="2400"/>
              <a:t>And to our own his name we gave.</a:t>
            </a:r>
          </a:p>
          <a:p>
            <a:pPr>
              <a:buFont typeface="Monotype Sorts" pitchFamily="2" charset="2"/>
              <a:buNone/>
            </a:pPr>
            <a:endParaRPr lang="en-US" sz="2400"/>
          </a:p>
          <a:p>
            <a:pPr>
              <a:buFont typeface="Monotype Sorts" pitchFamily="2" charset="2"/>
              <a:buNone/>
            </a:pPr>
            <a:r>
              <a:rPr lang="en-US" sz="2400"/>
              <a:t>	From “Snowbound”</a:t>
            </a:r>
          </a:p>
          <a:p>
            <a:pPr>
              <a:buFont typeface="Monotype Sorts" pitchFamily="2" charset="2"/>
              <a:buNone/>
            </a:pPr>
            <a:r>
              <a:rPr lang="en-US" sz="2400"/>
              <a:t>	John Greenleaf Whittier</a:t>
            </a:r>
          </a:p>
        </p:txBody>
      </p:sp>
      <p:graphicFrame>
        <p:nvGraphicFramePr>
          <p:cNvPr id="63493" name="Object 5"/>
          <p:cNvGraphicFramePr>
            <a:graphicFrameLocks noChangeAspect="1"/>
          </p:cNvGraphicFramePr>
          <p:nvPr/>
        </p:nvGraphicFramePr>
        <p:xfrm>
          <a:off x="8001000" y="381000"/>
          <a:ext cx="666750" cy="984250"/>
        </p:xfrm>
        <a:graphic>
          <a:graphicData uri="http://schemas.openxmlformats.org/presentationml/2006/ole">
            <p:oleObj spid="_x0000_s63493" name="Clip" r:id="rId3" imgW="1579680" imgH="2286720" progId="">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IMAGERY</a:t>
            </a:r>
          </a:p>
        </p:txBody>
      </p:sp>
      <p:sp>
        <p:nvSpPr>
          <p:cNvPr id="55299" name="Rectangle 3"/>
          <p:cNvSpPr>
            <a:spLocks noGrp="1" noChangeArrowheads="1"/>
          </p:cNvSpPr>
          <p:nvPr>
            <p:ph type="body" idx="1"/>
          </p:nvPr>
        </p:nvSpPr>
        <p:spPr/>
        <p:txBody>
          <a:bodyPr/>
          <a:lstStyle/>
          <a:p>
            <a:r>
              <a:rPr lang="en-US" dirty="0"/>
              <a:t>Language that appeals to the senses.</a:t>
            </a:r>
          </a:p>
          <a:p>
            <a:r>
              <a:rPr lang="en-US" dirty="0"/>
              <a:t>Most images are visual, but they can also appeal to the senses of sound, touch, taste, or smell.</a:t>
            </a:r>
          </a:p>
          <a:p>
            <a:endParaRPr lang="en-US" dirty="0"/>
          </a:p>
          <a:p>
            <a:pPr>
              <a:buFont typeface="Monotype Sorts" pitchFamily="2" charset="2"/>
              <a:buNone/>
            </a:pPr>
            <a:endParaRPr lang="en-US" dirty="0"/>
          </a:p>
        </p:txBody>
      </p:sp>
      <p:graphicFrame>
        <p:nvGraphicFramePr>
          <p:cNvPr id="55300" name="Object 4"/>
          <p:cNvGraphicFramePr>
            <a:graphicFrameLocks noChangeAspect="1"/>
          </p:cNvGraphicFramePr>
          <p:nvPr/>
        </p:nvGraphicFramePr>
        <p:xfrm>
          <a:off x="8001000" y="381000"/>
          <a:ext cx="666750" cy="984250"/>
        </p:xfrm>
        <a:graphic>
          <a:graphicData uri="http://schemas.openxmlformats.org/presentationml/2006/ole">
            <p:oleObj spid="_x0000_s55300" name="Clip" r:id="rId3" imgW="1579680" imgH="2286720" progId="">
              <p:embed/>
            </p:oleObj>
          </a:graphicData>
        </a:graphic>
      </p:graphicFrame>
      <p:sp>
        <p:nvSpPr>
          <p:cNvPr id="55301" name="Text Box 5"/>
          <p:cNvSpPr txBox="1">
            <a:spLocks noChangeArrowheads="1"/>
          </p:cNvSpPr>
          <p:nvPr/>
        </p:nvSpPr>
        <p:spPr bwMode="auto">
          <a:xfrm>
            <a:off x="2743200" y="4191000"/>
            <a:ext cx="3962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55302" name="Text Box 6"/>
          <p:cNvSpPr txBox="1">
            <a:spLocks noChangeArrowheads="1"/>
          </p:cNvSpPr>
          <p:nvPr/>
        </p:nvSpPr>
        <p:spPr bwMode="auto">
          <a:xfrm>
            <a:off x="9601200" y="4267200"/>
            <a:ext cx="990600" cy="457200"/>
          </a:xfrm>
          <a:prstGeom prst="rect">
            <a:avLst/>
          </a:prstGeom>
          <a:noFill/>
          <a:ln w="9525">
            <a:noFill/>
            <a:miter lim="800000"/>
            <a:headEnd/>
            <a:tailEnd/>
          </a:ln>
          <a:effectLst/>
        </p:spPr>
        <p:txBody>
          <a:bodyPr>
            <a:spAutoFit/>
          </a:bodyPr>
          <a:lstStyle/>
          <a:p>
            <a:endParaRPr lang="en-US"/>
          </a:p>
        </p:txBody>
      </p:sp>
      <p:sp>
        <p:nvSpPr>
          <p:cNvPr id="55303" name="Text Box 7"/>
          <p:cNvSpPr txBox="1">
            <a:spLocks noChangeArrowheads="1"/>
          </p:cNvSpPr>
          <p:nvPr/>
        </p:nvSpPr>
        <p:spPr bwMode="auto">
          <a:xfrm>
            <a:off x="2209800" y="4419600"/>
            <a:ext cx="5562600" cy="1552575"/>
          </a:xfrm>
          <a:prstGeom prst="rect">
            <a:avLst/>
          </a:prstGeom>
          <a:noFill/>
          <a:ln w="9525">
            <a:noFill/>
            <a:miter lim="800000"/>
            <a:headEnd/>
            <a:tailEnd/>
          </a:ln>
          <a:effectLst/>
        </p:spPr>
        <p:txBody>
          <a:bodyPr>
            <a:spAutoFit/>
          </a:bodyPr>
          <a:lstStyle/>
          <a:p>
            <a:pPr>
              <a:spcBef>
                <a:spcPct val="50000"/>
              </a:spcBef>
            </a:pPr>
            <a:r>
              <a:rPr lang="en-US"/>
              <a:t>then with cracked hands that ached</a:t>
            </a:r>
          </a:p>
          <a:p>
            <a:pPr>
              <a:spcBef>
                <a:spcPct val="50000"/>
              </a:spcBef>
            </a:pPr>
            <a:r>
              <a:rPr lang="en-US"/>
              <a:t>from labor in the weekday weather . . .</a:t>
            </a:r>
          </a:p>
          <a:p>
            <a:pPr algn="r">
              <a:spcBef>
                <a:spcPct val="50000"/>
              </a:spcBef>
            </a:pPr>
            <a:r>
              <a:rPr lang="en-US"/>
              <a:t>from  “Those Winter Sundays”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POETRY FORM</a:t>
            </a:r>
            <a:br>
              <a:rPr lang="en-US"/>
            </a:br>
            <a:endParaRPr lang="en-US"/>
          </a:p>
        </p:txBody>
      </p:sp>
      <p:sp>
        <p:nvSpPr>
          <p:cNvPr id="9219" name="Rectangle 3"/>
          <p:cNvSpPr>
            <a:spLocks noGrp="1" noChangeArrowheads="1"/>
          </p:cNvSpPr>
          <p:nvPr>
            <p:ph type="body" sz="half" idx="1"/>
          </p:nvPr>
        </p:nvSpPr>
        <p:spPr>
          <a:xfrm>
            <a:off x="990600" y="1828800"/>
            <a:ext cx="3810000" cy="4572000"/>
          </a:xfrm>
        </p:spPr>
        <p:txBody>
          <a:bodyPr/>
          <a:lstStyle/>
          <a:p>
            <a:r>
              <a:rPr lang="en-US"/>
              <a:t>FORM - the appearance of the words on the page</a:t>
            </a:r>
          </a:p>
          <a:p>
            <a:r>
              <a:rPr lang="en-US"/>
              <a:t>LINE -  a group of words together on one line of the poem</a:t>
            </a:r>
          </a:p>
          <a:p>
            <a:endParaRPr lang="en-US"/>
          </a:p>
          <a:p>
            <a:r>
              <a:rPr lang="en-US"/>
              <a:t>STANZA - a group of lines arranged together</a:t>
            </a:r>
          </a:p>
        </p:txBody>
      </p:sp>
      <p:sp>
        <p:nvSpPr>
          <p:cNvPr id="9220" name="Rectangle 4"/>
          <p:cNvSpPr>
            <a:spLocks noGrp="1" noChangeArrowheads="1"/>
          </p:cNvSpPr>
          <p:nvPr>
            <p:ph type="body" sz="half" idx="2"/>
          </p:nvPr>
        </p:nvSpPr>
        <p:spPr/>
        <p:txBody>
          <a:bodyPr/>
          <a:lstStyle/>
          <a:p>
            <a:pPr algn="ctr">
              <a:buFont typeface="Monotype Sorts" pitchFamily="2" charset="2"/>
              <a:buChar char=" "/>
            </a:pPr>
            <a:r>
              <a:rPr lang="en-US"/>
              <a:t>A word is dead</a:t>
            </a:r>
          </a:p>
          <a:p>
            <a:pPr algn="ctr">
              <a:buFont typeface="Monotype Sorts" pitchFamily="2" charset="2"/>
              <a:buChar char=" "/>
            </a:pPr>
            <a:r>
              <a:rPr lang="en-US"/>
              <a:t>When it is said,</a:t>
            </a:r>
          </a:p>
          <a:p>
            <a:pPr algn="ctr">
              <a:buFont typeface="Monotype Sorts" pitchFamily="2" charset="2"/>
              <a:buChar char=" "/>
            </a:pPr>
            <a:r>
              <a:rPr lang="en-US"/>
              <a:t>Some say.</a:t>
            </a:r>
          </a:p>
          <a:p>
            <a:pPr algn="ctr">
              <a:buFont typeface="Monotype Sorts" pitchFamily="2" charset="2"/>
              <a:buChar char=" "/>
            </a:pPr>
            <a:endParaRPr lang="en-US"/>
          </a:p>
          <a:p>
            <a:pPr algn="ctr">
              <a:buFont typeface="Monotype Sorts" pitchFamily="2" charset="2"/>
              <a:buChar char=" "/>
            </a:pPr>
            <a:r>
              <a:rPr lang="en-US"/>
              <a:t>I say it just</a:t>
            </a:r>
          </a:p>
          <a:p>
            <a:pPr algn="ctr">
              <a:buFont typeface="Monotype Sorts" pitchFamily="2" charset="2"/>
              <a:buChar char=" "/>
            </a:pPr>
            <a:r>
              <a:rPr lang="en-US"/>
              <a:t>Begins to live</a:t>
            </a:r>
          </a:p>
          <a:p>
            <a:pPr algn="ctr">
              <a:buFont typeface="Monotype Sorts" pitchFamily="2" charset="2"/>
              <a:buChar char=" "/>
            </a:pPr>
            <a:r>
              <a:rPr lang="en-US"/>
              <a:t>That day.</a:t>
            </a:r>
          </a:p>
        </p:txBody>
      </p:sp>
      <p:graphicFrame>
        <p:nvGraphicFramePr>
          <p:cNvPr id="9221" name="Object 5"/>
          <p:cNvGraphicFramePr>
            <a:graphicFrameLocks noChangeAspect="1"/>
          </p:cNvGraphicFramePr>
          <p:nvPr/>
        </p:nvGraphicFramePr>
        <p:xfrm>
          <a:off x="7772400" y="304800"/>
          <a:ext cx="841375" cy="1219200"/>
        </p:xfrm>
        <a:graphic>
          <a:graphicData uri="http://schemas.openxmlformats.org/presentationml/2006/ole">
            <p:oleObj spid="_x0000_s9221" name="Clip" r:id="rId3" imgW="1579680" imgH="2286720"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p:txBody>
          <a:bodyPr/>
          <a:lstStyle/>
          <a:p>
            <a:r>
              <a:rPr lang="en-US"/>
              <a:t>KINDS OF STANZAS</a:t>
            </a:r>
          </a:p>
        </p:txBody>
      </p:sp>
      <p:sp>
        <p:nvSpPr>
          <p:cNvPr id="36867" name="Rectangle 1027"/>
          <p:cNvSpPr>
            <a:spLocks noGrp="1" noChangeArrowheads="1"/>
          </p:cNvSpPr>
          <p:nvPr>
            <p:ph type="body" idx="1"/>
          </p:nvPr>
        </p:nvSpPr>
        <p:spPr/>
        <p:txBody>
          <a:bodyPr/>
          <a:lstStyle/>
          <a:p>
            <a:pPr>
              <a:buFont typeface="Monotype Sorts" pitchFamily="2" charset="2"/>
              <a:buNone/>
            </a:pPr>
            <a:r>
              <a:rPr lang="en-US"/>
              <a:t>Couplet		=	a two line stanza</a:t>
            </a:r>
          </a:p>
          <a:p>
            <a:pPr>
              <a:buFont typeface="Monotype Sorts" pitchFamily="2" charset="2"/>
              <a:buNone/>
            </a:pPr>
            <a:r>
              <a:rPr lang="en-US"/>
              <a:t>Triplet (Tercet)	=	a three line stanza</a:t>
            </a:r>
          </a:p>
          <a:p>
            <a:pPr>
              <a:buFont typeface="Monotype Sorts" pitchFamily="2" charset="2"/>
              <a:buNone/>
            </a:pPr>
            <a:r>
              <a:rPr lang="en-US"/>
              <a:t>Quatrain		=	a four line stanza</a:t>
            </a:r>
          </a:p>
          <a:p>
            <a:pPr>
              <a:buFont typeface="Monotype Sorts" pitchFamily="2" charset="2"/>
              <a:buNone/>
            </a:pPr>
            <a:r>
              <a:rPr lang="en-US"/>
              <a:t>Quintet		=	a five line stanza</a:t>
            </a:r>
          </a:p>
          <a:p>
            <a:pPr>
              <a:buFont typeface="Monotype Sorts" pitchFamily="2" charset="2"/>
              <a:buNone/>
            </a:pPr>
            <a:r>
              <a:rPr lang="en-US"/>
              <a:t>Sestet (Sextet)	=	a six line stanza</a:t>
            </a:r>
          </a:p>
          <a:p>
            <a:pPr>
              <a:buFont typeface="Monotype Sorts" pitchFamily="2" charset="2"/>
              <a:buNone/>
            </a:pPr>
            <a:r>
              <a:rPr lang="en-US"/>
              <a:t>Septet		=	a seven line stanza</a:t>
            </a:r>
          </a:p>
          <a:p>
            <a:pPr>
              <a:buFont typeface="Monotype Sorts" pitchFamily="2" charset="2"/>
              <a:buNone/>
            </a:pPr>
            <a:r>
              <a:rPr lang="en-US"/>
              <a:t>Octave		=	an eight line stanza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RHYTHM</a:t>
            </a:r>
          </a:p>
        </p:txBody>
      </p:sp>
      <p:graphicFrame>
        <p:nvGraphicFramePr>
          <p:cNvPr id="11267" name="Object 3"/>
          <p:cNvGraphicFramePr>
            <a:graphicFrameLocks noChangeAspect="1"/>
          </p:cNvGraphicFramePr>
          <p:nvPr>
            <p:ph type="clipArt" sz="half" idx="1"/>
          </p:nvPr>
        </p:nvGraphicFramePr>
        <p:xfrm>
          <a:off x="990600" y="2155825"/>
          <a:ext cx="3810000" cy="3460750"/>
        </p:xfrm>
        <a:graphic>
          <a:graphicData uri="http://schemas.openxmlformats.org/presentationml/2006/ole">
            <p:oleObj spid="_x0000_s11267" name="Clip" r:id="rId3" imgW="937800" imgH="850680" progId="">
              <p:embed/>
            </p:oleObj>
          </a:graphicData>
        </a:graphic>
      </p:graphicFrame>
      <p:sp>
        <p:nvSpPr>
          <p:cNvPr id="11268" name="Rectangle 4"/>
          <p:cNvSpPr>
            <a:spLocks noGrp="1" noChangeArrowheads="1"/>
          </p:cNvSpPr>
          <p:nvPr>
            <p:ph type="body" sz="half" idx="2"/>
          </p:nvPr>
        </p:nvSpPr>
        <p:spPr/>
        <p:txBody>
          <a:bodyPr/>
          <a:lstStyle/>
          <a:p>
            <a:r>
              <a:rPr lang="en-US" sz="2800"/>
              <a:t>The beat created by the sounds of the words in a poem</a:t>
            </a:r>
          </a:p>
          <a:p>
            <a:endParaRPr lang="en-US" sz="2800"/>
          </a:p>
          <a:p>
            <a:r>
              <a:rPr lang="en-US" sz="2800"/>
              <a:t>Rhythm can be created by meter, rhyme, alliteration and refrain.</a:t>
            </a:r>
          </a:p>
        </p:txBody>
      </p:sp>
      <p:graphicFrame>
        <p:nvGraphicFramePr>
          <p:cNvPr id="11269" name="Object 5"/>
          <p:cNvGraphicFramePr>
            <a:graphicFrameLocks noChangeAspect="1"/>
          </p:cNvGraphicFramePr>
          <p:nvPr/>
        </p:nvGraphicFramePr>
        <p:xfrm>
          <a:off x="7848600" y="457200"/>
          <a:ext cx="666750" cy="984250"/>
        </p:xfrm>
        <a:graphic>
          <a:graphicData uri="http://schemas.openxmlformats.org/presentationml/2006/ole">
            <p:oleObj spid="_x0000_s11269" name="Clip" r:id="rId4" imgW="1579680" imgH="2286720"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METER</a:t>
            </a:r>
          </a:p>
        </p:txBody>
      </p:sp>
      <p:sp>
        <p:nvSpPr>
          <p:cNvPr id="12291" name="Rectangle 3"/>
          <p:cNvSpPr>
            <a:spLocks noGrp="1" noChangeArrowheads="1"/>
          </p:cNvSpPr>
          <p:nvPr>
            <p:ph type="body" idx="1"/>
          </p:nvPr>
        </p:nvSpPr>
        <p:spPr/>
        <p:txBody>
          <a:bodyPr/>
          <a:lstStyle/>
          <a:p>
            <a:pPr>
              <a:buFont typeface="Wingdings" pitchFamily="2" charset="2"/>
              <a:buChar char="Ø"/>
            </a:pPr>
            <a:r>
              <a:rPr lang="en-US"/>
              <a:t>A pattern of stressed and unstressed syllables.</a:t>
            </a:r>
          </a:p>
          <a:p>
            <a:pPr>
              <a:buFont typeface="Wingdings" pitchFamily="2" charset="2"/>
              <a:buChar char="Ø"/>
            </a:pPr>
            <a:r>
              <a:rPr lang="en-US" sz="2800"/>
              <a:t>Meter occurs when the stressed and unstressed syllables of the words in a poem are arranged in a repeating pattern.</a:t>
            </a:r>
          </a:p>
          <a:p>
            <a:pPr>
              <a:buFont typeface="Wingdings" pitchFamily="2" charset="2"/>
              <a:buChar char="Ø"/>
            </a:pPr>
            <a:r>
              <a:rPr lang="en-US" sz="2800"/>
              <a:t>When poets write in meter, they count out the number of stressed (strong) syllables and unstressed (weak) syllables for each line.  They they repeat the pattern throughout the poem.</a:t>
            </a:r>
          </a:p>
        </p:txBody>
      </p:sp>
      <p:graphicFrame>
        <p:nvGraphicFramePr>
          <p:cNvPr id="12292" name="Object 4"/>
          <p:cNvGraphicFramePr>
            <a:graphicFrameLocks noChangeAspect="1"/>
          </p:cNvGraphicFramePr>
          <p:nvPr/>
        </p:nvGraphicFramePr>
        <p:xfrm>
          <a:off x="7848600" y="457200"/>
          <a:ext cx="666750" cy="984250"/>
        </p:xfrm>
        <a:graphic>
          <a:graphicData uri="http://schemas.openxmlformats.org/presentationml/2006/ole">
            <p:oleObj spid="_x0000_s12292" name="Clip" r:id="rId3" imgW="1579680" imgH="2286720"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FREE VERSE POETRY</a:t>
            </a:r>
          </a:p>
        </p:txBody>
      </p:sp>
      <p:sp>
        <p:nvSpPr>
          <p:cNvPr id="13315" name="Rectangle 3"/>
          <p:cNvSpPr>
            <a:spLocks noGrp="1" noChangeArrowheads="1"/>
          </p:cNvSpPr>
          <p:nvPr>
            <p:ph type="body" sz="half" idx="1"/>
          </p:nvPr>
        </p:nvSpPr>
        <p:spPr/>
        <p:txBody>
          <a:bodyPr/>
          <a:lstStyle/>
          <a:p>
            <a:r>
              <a:rPr lang="en-US"/>
              <a:t>Unlike metered poetry, free verse poetry does NOT have any repeating patterns of stressed and unstressed syllables.</a:t>
            </a:r>
          </a:p>
          <a:p>
            <a:r>
              <a:rPr lang="en-US"/>
              <a:t>Does NOT have rhyme.</a:t>
            </a:r>
          </a:p>
        </p:txBody>
      </p:sp>
      <p:sp>
        <p:nvSpPr>
          <p:cNvPr id="13316" name="Rectangle 4"/>
          <p:cNvSpPr>
            <a:spLocks noGrp="1" noChangeArrowheads="1"/>
          </p:cNvSpPr>
          <p:nvPr>
            <p:ph type="body" sz="half" idx="2"/>
          </p:nvPr>
        </p:nvSpPr>
        <p:spPr/>
        <p:txBody>
          <a:bodyPr/>
          <a:lstStyle/>
          <a:p>
            <a:r>
              <a:rPr lang="en-US"/>
              <a:t>Free verse poetry is very conversational - sounds like someone talking with you.</a:t>
            </a:r>
          </a:p>
          <a:p>
            <a:endParaRPr lang="en-US"/>
          </a:p>
          <a:p>
            <a:r>
              <a:rPr lang="en-US"/>
              <a:t>A more modern type of poetry.</a:t>
            </a:r>
          </a:p>
        </p:txBody>
      </p:sp>
      <p:graphicFrame>
        <p:nvGraphicFramePr>
          <p:cNvPr id="65536" name="Object 2048"/>
          <p:cNvGraphicFramePr>
            <a:graphicFrameLocks noChangeAspect="1"/>
          </p:cNvGraphicFramePr>
          <p:nvPr/>
        </p:nvGraphicFramePr>
        <p:xfrm>
          <a:off x="7848600" y="457200"/>
          <a:ext cx="666750" cy="984250"/>
        </p:xfrm>
        <a:graphic>
          <a:graphicData uri="http://schemas.openxmlformats.org/presentationml/2006/ole">
            <p:oleObj spid="_x0000_s65536" name="Clip" r:id="rId3" imgW="1579680" imgH="2286720"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RHYME</a:t>
            </a:r>
          </a:p>
        </p:txBody>
      </p:sp>
      <p:sp>
        <p:nvSpPr>
          <p:cNvPr id="14339" name="Rectangle 3"/>
          <p:cNvSpPr>
            <a:spLocks noGrp="1" noChangeArrowheads="1"/>
          </p:cNvSpPr>
          <p:nvPr>
            <p:ph type="body" sz="half" idx="1"/>
          </p:nvPr>
        </p:nvSpPr>
        <p:spPr/>
        <p:txBody>
          <a:bodyPr/>
          <a:lstStyle/>
          <a:p>
            <a:r>
              <a:rPr lang="en-US"/>
              <a:t>Words sound alike because they share the same ending vowel and consonant sounds.</a:t>
            </a:r>
          </a:p>
          <a:p>
            <a:endParaRPr lang="en-US"/>
          </a:p>
          <a:p>
            <a:endParaRPr lang="en-US"/>
          </a:p>
          <a:p>
            <a:r>
              <a:rPr lang="en-US"/>
              <a:t>(A word always rhymes with itself.)</a:t>
            </a:r>
          </a:p>
        </p:txBody>
      </p:sp>
      <p:sp>
        <p:nvSpPr>
          <p:cNvPr id="14340" name="Rectangle 4"/>
          <p:cNvSpPr>
            <a:spLocks noGrp="1" noChangeArrowheads="1"/>
          </p:cNvSpPr>
          <p:nvPr>
            <p:ph type="body" sz="half" idx="2"/>
          </p:nvPr>
        </p:nvSpPr>
        <p:spPr/>
        <p:txBody>
          <a:bodyPr/>
          <a:lstStyle/>
          <a:p>
            <a:pPr algn="ctr">
              <a:buFont typeface="Monotype Sorts" pitchFamily="2" charset="2"/>
              <a:buChar char=" "/>
            </a:pPr>
            <a:r>
              <a:rPr lang="en-US"/>
              <a:t>LAMP</a:t>
            </a:r>
          </a:p>
          <a:p>
            <a:pPr algn="ctr">
              <a:buFont typeface="Monotype Sorts" pitchFamily="2" charset="2"/>
              <a:buChar char=" "/>
            </a:pPr>
            <a:r>
              <a:rPr lang="en-US"/>
              <a:t>STAMP</a:t>
            </a:r>
          </a:p>
          <a:p>
            <a:pPr>
              <a:buFont typeface="Monotype Sorts" pitchFamily="2" charset="2"/>
              <a:buChar char="á"/>
            </a:pPr>
            <a:endParaRPr lang="en-US"/>
          </a:p>
          <a:p>
            <a:pPr>
              <a:buFont typeface="Monotype Sorts" pitchFamily="2" charset="2"/>
              <a:buChar char="á"/>
            </a:pPr>
            <a:r>
              <a:rPr lang="en-US"/>
              <a:t>Share the short “a” vowel sound</a:t>
            </a:r>
          </a:p>
          <a:p>
            <a:pPr>
              <a:buFont typeface="Monotype Sorts" pitchFamily="2" charset="2"/>
              <a:buChar char="á"/>
            </a:pPr>
            <a:r>
              <a:rPr lang="en-US"/>
              <a:t>Share the combined “mp” consonant sound</a:t>
            </a:r>
          </a:p>
          <a:p>
            <a:pPr>
              <a:buFont typeface="Monotype Sorts" pitchFamily="2" charset="2"/>
              <a:buChar char=" "/>
            </a:pPr>
            <a:endParaRPr lang="en-US"/>
          </a:p>
        </p:txBody>
      </p:sp>
      <p:graphicFrame>
        <p:nvGraphicFramePr>
          <p:cNvPr id="66560" name="Object 1024"/>
          <p:cNvGraphicFramePr>
            <a:graphicFrameLocks noChangeAspect="1"/>
          </p:cNvGraphicFramePr>
          <p:nvPr/>
        </p:nvGraphicFramePr>
        <p:xfrm>
          <a:off x="7848600" y="457200"/>
          <a:ext cx="666750" cy="984250"/>
        </p:xfrm>
        <a:graphic>
          <a:graphicData uri="http://schemas.openxmlformats.org/presentationml/2006/ole">
            <p:oleObj spid="_x0000_s66560" name="Clip" r:id="rId4" imgW="1579680" imgH="2286720" progId="">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Notebook">
  <a:themeElements>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7816</TotalTime>
  <Words>1181</Words>
  <Application>Microsoft PowerPoint</Application>
  <PresentationFormat>On-screen Show (4:3)</PresentationFormat>
  <Paragraphs>241</Paragraphs>
  <Slides>35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Notebook</vt:lpstr>
      <vt:lpstr>Clip</vt:lpstr>
      <vt:lpstr>POETRY</vt:lpstr>
      <vt:lpstr>POETRY</vt:lpstr>
      <vt:lpstr>POINT OF VIEW IN POETRY</vt:lpstr>
      <vt:lpstr>POETRY FORM </vt:lpstr>
      <vt:lpstr>KINDS OF STANZAS</vt:lpstr>
      <vt:lpstr>RHYTHM</vt:lpstr>
      <vt:lpstr>METER</vt:lpstr>
      <vt:lpstr>FREE VERSE POETRY</vt:lpstr>
      <vt:lpstr>RHYME</vt:lpstr>
      <vt:lpstr>END RHYME</vt:lpstr>
      <vt:lpstr>INTERNAL RHYME</vt:lpstr>
      <vt:lpstr>RHYME SCHEME</vt:lpstr>
      <vt:lpstr>SAMPLE RHYME SCHEME</vt:lpstr>
      <vt:lpstr>ONOMATOPOEIA</vt:lpstr>
      <vt:lpstr>ALLITERATION</vt:lpstr>
      <vt:lpstr>CONSONANCE</vt:lpstr>
      <vt:lpstr>ASSONANCE</vt:lpstr>
      <vt:lpstr>ASSONANCE cont.</vt:lpstr>
      <vt:lpstr>REFRAIN</vt:lpstr>
      <vt:lpstr>SOME TYPES OF POETRY WE WILL BE STUDYING</vt:lpstr>
      <vt:lpstr>LYRIC</vt:lpstr>
      <vt:lpstr>HAIKU</vt:lpstr>
      <vt:lpstr>CINQUAIN</vt:lpstr>
      <vt:lpstr>NARRATIVE POEMS</vt:lpstr>
      <vt:lpstr>CONCRETE POEMS</vt:lpstr>
      <vt:lpstr>FIGURATIVE LANGUAGE</vt:lpstr>
      <vt:lpstr>SIMILE</vt:lpstr>
      <vt:lpstr>METAPHOR</vt:lpstr>
      <vt:lpstr>Hyperbole</vt:lpstr>
      <vt:lpstr>Idiom</vt:lpstr>
      <vt:lpstr>PERSONIFICATION</vt:lpstr>
      <vt:lpstr>OTHER POETIC DEVICES</vt:lpstr>
      <vt:lpstr>SYMBOLISM</vt:lpstr>
      <vt:lpstr>Allusion</vt:lpstr>
      <vt:lpstr>IMAGERY</vt:lpstr>
    </vt:vector>
  </TitlesOfParts>
  <Company>Home 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dc:title>
  <dc:creator>Lynn Dieter</dc:creator>
  <cp:lastModifiedBy>davisdeborah</cp:lastModifiedBy>
  <cp:revision>15</cp:revision>
  <dcterms:created xsi:type="dcterms:W3CDTF">2001-11-01T00:04:02Z</dcterms:created>
  <dcterms:modified xsi:type="dcterms:W3CDTF">2010-03-29T13:57:42Z</dcterms:modified>
</cp:coreProperties>
</file>