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67268F-7432-479F-A56C-01CCB742D77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E1FF66-D7B9-492E-AB03-46DBC3C7C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IN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vs. society</a:t>
            </a:r>
            <a:br>
              <a:rPr lang="en-US" dirty="0" smtClean="0"/>
            </a:br>
            <a:r>
              <a:rPr lang="en-US" dirty="0" smtClean="0"/>
              <a:t>(external conflict)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Character vs. society</a:t>
            </a:r>
            <a:r>
              <a:rPr lang="en-US" dirty="0" smtClean="0"/>
              <a:t>-involves conflict between an individual and larger group of society such as being an outsider in a strange culture, a poor character’s struggle to “make it” in the business world, an environmentalist fighting to preserve a wilderness area that most residents of the nearby area would like to see opened to development, etc.   </a:t>
            </a:r>
            <a:endParaRPr lang="en-US" dirty="0"/>
          </a:p>
        </p:txBody>
      </p:sp>
      <p:pic>
        <p:nvPicPr>
          <p:cNvPr id="1026" name="Picture 2" descr="C:\Users\davisdeborah\AppData\Local\Microsoft\Windows\Temporary Internet Files\Content.IE5\8Y5UDZMV\MC9000710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48131"/>
            <a:ext cx="2044574" cy="2009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Conflict</a:t>
            </a:r>
            <a:r>
              <a:rPr lang="en-US" sz="3200" dirty="0" smtClean="0"/>
              <a:t> is the main problem or struggle in the story</a:t>
            </a:r>
          </a:p>
          <a:p>
            <a:r>
              <a:rPr lang="en-US" sz="3200" b="1" dirty="0" smtClean="0"/>
              <a:t>Conflict</a:t>
            </a:r>
            <a:r>
              <a:rPr lang="en-US" sz="3200" dirty="0" smtClean="0"/>
              <a:t> can be either </a:t>
            </a:r>
            <a:r>
              <a:rPr lang="en-US" sz="3200" b="1" dirty="0" smtClean="0">
                <a:solidFill>
                  <a:srgbClr val="FF0000"/>
                </a:solidFill>
              </a:rPr>
              <a:t>internal</a:t>
            </a:r>
            <a:r>
              <a:rPr lang="en-US" sz="3200" dirty="0" smtClean="0"/>
              <a:t> or </a:t>
            </a:r>
            <a:r>
              <a:rPr lang="en-US" sz="3200" b="1" dirty="0" smtClean="0">
                <a:solidFill>
                  <a:srgbClr val="FFFF00"/>
                </a:solidFill>
              </a:rPr>
              <a:t>external</a:t>
            </a:r>
          </a:p>
          <a:p>
            <a:r>
              <a:rPr lang="en-US" sz="3200" dirty="0" smtClean="0"/>
              <a:t>There are </a:t>
            </a:r>
            <a:r>
              <a:rPr lang="en-US" sz="3200" b="1" dirty="0" smtClean="0"/>
              <a:t>4</a:t>
            </a:r>
            <a:r>
              <a:rPr lang="en-US" sz="3200" dirty="0" smtClean="0"/>
              <a:t> main types of </a:t>
            </a:r>
            <a:r>
              <a:rPr lang="en-US" sz="3200" b="1" dirty="0" smtClean="0"/>
              <a:t>conflict</a:t>
            </a:r>
            <a:r>
              <a:rPr lang="en-US" sz="3200" dirty="0" smtClean="0"/>
              <a:t>-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Character vs. self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Character vs. character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Character vs. society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Character vs. nature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 descr="C:\Users\davisdeborah\AppData\Local\Microsoft\Windows\Temporary Internet Files\Content.IE5\SP8TYHKR\MC90033431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645097"/>
            <a:ext cx="2804770" cy="2212903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335143" y="2857500"/>
            <a:ext cx="4960904" cy="2946797"/>
            <a:chOff x="335143" y="2857500"/>
            <a:chExt cx="4960904" cy="2946797"/>
          </a:xfrm>
        </p:grpSpPr>
        <p:sp>
          <p:nvSpPr>
            <p:cNvPr id="5" name="SMARTInkAnnotation0"/>
            <p:cNvSpPr/>
            <p:nvPr/>
          </p:nvSpPr>
          <p:spPr>
            <a:xfrm>
              <a:off x="4607755" y="2857500"/>
              <a:ext cx="688292" cy="1125142"/>
            </a:xfrm>
            <a:custGeom>
              <a:avLst/>
              <a:gdLst/>
              <a:ahLst/>
              <a:cxnLst/>
              <a:rect l="0" t="0" r="0" b="0"/>
              <a:pathLst>
                <a:path w="688292" h="1125142">
                  <a:moveTo>
                    <a:pt x="0" y="1125141"/>
                  </a:moveTo>
                  <a:lnTo>
                    <a:pt x="0" y="1120400"/>
                  </a:lnTo>
                  <a:lnTo>
                    <a:pt x="993" y="1118011"/>
                  </a:lnTo>
                  <a:lnTo>
                    <a:pt x="18499" y="1088066"/>
                  </a:lnTo>
                  <a:lnTo>
                    <a:pt x="25106" y="1076912"/>
                  </a:lnTo>
                  <a:lnTo>
                    <a:pt x="39000" y="1058485"/>
                  </a:lnTo>
                  <a:lnTo>
                    <a:pt x="55746" y="1028740"/>
                  </a:lnTo>
                  <a:lnTo>
                    <a:pt x="72137" y="1006950"/>
                  </a:lnTo>
                  <a:lnTo>
                    <a:pt x="89573" y="981642"/>
                  </a:lnTo>
                  <a:lnTo>
                    <a:pt x="104672" y="955291"/>
                  </a:lnTo>
                  <a:lnTo>
                    <a:pt x="118085" y="928632"/>
                  </a:lnTo>
                  <a:lnTo>
                    <a:pt x="134640" y="899236"/>
                  </a:lnTo>
                  <a:lnTo>
                    <a:pt x="152125" y="868036"/>
                  </a:lnTo>
                  <a:lnTo>
                    <a:pt x="169887" y="837295"/>
                  </a:lnTo>
                  <a:lnTo>
                    <a:pt x="190378" y="803050"/>
                  </a:lnTo>
                  <a:lnTo>
                    <a:pt x="206777" y="779583"/>
                  </a:lnTo>
                  <a:lnTo>
                    <a:pt x="223997" y="755924"/>
                  </a:lnTo>
                  <a:lnTo>
                    <a:pt x="238934" y="732180"/>
                  </a:lnTo>
                  <a:lnTo>
                    <a:pt x="253187" y="708397"/>
                  </a:lnTo>
                  <a:lnTo>
                    <a:pt x="269454" y="684598"/>
                  </a:lnTo>
                  <a:lnTo>
                    <a:pt x="295364" y="648887"/>
                  </a:lnTo>
                  <a:lnTo>
                    <a:pt x="310381" y="625076"/>
                  </a:lnTo>
                  <a:lnTo>
                    <a:pt x="324670" y="601265"/>
                  </a:lnTo>
                  <a:lnTo>
                    <a:pt x="340952" y="577452"/>
                  </a:lnTo>
                  <a:lnTo>
                    <a:pt x="355472" y="553640"/>
                  </a:lnTo>
                  <a:lnTo>
                    <a:pt x="369540" y="528835"/>
                  </a:lnTo>
                  <a:lnTo>
                    <a:pt x="385725" y="501275"/>
                  </a:lnTo>
                  <a:lnTo>
                    <a:pt x="400201" y="475135"/>
                  </a:lnTo>
                  <a:lnTo>
                    <a:pt x="414250" y="450288"/>
                  </a:lnTo>
                  <a:lnTo>
                    <a:pt x="430426" y="426016"/>
                  </a:lnTo>
                  <a:lnTo>
                    <a:pt x="444898" y="401999"/>
                  </a:lnTo>
                  <a:lnTo>
                    <a:pt x="464214" y="368811"/>
                  </a:lnTo>
                  <a:lnTo>
                    <a:pt x="482518" y="337480"/>
                  </a:lnTo>
                  <a:lnTo>
                    <a:pt x="500521" y="303061"/>
                  </a:lnTo>
                  <a:lnTo>
                    <a:pt x="518437" y="270374"/>
                  </a:lnTo>
                  <a:lnTo>
                    <a:pt x="536326" y="241837"/>
                  </a:lnTo>
                  <a:lnTo>
                    <a:pt x="560167" y="205528"/>
                  </a:lnTo>
                  <a:lnTo>
                    <a:pt x="573300" y="178636"/>
                  </a:lnTo>
                  <a:lnTo>
                    <a:pt x="592779" y="143875"/>
                  </a:lnTo>
                  <a:lnTo>
                    <a:pt x="607220" y="114225"/>
                  </a:lnTo>
                  <a:lnTo>
                    <a:pt x="613525" y="99384"/>
                  </a:lnTo>
                  <a:lnTo>
                    <a:pt x="619637" y="89480"/>
                  </a:lnTo>
                  <a:lnTo>
                    <a:pt x="637797" y="67909"/>
                  </a:lnTo>
                  <a:lnTo>
                    <a:pt x="657254" y="39822"/>
                  </a:lnTo>
                  <a:lnTo>
                    <a:pt x="661217" y="30099"/>
                  </a:lnTo>
                  <a:lnTo>
                    <a:pt x="670951" y="17925"/>
                  </a:lnTo>
                  <a:lnTo>
                    <a:pt x="673752" y="14926"/>
                  </a:lnTo>
                  <a:lnTo>
                    <a:pt x="675618" y="11935"/>
                  </a:lnTo>
                  <a:lnTo>
                    <a:pt x="677692" y="5966"/>
                  </a:lnTo>
                  <a:lnTo>
                    <a:pt x="679239" y="3977"/>
                  </a:lnTo>
                  <a:lnTo>
                    <a:pt x="681263" y="2651"/>
                  </a:lnTo>
                  <a:lnTo>
                    <a:pt x="6882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"/>
            <p:cNvSpPr/>
            <p:nvPr/>
          </p:nvSpPr>
          <p:spPr>
            <a:xfrm>
              <a:off x="1488098" y="4875609"/>
              <a:ext cx="35756" cy="17861"/>
            </a:xfrm>
            <a:custGeom>
              <a:avLst/>
              <a:gdLst/>
              <a:ahLst/>
              <a:cxnLst/>
              <a:rect l="0" t="0" r="0" b="0"/>
              <a:pathLst>
                <a:path w="35756" h="17861">
                  <a:moveTo>
                    <a:pt x="35755" y="0"/>
                  </a:moveTo>
                  <a:lnTo>
                    <a:pt x="28059" y="0"/>
                  </a:lnTo>
                  <a:lnTo>
                    <a:pt x="26651" y="992"/>
                  </a:lnTo>
                  <a:lnTo>
                    <a:pt x="24720" y="2646"/>
                  </a:lnTo>
                  <a:lnTo>
                    <a:pt x="22439" y="4740"/>
                  </a:lnTo>
                  <a:lnTo>
                    <a:pt x="19925" y="6137"/>
                  </a:lnTo>
                  <a:lnTo>
                    <a:pt x="17256" y="7068"/>
                  </a:lnTo>
                  <a:lnTo>
                    <a:pt x="14483" y="7689"/>
                  </a:lnTo>
                  <a:lnTo>
                    <a:pt x="12635" y="9094"/>
                  </a:lnTo>
                  <a:lnTo>
                    <a:pt x="11403" y="11024"/>
                  </a:lnTo>
                  <a:lnTo>
                    <a:pt x="10581" y="13302"/>
                  </a:lnTo>
                  <a:lnTo>
                    <a:pt x="9041" y="14821"/>
                  </a:lnTo>
                  <a:lnTo>
                    <a:pt x="7020" y="15834"/>
                  </a:lnTo>
                  <a:lnTo>
                    <a:pt x="0" y="17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"/>
            <p:cNvSpPr/>
            <p:nvPr/>
          </p:nvSpPr>
          <p:spPr>
            <a:xfrm>
              <a:off x="840326" y="3286125"/>
              <a:ext cx="433240" cy="1598415"/>
            </a:xfrm>
            <a:custGeom>
              <a:avLst/>
              <a:gdLst/>
              <a:ahLst/>
              <a:cxnLst/>
              <a:rect l="0" t="0" r="0" b="0"/>
              <a:pathLst>
                <a:path w="433240" h="1598415">
                  <a:moveTo>
                    <a:pt x="433239" y="1598414"/>
                  </a:moveTo>
                  <a:lnTo>
                    <a:pt x="423748" y="1593674"/>
                  </a:lnTo>
                  <a:lnTo>
                    <a:pt x="411143" y="1586055"/>
                  </a:lnTo>
                  <a:lnTo>
                    <a:pt x="397595" y="1578038"/>
                  </a:lnTo>
                  <a:lnTo>
                    <a:pt x="381405" y="1571541"/>
                  </a:lnTo>
                  <a:lnTo>
                    <a:pt x="363190" y="1562988"/>
                  </a:lnTo>
                  <a:lnTo>
                    <a:pt x="352771" y="1556937"/>
                  </a:lnTo>
                  <a:lnTo>
                    <a:pt x="341852" y="1549927"/>
                  </a:lnTo>
                  <a:lnTo>
                    <a:pt x="330600" y="1542277"/>
                  </a:lnTo>
                  <a:lnTo>
                    <a:pt x="319125" y="1535192"/>
                  </a:lnTo>
                  <a:lnTo>
                    <a:pt x="307503" y="1528485"/>
                  </a:lnTo>
                  <a:lnTo>
                    <a:pt x="295782" y="1522029"/>
                  </a:lnTo>
                  <a:lnTo>
                    <a:pt x="283995" y="1513756"/>
                  </a:lnTo>
                  <a:lnTo>
                    <a:pt x="272164" y="1504272"/>
                  </a:lnTo>
                  <a:lnTo>
                    <a:pt x="260304" y="1493981"/>
                  </a:lnTo>
                  <a:lnTo>
                    <a:pt x="248425" y="1483151"/>
                  </a:lnTo>
                  <a:lnTo>
                    <a:pt x="224631" y="1460535"/>
                  </a:lnTo>
                  <a:lnTo>
                    <a:pt x="212725" y="1449940"/>
                  </a:lnTo>
                  <a:lnTo>
                    <a:pt x="200814" y="1439900"/>
                  </a:lnTo>
                  <a:lnTo>
                    <a:pt x="188901" y="1430230"/>
                  </a:lnTo>
                  <a:lnTo>
                    <a:pt x="177979" y="1418823"/>
                  </a:lnTo>
                  <a:lnTo>
                    <a:pt x="167718" y="1406257"/>
                  </a:lnTo>
                  <a:lnTo>
                    <a:pt x="157897" y="1392918"/>
                  </a:lnTo>
                  <a:lnTo>
                    <a:pt x="148371" y="1379065"/>
                  </a:lnTo>
                  <a:lnTo>
                    <a:pt x="129841" y="1350443"/>
                  </a:lnTo>
                  <a:lnTo>
                    <a:pt x="119734" y="1335866"/>
                  </a:lnTo>
                  <a:lnTo>
                    <a:pt x="109024" y="1321186"/>
                  </a:lnTo>
                  <a:lnTo>
                    <a:pt x="97911" y="1306440"/>
                  </a:lnTo>
                  <a:lnTo>
                    <a:pt x="88516" y="1291647"/>
                  </a:lnTo>
                  <a:lnTo>
                    <a:pt x="80266" y="1276824"/>
                  </a:lnTo>
                  <a:lnTo>
                    <a:pt x="72780" y="1261982"/>
                  </a:lnTo>
                  <a:lnTo>
                    <a:pt x="65803" y="1246134"/>
                  </a:lnTo>
                  <a:lnTo>
                    <a:pt x="52753" y="1212650"/>
                  </a:lnTo>
                  <a:lnTo>
                    <a:pt x="40332" y="1177924"/>
                  </a:lnTo>
                  <a:lnTo>
                    <a:pt x="29183" y="1142646"/>
                  </a:lnTo>
                  <a:lnTo>
                    <a:pt x="20918" y="1107124"/>
                  </a:lnTo>
                  <a:lnTo>
                    <a:pt x="13934" y="1068847"/>
                  </a:lnTo>
                  <a:lnTo>
                    <a:pt x="8512" y="1029675"/>
                  </a:lnTo>
                  <a:lnTo>
                    <a:pt x="4466" y="973162"/>
                  </a:lnTo>
                  <a:lnTo>
                    <a:pt x="0" y="933240"/>
                  </a:lnTo>
                  <a:lnTo>
                    <a:pt x="2" y="892347"/>
                  </a:lnTo>
                  <a:lnTo>
                    <a:pt x="3313" y="851020"/>
                  </a:lnTo>
                  <a:lnTo>
                    <a:pt x="8096" y="809502"/>
                  </a:lnTo>
                  <a:lnTo>
                    <a:pt x="25115" y="679858"/>
                  </a:lnTo>
                  <a:lnTo>
                    <a:pt x="33676" y="635865"/>
                  </a:lnTo>
                  <a:lnTo>
                    <a:pt x="44103" y="593161"/>
                  </a:lnTo>
                  <a:lnTo>
                    <a:pt x="55358" y="551031"/>
                  </a:lnTo>
                  <a:lnTo>
                    <a:pt x="66982" y="511800"/>
                  </a:lnTo>
                  <a:lnTo>
                    <a:pt x="90630" y="438109"/>
                  </a:lnTo>
                  <a:lnTo>
                    <a:pt x="108475" y="384140"/>
                  </a:lnTo>
                  <a:lnTo>
                    <a:pt x="115423" y="366226"/>
                  </a:lnTo>
                  <a:lnTo>
                    <a:pt x="123034" y="348331"/>
                  </a:lnTo>
                  <a:lnTo>
                    <a:pt x="131088" y="330447"/>
                  </a:lnTo>
                  <a:lnTo>
                    <a:pt x="138444" y="312571"/>
                  </a:lnTo>
                  <a:lnTo>
                    <a:pt x="170665" y="227986"/>
                  </a:lnTo>
                  <a:lnTo>
                    <a:pt x="182788" y="199885"/>
                  </a:lnTo>
                  <a:lnTo>
                    <a:pt x="194797" y="174166"/>
                  </a:lnTo>
                  <a:lnTo>
                    <a:pt x="224657" y="113310"/>
                  </a:lnTo>
                  <a:lnTo>
                    <a:pt x="237796" y="82190"/>
                  </a:lnTo>
                  <a:lnTo>
                    <a:pt x="247386" y="65964"/>
                  </a:lnTo>
                  <a:lnTo>
                    <a:pt x="252724" y="58858"/>
                  </a:lnTo>
                  <a:lnTo>
                    <a:pt x="256283" y="51145"/>
                  </a:lnTo>
                  <a:lnTo>
                    <a:pt x="264644" y="22670"/>
                  </a:lnTo>
                  <a:lnTo>
                    <a:pt x="268919" y="14044"/>
                  </a:lnTo>
                  <a:lnTo>
                    <a:pt x="2723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3"/>
            <p:cNvSpPr/>
            <p:nvPr/>
          </p:nvSpPr>
          <p:spPr>
            <a:xfrm>
              <a:off x="569598" y="3295054"/>
              <a:ext cx="677151" cy="2116337"/>
            </a:xfrm>
            <a:custGeom>
              <a:avLst/>
              <a:gdLst/>
              <a:ahLst/>
              <a:cxnLst/>
              <a:rect l="0" t="0" r="0" b="0"/>
              <a:pathLst>
                <a:path w="677151" h="2116337">
                  <a:moveTo>
                    <a:pt x="677150" y="2116336"/>
                  </a:moveTo>
                  <a:lnTo>
                    <a:pt x="677150" y="2108648"/>
                  </a:lnTo>
                  <a:lnTo>
                    <a:pt x="671007" y="2100523"/>
                  </a:lnTo>
                  <a:lnTo>
                    <a:pt x="668047" y="2092248"/>
                  </a:lnTo>
                  <a:lnTo>
                    <a:pt x="663835" y="2086448"/>
                  </a:lnTo>
                  <a:lnTo>
                    <a:pt x="656003" y="2080563"/>
                  </a:lnTo>
                  <a:lnTo>
                    <a:pt x="640426" y="2071672"/>
                  </a:lnTo>
                  <a:lnTo>
                    <a:pt x="629046" y="2064736"/>
                  </a:lnTo>
                  <a:lnTo>
                    <a:pt x="611471" y="2050666"/>
                  </a:lnTo>
                  <a:lnTo>
                    <a:pt x="591697" y="2038781"/>
                  </a:lnTo>
                  <a:lnTo>
                    <a:pt x="572295" y="2028620"/>
                  </a:lnTo>
                  <a:lnTo>
                    <a:pt x="553078" y="2020135"/>
                  </a:lnTo>
                  <a:lnTo>
                    <a:pt x="533612" y="2012065"/>
                  </a:lnTo>
                  <a:lnTo>
                    <a:pt x="511718" y="2001863"/>
                  </a:lnTo>
                  <a:lnTo>
                    <a:pt x="491393" y="1988069"/>
                  </a:lnTo>
                  <a:lnTo>
                    <a:pt x="471434" y="1973008"/>
                  </a:lnTo>
                  <a:lnTo>
                    <a:pt x="460550" y="1966214"/>
                  </a:lnTo>
                  <a:lnTo>
                    <a:pt x="449321" y="1959700"/>
                  </a:lnTo>
                  <a:lnTo>
                    <a:pt x="437862" y="1952381"/>
                  </a:lnTo>
                  <a:lnTo>
                    <a:pt x="426250" y="1944525"/>
                  </a:lnTo>
                  <a:lnTo>
                    <a:pt x="414536" y="1936311"/>
                  </a:lnTo>
                  <a:lnTo>
                    <a:pt x="393574" y="1916601"/>
                  </a:lnTo>
                  <a:lnTo>
                    <a:pt x="373333" y="1895604"/>
                  </a:lnTo>
                  <a:lnTo>
                    <a:pt x="362373" y="1885838"/>
                  </a:lnTo>
                  <a:lnTo>
                    <a:pt x="351094" y="1876350"/>
                  </a:lnTo>
                  <a:lnTo>
                    <a:pt x="330616" y="1855225"/>
                  </a:lnTo>
                  <a:lnTo>
                    <a:pt x="311583" y="1831616"/>
                  </a:lnTo>
                  <a:lnTo>
                    <a:pt x="275085" y="1778682"/>
                  </a:lnTo>
                  <a:lnTo>
                    <a:pt x="256113" y="1752947"/>
                  </a:lnTo>
                  <a:lnTo>
                    <a:pt x="234438" y="1724973"/>
                  </a:lnTo>
                  <a:lnTo>
                    <a:pt x="214210" y="1693358"/>
                  </a:lnTo>
                  <a:lnTo>
                    <a:pt x="186071" y="1644736"/>
                  </a:lnTo>
                  <a:lnTo>
                    <a:pt x="167884" y="1613049"/>
                  </a:lnTo>
                  <a:lnTo>
                    <a:pt x="149869" y="1579122"/>
                  </a:lnTo>
                  <a:lnTo>
                    <a:pt x="131930" y="1541554"/>
                  </a:lnTo>
                  <a:lnTo>
                    <a:pt x="114025" y="1502698"/>
                  </a:lnTo>
                  <a:lnTo>
                    <a:pt x="96135" y="1465585"/>
                  </a:lnTo>
                  <a:lnTo>
                    <a:pt x="80901" y="1426600"/>
                  </a:lnTo>
                  <a:lnTo>
                    <a:pt x="54935" y="1349722"/>
                  </a:lnTo>
                  <a:lnTo>
                    <a:pt x="36688" y="1290461"/>
                  </a:lnTo>
                  <a:lnTo>
                    <a:pt x="23447" y="1233656"/>
                  </a:lnTo>
                  <a:lnTo>
                    <a:pt x="13233" y="1174381"/>
                  </a:lnTo>
                  <a:lnTo>
                    <a:pt x="3917" y="1112831"/>
                  </a:lnTo>
                  <a:lnTo>
                    <a:pt x="518" y="1068738"/>
                  </a:lnTo>
                  <a:lnTo>
                    <a:pt x="0" y="1023675"/>
                  </a:lnTo>
                  <a:lnTo>
                    <a:pt x="5293" y="959258"/>
                  </a:lnTo>
                  <a:lnTo>
                    <a:pt x="14144" y="896184"/>
                  </a:lnTo>
                  <a:lnTo>
                    <a:pt x="28906" y="833509"/>
                  </a:lnTo>
                  <a:lnTo>
                    <a:pt x="45861" y="771943"/>
                  </a:lnTo>
                  <a:lnTo>
                    <a:pt x="64458" y="714565"/>
                  </a:lnTo>
                  <a:lnTo>
                    <a:pt x="80065" y="674442"/>
                  </a:lnTo>
                  <a:lnTo>
                    <a:pt x="105603" y="612805"/>
                  </a:lnTo>
                  <a:lnTo>
                    <a:pt x="123181" y="573983"/>
                  </a:lnTo>
                  <a:lnTo>
                    <a:pt x="141919" y="535893"/>
                  </a:lnTo>
                  <a:lnTo>
                    <a:pt x="163490" y="495813"/>
                  </a:lnTo>
                  <a:lnTo>
                    <a:pt x="174804" y="476394"/>
                  </a:lnTo>
                  <a:lnTo>
                    <a:pt x="197970" y="438941"/>
                  </a:lnTo>
                  <a:lnTo>
                    <a:pt x="254447" y="351087"/>
                  </a:lnTo>
                  <a:lnTo>
                    <a:pt x="274750" y="319750"/>
                  </a:lnTo>
                  <a:lnTo>
                    <a:pt x="285726" y="304448"/>
                  </a:lnTo>
                  <a:lnTo>
                    <a:pt x="308516" y="274216"/>
                  </a:lnTo>
                  <a:lnTo>
                    <a:pt x="331888" y="244244"/>
                  </a:lnTo>
                  <a:lnTo>
                    <a:pt x="343682" y="230298"/>
                  </a:lnTo>
                  <a:lnTo>
                    <a:pt x="355518" y="217032"/>
                  </a:lnTo>
                  <a:lnTo>
                    <a:pt x="367381" y="204220"/>
                  </a:lnTo>
                  <a:lnTo>
                    <a:pt x="388508" y="179400"/>
                  </a:lnTo>
                  <a:lnTo>
                    <a:pt x="408823" y="155140"/>
                  </a:lnTo>
                  <a:lnTo>
                    <a:pt x="419802" y="143114"/>
                  </a:lnTo>
                  <a:lnTo>
                    <a:pt x="441602" y="120161"/>
                  </a:lnTo>
                  <a:lnTo>
                    <a:pt x="504480" y="56463"/>
                  </a:lnTo>
                  <a:lnTo>
                    <a:pt x="530590" y="30336"/>
                  </a:lnTo>
                  <a:lnTo>
                    <a:pt x="548861" y="16816"/>
                  </a:lnTo>
                  <a:lnTo>
                    <a:pt x="566856" y="6526"/>
                  </a:lnTo>
                  <a:lnTo>
                    <a:pt x="5788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4"/>
            <p:cNvSpPr/>
            <p:nvPr/>
          </p:nvSpPr>
          <p:spPr>
            <a:xfrm>
              <a:off x="335143" y="3348632"/>
              <a:ext cx="983118" cy="2455665"/>
            </a:xfrm>
            <a:custGeom>
              <a:avLst/>
              <a:gdLst/>
              <a:ahLst/>
              <a:cxnLst/>
              <a:rect l="0" t="0" r="0" b="0"/>
              <a:pathLst>
                <a:path w="983118" h="2455665">
                  <a:moveTo>
                    <a:pt x="983117" y="2446735"/>
                  </a:moveTo>
                  <a:lnTo>
                    <a:pt x="983117" y="2455664"/>
                  </a:lnTo>
                  <a:lnTo>
                    <a:pt x="978371" y="2450924"/>
                  </a:lnTo>
                  <a:lnTo>
                    <a:pt x="975980" y="2449528"/>
                  </a:lnTo>
                  <a:lnTo>
                    <a:pt x="952040" y="2440843"/>
                  </a:lnTo>
                  <a:lnTo>
                    <a:pt x="926582" y="2435759"/>
                  </a:lnTo>
                  <a:lnTo>
                    <a:pt x="901807" y="2428270"/>
                  </a:lnTo>
                  <a:lnTo>
                    <a:pt x="872947" y="2419766"/>
                  </a:lnTo>
                  <a:lnTo>
                    <a:pt x="827603" y="2408004"/>
                  </a:lnTo>
                  <a:lnTo>
                    <a:pt x="801436" y="2399424"/>
                  </a:lnTo>
                  <a:lnTo>
                    <a:pt x="774246" y="2389990"/>
                  </a:lnTo>
                  <a:lnTo>
                    <a:pt x="748919" y="2382488"/>
                  </a:lnTo>
                  <a:lnTo>
                    <a:pt x="721771" y="2373202"/>
                  </a:lnTo>
                  <a:lnTo>
                    <a:pt x="693152" y="2361467"/>
                  </a:lnTo>
                  <a:lnTo>
                    <a:pt x="649121" y="2339119"/>
                  </a:lnTo>
                  <a:lnTo>
                    <a:pt x="619479" y="2325814"/>
                  </a:lnTo>
                  <a:lnTo>
                    <a:pt x="589752" y="2310641"/>
                  </a:lnTo>
                  <a:lnTo>
                    <a:pt x="559987" y="2293975"/>
                  </a:lnTo>
                  <a:lnTo>
                    <a:pt x="485518" y="2250156"/>
                  </a:lnTo>
                  <a:lnTo>
                    <a:pt x="455723" y="2229721"/>
                  </a:lnTo>
                  <a:lnTo>
                    <a:pt x="425928" y="2208402"/>
                  </a:lnTo>
                  <a:lnTo>
                    <a:pt x="396132" y="2189004"/>
                  </a:lnTo>
                  <a:lnTo>
                    <a:pt x="366336" y="2167815"/>
                  </a:lnTo>
                  <a:lnTo>
                    <a:pt x="336540" y="2144177"/>
                  </a:lnTo>
                  <a:lnTo>
                    <a:pt x="306744" y="2117135"/>
                  </a:lnTo>
                  <a:lnTo>
                    <a:pt x="282245" y="2088579"/>
                  </a:lnTo>
                  <a:lnTo>
                    <a:pt x="260431" y="2059351"/>
                  </a:lnTo>
                  <a:lnTo>
                    <a:pt x="214056" y="2000165"/>
                  </a:lnTo>
                  <a:lnTo>
                    <a:pt x="190397" y="1969455"/>
                  </a:lnTo>
                  <a:lnTo>
                    <a:pt x="166639" y="1935962"/>
                  </a:lnTo>
                  <a:lnTo>
                    <a:pt x="145485" y="1903879"/>
                  </a:lnTo>
                  <a:lnTo>
                    <a:pt x="119473" y="1855279"/>
                  </a:lnTo>
                  <a:lnTo>
                    <a:pt x="96537" y="1805822"/>
                  </a:lnTo>
                  <a:lnTo>
                    <a:pt x="66838" y="1739925"/>
                  </a:lnTo>
                  <a:lnTo>
                    <a:pt x="42836" y="1663446"/>
                  </a:lnTo>
                  <a:lnTo>
                    <a:pt x="27501" y="1587337"/>
                  </a:lnTo>
                  <a:lnTo>
                    <a:pt x="5852" y="1451196"/>
                  </a:lnTo>
                  <a:lnTo>
                    <a:pt x="1624" y="1389650"/>
                  </a:lnTo>
                  <a:lnTo>
                    <a:pt x="371" y="1327427"/>
                  </a:lnTo>
                  <a:lnTo>
                    <a:pt x="0" y="1265004"/>
                  </a:lnTo>
                  <a:lnTo>
                    <a:pt x="4635" y="1197781"/>
                  </a:lnTo>
                  <a:lnTo>
                    <a:pt x="17044" y="1132332"/>
                  </a:lnTo>
                  <a:lnTo>
                    <a:pt x="33301" y="1064213"/>
                  </a:lnTo>
                  <a:lnTo>
                    <a:pt x="55444" y="998499"/>
                  </a:lnTo>
                  <a:lnTo>
                    <a:pt x="80876" y="930301"/>
                  </a:lnTo>
                  <a:lnTo>
                    <a:pt x="101078" y="886079"/>
                  </a:lnTo>
                  <a:lnTo>
                    <a:pt x="123300" y="843274"/>
                  </a:lnTo>
                  <a:lnTo>
                    <a:pt x="158146" y="780128"/>
                  </a:lnTo>
                  <a:lnTo>
                    <a:pt x="217406" y="675715"/>
                  </a:lnTo>
                  <a:lnTo>
                    <a:pt x="243863" y="634024"/>
                  </a:lnTo>
                  <a:lnTo>
                    <a:pt x="271182" y="592343"/>
                  </a:lnTo>
                  <a:lnTo>
                    <a:pt x="296567" y="550668"/>
                  </a:lnTo>
                  <a:lnTo>
                    <a:pt x="323740" y="511640"/>
                  </a:lnTo>
                  <a:lnTo>
                    <a:pt x="351377" y="474450"/>
                  </a:lnTo>
                  <a:lnTo>
                    <a:pt x="389272" y="421037"/>
                  </a:lnTo>
                  <a:lnTo>
                    <a:pt x="413609" y="388872"/>
                  </a:lnTo>
                  <a:lnTo>
                    <a:pt x="440317" y="358041"/>
                  </a:lnTo>
                  <a:lnTo>
                    <a:pt x="467748" y="327801"/>
                  </a:lnTo>
                  <a:lnTo>
                    <a:pt x="493182" y="297825"/>
                  </a:lnTo>
                  <a:lnTo>
                    <a:pt x="520377" y="267966"/>
                  </a:lnTo>
                  <a:lnTo>
                    <a:pt x="560959" y="225911"/>
                  </a:lnTo>
                  <a:lnTo>
                    <a:pt x="584931" y="200616"/>
                  </a:lnTo>
                  <a:lnTo>
                    <a:pt x="605518" y="176145"/>
                  </a:lnTo>
                  <a:lnTo>
                    <a:pt x="627248" y="154685"/>
                  </a:lnTo>
                  <a:lnTo>
                    <a:pt x="650149" y="135226"/>
                  </a:lnTo>
                  <a:lnTo>
                    <a:pt x="673569" y="116655"/>
                  </a:lnTo>
                  <a:lnTo>
                    <a:pt x="694573" y="98480"/>
                  </a:lnTo>
                  <a:lnTo>
                    <a:pt x="714833" y="81472"/>
                  </a:lnTo>
                  <a:lnTo>
                    <a:pt x="737080" y="67299"/>
                  </a:lnTo>
                  <a:lnTo>
                    <a:pt x="762450" y="48163"/>
                  </a:lnTo>
                  <a:lnTo>
                    <a:pt x="788818" y="24912"/>
                  </a:lnTo>
                  <a:lnTo>
                    <a:pt x="805148" y="13114"/>
                  </a:lnTo>
                  <a:lnTo>
                    <a:pt x="807858" y="9735"/>
                  </a:lnTo>
                  <a:lnTo>
                    <a:pt x="813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conflict?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stories are built on conflict.  It provides the central source of tension and drama that make stories interesting to read. </a:t>
            </a:r>
            <a:endParaRPr lang="en-US" sz="3200" dirty="0"/>
          </a:p>
        </p:txBody>
      </p:sp>
      <p:pic>
        <p:nvPicPr>
          <p:cNvPr id="1026" name="Picture 2" descr="C:\Users\davisdeborah\AppData\Local\Microsoft\Windows\Temporary Internet Files\Content.IE5\F8E9XDZ1\MC90005695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603705"/>
            <a:ext cx="3733800" cy="3167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Necessary to a story</a:t>
            </a:r>
          </a:p>
          <a:p>
            <a:r>
              <a:rPr lang="en-US" sz="3200" dirty="0" smtClean="0"/>
              <a:t>Usually only one conflict in a short story</a:t>
            </a:r>
          </a:p>
          <a:p>
            <a:r>
              <a:rPr lang="en-US" sz="3200" dirty="0" smtClean="0"/>
              <a:t>Longer stories/novels have one “main” conflict, as well as several other smaller conflicts</a:t>
            </a:r>
          </a:p>
          <a:p>
            <a:r>
              <a:rPr lang="en-US" sz="3200" dirty="0" smtClean="0"/>
              <a:t>Conflict adds excitement and suspense</a:t>
            </a:r>
          </a:p>
          <a:p>
            <a:r>
              <a:rPr lang="en-US" sz="3200" dirty="0" smtClean="0"/>
              <a:t>Conflict becomes more intense in the rising action</a:t>
            </a:r>
          </a:p>
          <a:p>
            <a:r>
              <a:rPr lang="en-US" sz="3200" dirty="0" smtClean="0"/>
              <a:t>Conflict is solved  by the resolution of the story/novel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Conflict=a problem/struggle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Conflict-The story’s problem…to figure out the main conflict in a story, try to state the central problem of the story in one sentence.  (Ex: Jack London’s “To Build a Fire” is a story about a man’s desperate struggle to keep himself alive in the wilderness.)</a:t>
            </a:r>
            <a:endParaRPr lang="en-US" sz="3200" dirty="0"/>
          </a:p>
        </p:txBody>
      </p:sp>
      <p:pic>
        <p:nvPicPr>
          <p:cNvPr id="2050" name="Picture 2" descr="C:\Users\davisdeborah\AppData\Local\Microsoft\Windows\Temporary Internet Files\Content.IE5\MHVQGH9P\MC90035213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800600"/>
            <a:ext cx="1439501" cy="1792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INTERNAL</a:t>
            </a:r>
            <a:r>
              <a:rPr lang="en-US" sz="3600" dirty="0" smtClean="0"/>
              <a:t>-  A struggle between a character and his/her inner self. The character has trouble making a decision. 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3074" name="Picture 2" descr="C:\Users\davisdeborah\AppData\Local\Microsoft\Windows\Temporary Internet Files\Content.IE5\MHVQGH9P\MC9004344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962400"/>
            <a:ext cx="1905000" cy="2143125"/>
          </a:xfrm>
          <a:prstGeom prst="rect">
            <a:avLst/>
          </a:prstGeom>
          <a:noFill/>
        </p:spPr>
      </p:pic>
      <p:pic>
        <p:nvPicPr>
          <p:cNvPr id="3075" name="Picture 3" descr="C:\Users\davisdeborah\AppData\Local\Microsoft\Windows\Temporary Internet Files\Content.IE5\0AYK4IRG\MP90032119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048000"/>
            <a:ext cx="2609088" cy="3657600"/>
          </a:xfrm>
          <a:prstGeom prst="rect">
            <a:avLst/>
          </a:prstGeom>
          <a:noFill/>
        </p:spPr>
      </p:pic>
      <p:sp>
        <p:nvSpPr>
          <p:cNvPr id="6" name="SMARTInkAnnotation5"/>
          <p:cNvSpPr/>
          <p:nvPr/>
        </p:nvSpPr>
        <p:spPr>
          <a:xfrm>
            <a:off x="1009189" y="1750221"/>
            <a:ext cx="702380" cy="35717"/>
          </a:xfrm>
          <a:custGeom>
            <a:avLst/>
            <a:gdLst/>
            <a:ahLst/>
            <a:cxnLst/>
            <a:rect l="0" t="0" r="0" b="0"/>
            <a:pathLst>
              <a:path w="702380" h="35717">
                <a:moveTo>
                  <a:pt x="5150" y="17857"/>
                </a:moveTo>
                <a:lnTo>
                  <a:pt x="404" y="13116"/>
                </a:lnTo>
                <a:lnTo>
                  <a:pt x="0" y="11720"/>
                </a:lnTo>
                <a:lnTo>
                  <a:pt x="723" y="10789"/>
                </a:lnTo>
                <a:lnTo>
                  <a:pt x="4890" y="9036"/>
                </a:lnTo>
                <a:lnTo>
                  <a:pt x="18459" y="8930"/>
                </a:lnTo>
                <a:lnTo>
                  <a:pt x="21968" y="7937"/>
                </a:lnTo>
                <a:lnTo>
                  <a:pt x="26294" y="6282"/>
                </a:lnTo>
                <a:lnTo>
                  <a:pt x="31164" y="4187"/>
                </a:lnTo>
                <a:lnTo>
                  <a:pt x="35404" y="2791"/>
                </a:lnTo>
                <a:lnTo>
                  <a:pt x="39224" y="1860"/>
                </a:lnTo>
                <a:lnTo>
                  <a:pt x="48104" y="825"/>
                </a:lnTo>
                <a:lnTo>
                  <a:pt x="68861" y="242"/>
                </a:lnTo>
                <a:lnTo>
                  <a:pt x="161989" y="0"/>
                </a:lnTo>
                <a:lnTo>
                  <a:pt x="173274" y="992"/>
                </a:lnTo>
                <a:lnTo>
                  <a:pt x="184771" y="2645"/>
                </a:lnTo>
                <a:lnTo>
                  <a:pt x="196408" y="4738"/>
                </a:lnTo>
                <a:lnTo>
                  <a:pt x="208139" y="6135"/>
                </a:lnTo>
                <a:lnTo>
                  <a:pt x="219932" y="7066"/>
                </a:lnTo>
                <a:lnTo>
                  <a:pt x="231767" y="7686"/>
                </a:lnTo>
                <a:lnTo>
                  <a:pt x="255511" y="8375"/>
                </a:lnTo>
                <a:lnTo>
                  <a:pt x="334126" y="8895"/>
                </a:lnTo>
                <a:lnTo>
                  <a:pt x="432558" y="8926"/>
                </a:lnTo>
                <a:lnTo>
                  <a:pt x="442049" y="9919"/>
                </a:lnTo>
                <a:lnTo>
                  <a:pt x="451356" y="11572"/>
                </a:lnTo>
                <a:lnTo>
                  <a:pt x="460540" y="13667"/>
                </a:lnTo>
                <a:lnTo>
                  <a:pt x="469642" y="15064"/>
                </a:lnTo>
                <a:lnTo>
                  <a:pt x="478690" y="15995"/>
                </a:lnTo>
                <a:lnTo>
                  <a:pt x="497682" y="17029"/>
                </a:lnTo>
                <a:lnTo>
                  <a:pt x="528724" y="17611"/>
                </a:lnTo>
                <a:lnTo>
                  <a:pt x="623011" y="17856"/>
                </a:lnTo>
                <a:lnTo>
                  <a:pt x="627617" y="18848"/>
                </a:lnTo>
                <a:lnTo>
                  <a:pt x="632674" y="20502"/>
                </a:lnTo>
                <a:lnTo>
                  <a:pt x="638031" y="22597"/>
                </a:lnTo>
                <a:lnTo>
                  <a:pt x="642596" y="23993"/>
                </a:lnTo>
                <a:lnTo>
                  <a:pt x="646633" y="24924"/>
                </a:lnTo>
                <a:lnTo>
                  <a:pt x="654760" y="25959"/>
                </a:lnTo>
                <a:lnTo>
                  <a:pt x="664993" y="26419"/>
                </a:lnTo>
                <a:lnTo>
                  <a:pt x="669509" y="27533"/>
                </a:lnTo>
                <a:lnTo>
                  <a:pt x="673514" y="29269"/>
                </a:lnTo>
                <a:lnTo>
                  <a:pt x="677176" y="31418"/>
                </a:lnTo>
                <a:lnTo>
                  <a:pt x="680611" y="32850"/>
                </a:lnTo>
                <a:lnTo>
                  <a:pt x="683895" y="33805"/>
                </a:lnTo>
                <a:lnTo>
                  <a:pt x="690191" y="34867"/>
                </a:lnTo>
                <a:lnTo>
                  <a:pt x="702379" y="357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1396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EXTERNAL</a:t>
            </a:r>
            <a:r>
              <a:rPr lang="en-US" sz="3600" dirty="0" smtClean="0"/>
              <a:t>-Involves a struggle between a character and a force outside him/herself. 										*</a:t>
            </a:r>
            <a:r>
              <a:rPr lang="en-US" sz="2400" dirty="0" smtClean="0"/>
              <a:t>Another person</a:t>
            </a:r>
          </a:p>
          <a:p>
            <a:endParaRPr lang="en-US" sz="2400" dirty="0" smtClean="0"/>
          </a:p>
          <a:p>
            <a:r>
              <a:rPr lang="en-US" sz="2400" dirty="0" smtClean="0"/>
              <a:t>*nature			*society</a:t>
            </a:r>
            <a:endParaRPr lang="en-US" sz="3600" dirty="0"/>
          </a:p>
        </p:txBody>
      </p:sp>
      <p:pic>
        <p:nvPicPr>
          <p:cNvPr id="4098" name="Picture 2" descr="C:\Users\davisdeborah\AppData\Local\Microsoft\Windows\Temporary Internet Files\Content.IE5\0AYK4IRG\MM90032374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419600"/>
            <a:ext cx="1802694" cy="1485900"/>
          </a:xfrm>
          <a:prstGeom prst="rect">
            <a:avLst/>
          </a:prstGeom>
          <a:noFill/>
        </p:spPr>
      </p:pic>
      <p:pic>
        <p:nvPicPr>
          <p:cNvPr id="4100" name="Picture 4" descr="C:\Users\davisdeborah\AppData\Local\Microsoft\Windows\Temporary Internet Files\Content.IE5\MHVQGH9P\MC90043238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733800"/>
            <a:ext cx="1828800" cy="1787525"/>
          </a:xfrm>
          <a:prstGeom prst="rect">
            <a:avLst/>
          </a:prstGeom>
          <a:noFill/>
        </p:spPr>
      </p:pic>
      <p:pic>
        <p:nvPicPr>
          <p:cNvPr id="4101" name="Picture 5" descr="C:\Users\davisdeborah\AppData\Local\Microsoft\Windows\Temporary Internet Files\Content.IE5\MHVQGH9P\MC90024034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648200"/>
            <a:ext cx="1822399" cy="1335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vs. self</a:t>
            </a:r>
            <a:br>
              <a:rPr lang="en-US" dirty="0" smtClean="0"/>
            </a:br>
            <a:r>
              <a:rPr lang="en-US" dirty="0" smtClean="0"/>
              <a:t>(internal conflict)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Character vs. self</a:t>
            </a:r>
            <a:r>
              <a:rPr lang="en-US" sz="3200" dirty="0" smtClean="0"/>
              <a:t>-a character may battle an internal conflict, such as trying to make a decision or trying to make sense of some event.  It often involves’ psychological conflicts with themselves-such as overcoming a drug habit or alcoholism, grieving over the loss of a loved one, etc. </a:t>
            </a:r>
            <a:endParaRPr lang="en-US" sz="3200" dirty="0"/>
          </a:p>
        </p:txBody>
      </p:sp>
      <p:pic>
        <p:nvPicPr>
          <p:cNvPr id="5122" name="Picture 2" descr="C:\Users\davisdeborah\AppData\Local\Microsoft\Windows\Temporary Internet Files\Content.IE5\PCPPKPP7\MC9001875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249722"/>
            <a:ext cx="1600200" cy="1608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vs. character</a:t>
            </a:r>
            <a:br>
              <a:rPr lang="en-US" dirty="0" smtClean="0"/>
            </a:br>
            <a:r>
              <a:rPr lang="en-US" dirty="0" smtClean="0"/>
              <a:t>(external conflict)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Character vs. character</a:t>
            </a:r>
            <a:r>
              <a:rPr lang="en-US" sz="3200" dirty="0" smtClean="0"/>
              <a:t>-a character has a struggle/fight  with another character(s).  The conflict is between people-such as family, trouble with a bully, difficulties in a romance, etc. </a:t>
            </a:r>
            <a:endParaRPr lang="en-US" sz="3200" dirty="0"/>
          </a:p>
        </p:txBody>
      </p:sp>
      <p:pic>
        <p:nvPicPr>
          <p:cNvPr id="6147" name="Picture 3" descr="C:\Users\davisdeborah\AppData\Local\Microsoft\Windows\Temporary Internet Files\Content.IE5\0AYK4IRG\MP90038751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886200"/>
            <a:ext cx="3886200" cy="2761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vs. nature</a:t>
            </a:r>
            <a:br>
              <a:rPr lang="en-US" dirty="0" smtClean="0"/>
            </a:br>
            <a:r>
              <a:rPr lang="en-US" dirty="0" smtClean="0"/>
              <a:t>(external conflict)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Character vs. nature</a:t>
            </a:r>
            <a:r>
              <a:rPr lang="en-US" sz="3200" dirty="0" smtClean="0"/>
              <a:t>-involves conflict between an individual and the natural world or natural forces  such as fighting a powerful hurricane, remaining safe in a flood or snowstorm, surviving after a plane crash, lost in the desert, etc.  </a:t>
            </a:r>
            <a:endParaRPr lang="en-US" sz="3200" dirty="0"/>
          </a:p>
        </p:txBody>
      </p:sp>
      <p:pic>
        <p:nvPicPr>
          <p:cNvPr id="7170" name="Picture 2" descr="C:\Users\davisdeborah\AppData\Local\Microsoft\Windows\Temporary Internet Files\Content.IE5\MHVQGH9P\MC9000552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676400" cy="1611842"/>
          </a:xfrm>
          <a:prstGeom prst="rect">
            <a:avLst/>
          </a:prstGeom>
          <a:noFill/>
        </p:spPr>
      </p:pic>
      <p:pic>
        <p:nvPicPr>
          <p:cNvPr id="7171" name="Picture 3" descr="C:\Users\davisdeborah\AppData\Local\Microsoft\Windows\Temporary Internet Files\Content.IE5\MHVQGH9P\MC90015378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876800"/>
            <a:ext cx="1815998" cy="1790395"/>
          </a:xfrm>
          <a:prstGeom prst="rect">
            <a:avLst/>
          </a:prstGeom>
          <a:noFill/>
        </p:spPr>
      </p:pic>
      <p:pic>
        <p:nvPicPr>
          <p:cNvPr id="7172" name="Picture 4" descr="C:\Users\davisdeborah\AppData\Local\Microsoft\Windows\Temporary Internet Files\Content.IE5\MHVQGH9P\MC90005528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1" y="4619094"/>
            <a:ext cx="2133600" cy="2051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1618</TotalTime>
  <Words>422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CONFLICT IN LITERATURE</vt:lpstr>
      <vt:lpstr>What is conflict?</vt:lpstr>
      <vt:lpstr>CONFLICT</vt:lpstr>
      <vt:lpstr>Conflict=a problem/struggle</vt:lpstr>
      <vt:lpstr>Types of Conflict</vt:lpstr>
      <vt:lpstr>Types of Conflict</vt:lpstr>
      <vt:lpstr>Character vs. self (internal conflict)</vt:lpstr>
      <vt:lpstr>Character vs. character (external conflict)</vt:lpstr>
      <vt:lpstr>Character vs. nature (external conflict)</vt:lpstr>
      <vt:lpstr>Character vs. society (external conflict)</vt:lpstr>
      <vt:lpstr>In Summary…</vt:lpstr>
    </vt:vector>
  </TitlesOfParts>
  <Company>D87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IN LITERATURE</dc:title>
  <dc:creator>davisdeborah</dc:creator>
  <cp:lastModifiedBy>davisdeborah</cp:lastModifiedBy>
  <cp:revision>64</cp:revision>
  <dcterms:created xsi:type="dcterms:W3CDTF">2010-09-15T15:22:25Z</dcterms:created>
  <dcterms:modified xsi:type="dcterms:W3CDTF">2011-09-27T19:44:05Z</dcterms:modified>
</cp:coreProperties>
</file>